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6" r:id="rId6"/>
    <p:sldId id="267" r:id="rId7"/>
    <p:sldId id="306" r:id="rId8"/>
    <p:sldId id="304" r:id="rId9"/>
    <p:sldId id="260" r:id="rId10"/>
    <p:sldId id="261" r:id="rId11"/>
    <p:sldId id="263" r:id="rId12"/>
    <p:sldId id="269" r:id="rId13"/>
    <p:sldId id="262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9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1" r:id="rId30"/>
    <p:sldId id="284" r:id="rId31"/>
    <p:sldId id="285" r:id="rId32"/>
    <p:sldId id="286" r:id="rId33"/>
    <p:sldId id="292" r:id="rId34"/>
    <p:sldId id="287" r:id="rId35"/>
    <p:sldId id="288" r:id="rId36"/>
    <p:sldId id="302" r:id="rId37"/>
    <p:sldId id="303" r:id="rId38"/>
    <p:sldId id="289" r:id="rId39"/>
    <p:sldId id="290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7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2A64C1D-6B0F-F748-8054-3D3451A2B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7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3291981-B03A-AA49-BE72-A4C5DD0AB5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7018E-F1D6-E446-8ADB-DF6B69377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15435-F139-4F48-A278-1CD63C684B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5F304-E5CC-4441-A41F-D82BDA8AC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CAB2-B7D4-C649-8C4B-E82E9846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8B6BB-E5FF-7148-95AF-4B2E1A79A4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24344-F3BD-524F-8254-1D0EC5EA3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CD66C-0717-434C-B71E-D00220B5B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8BA84-997E-4F45-9D95-717285F764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4F7DB-227D-5040-8BA4-747FF1F6E9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39684-9493-C44B-8F16-C9CB877BE9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D1346-48C8-C044-AFD2-A16C6CCC92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3604-90DA-1B42-A6F7-EBB17A7483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D257D4FA-99A5-D244-9A85-BC805139EB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1828800"/>
            <a:ext cx="35052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THE PROGRESSIVE </a:t>
            </a:r>
            <a:r>
              <a:rPr lang="en-US" b="1" dirty="0" smtClean="0">
                <a:cs typeface="+mj-cs"/>
              </a:rPr>
              <a:t>ERA</a:t>
            </a:r>
            <a:br>
              <a:rPr lang="en-US" b="1" dirty="0" smtClean="0">
                <a:cs typeface="+mj-cs"/>
              </a:rPr>
            </a:br>
            <a:r>
              <a:rPr lang="en-US" b="1" dirty="0" smtClean="0"/>
              <a:t>1900-1920</a:t>
            </a:r>
            <a:endParaRPr lang="en-US" b="1" dirty="0" smtClean="0">
              <a:cs typeface="+mj-cs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876800"/>
            <a:ext cx="586105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AMERICA SEEKS REFORMS IN THE EARLY 20</a:t>
            </a:r>
            <a:r>
              <a:rPr lang="en-US" sz="2800" b="1" baseline="30000">
                <a:latin typeface="Arial" charset="0"/>
                <a:ea typeface="ＭＳ Ｐゴシック" charset="0"/>
              </a:rPr>
              <a:t>TH</a:t>
            </a:r>
            <a:r>
              <a:rPr lang="en-US" sz="2800" b="1">
                <a:latin typeface="Arial" charset="0"/>
                <a:ea typeface="ＭＳ Ｐゴシック" charset="0"/>
              </a:rPr>
              <a:t> CENTURY</a:t>
            </a:r>
          </a:p>
        </p:txBody>
      </p:sp>
      <p:pic>
        <p:nvPicPr>
          <p:cNvPr id="4099" name="Picture 6" descr="teddy 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241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458200" cy="1524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3. </a:t>
            </a:r>
            <a:r>
              <a:rPr lang="en-US" b="1" dirty="0" smtClean="0">
                <a:latin typeface="Arial" charset="0"/>
                <a:ea typeface="ＭＳ Ｐゴシック" charset="0"/>
              </a:rPr>
              <a:t>CREATE ECONOMIC REFORM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4114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The Panic of 1893 prompted some Americans to question the capitalist economic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As a result some workers embraced socialism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Eugene Debs</a:t>
            </a:r>
            <a:r>
              <a:rPr lang="en-US" sz="2400" b="1">
                <a:latin typeface="Arial" charset="0"/>
                <a:ea typeface="ＭＳ Ｐゴシック" charset="0"/>
              </a:rPr>
              <a:t> organized the American Socialist Party in 1901</a:t>
            </a:r>
          </a:p>
        </p:txBody>
      </p:sp>
      <p:pic>
        <p:nvPicPr>
          <p:cNvPr id="9219" name="Picture 6" descr="debs_spe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517775"/>
            <a:ext cx="3657600" cy="3357563"/>
          </a:xfrm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419600" y="59436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Debs encouraged workers to reject American Capitalism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43000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4. </a:t>
            </a:r>
            <a:r>
              <a:rPr lang="en-US" b="1" dirty="0" smtClean="0">
                <a:latin typeface="Arial" charset="0"/>
                <a:ea typeface="ＭＳ Ｐゴシック" charset="0"/>
              </a:rPr>
              <a:t>Cleaning up State Government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76400"/>
            <a:ext cx="4724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charset="0"/>
              </a:rPr>
              <a:t>Desire to </a:t>
            </a:r>
            <a:r>
              <a:rPr lang="en-US" b="1" dirty="0">
                <a:latin typeface="Arial" charset="0"/>
                <a:ea typeface="ＭＳ Ｐゴシック" charset="0"/>
              </a:rPr>
              <a:t>make government more efficient and responsive to </a:t>
            </a:r>
            <a:r>
              <a:rPr lang="en-US" b="1" dirty="0" smtClean="0">
                <a:latin typeface="Arial" charset="0"/>
                <a:ea typeface="ＭＳ Ｐゴシック" charset="0"/>
              </a:rPr>
              <a:t>citizens. Government should be the STEWARD of the People!</a:t>
            </a:r>
            <a:endParaRPr lang="en-US" b="1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</a:rPr>
              <a:t>Citizens could petition and get 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initiatives </a:t>
            </a:r>
            <a:r>
              <a:rPr lang="en-US" b="1" dirty="0">
                <a:latin typeface="Arial" charset="0"/>
                <a:ea typeface="ＭＳ Ｐゴシック" charset="0"/>
              </a:rPr>
              <a:t>on</a:t>
            </a:r>
            <a:r>
              <a:rPr lang="en-US" b="1" i="1" dirty="0"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latin typeface="Arial" charset="0"/>
                <a:ea typeface="ＭＳ Ｐゴシック" charset="0"/>
              </a:rPr>
              <a:t>the ballot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charset="0"/>
              </a:rPr>
              <a:t>Once on the ballot they were called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referendums</a:t>
            </a:r>
            <a:r>
              <a:rPr lang="en-US" b="1" dirty="0" smtClean="0">
                <a:latin typeface="Arial" charset="0"/>
                <a:ea typeface="ＭＳ Ｐゴシック" charset="0"/>
              </a:rPr>
              <a:t> and could actually become LAW!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charset="0"/>
              </a:rPr>
              <a:t>Citizens </a:t>
            </a:r>
            <a:r>
              <a:rPr lang="en-US" b="1" dirty="0">
                <a:latin typeface="Arial" charset="0"/>
                <a:ea typeface="ＭＳ Ｐゴシック" charset="0"/>
              </a:rPr>
              <a:t>fought for, and won, such measures as secret </a:t>
            </a:r>
            <a:r>
              <a:rPr lang="en-US" b="1" dirty="0" smtClean="0">
                <a:latin typeface="Arial" charset="0"/>
                <a:ea typeface="ＭＳ Ｐゴシック" charset="0"/>
              </a:rPr>
              <a:t>ballots </a:t>
            </a:r>
            <a:r>
              <a:rPr lang="en-US" b="1" dirty="0">
                <a:latin typeface="Arial" charset="0"/>
                <a:ea typeface="ＭＳ Ｐゴシック" charset="0"/>
              </a:rPr>
              <a:t>and the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recall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6" descr="rec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1" y="1752600"/>
            <a:ext cx="3733799" cy="474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192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  <a:ea typeface="ＭＳ Ｐゴシック" charset="0"/>
              </a:rPr>
              <a:t>DIRECT 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ELECTION</a:t>
            </a:r>
            <a:br>
              <a:rPr lang="en-US" sz="4000" b="1" dirty="0" smtClean="0">
                <a:latin typeface="Arial" charset="0"/>
                <a:ea typeface="ＭＳ Ｐゴシック" charset="0"/>
              </a:rPr>
            </a:br>
            <a:r>
              <a:rPr lang="en-US" sz="40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000" b="1" dirty="0">
                <a:latin typeface="Arial" charset="0"/>
                <a:ea typeface="ＭＳ Ｐゴシック" charset="0"/>
              </a:rPr>
              <a:t>OF SENATORS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34290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To </a:t>
            </a:r>
            <a:r>
              <a:rPr lang="en-US" sz="2400" b="1" dirty="0">
                <a:latin typeface="Arial" charset="0"/>
                <a:ea typeface="ＭＳ Ｐゴシック" charset="0"/>
              </a:rPr>
              <a:t>force senators to be more responsive to the public, progressives pushed for the popular election of senators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  <a:ea typeface="ＭＳ Ｐゴシック" charset="0"/>
              </a:rPr>
              <a:t>As a result, Congress passed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17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Amendment</a:t>
            </a:r>
            <a:r>
              <a:rPr lang="en-US" sz="2400" b="1" dirty="0">
                <a:latin typeface="Arial" charset="0"/>
                <a:ea typeface="ＭＳ Ｐゴシック" charset="0"/>
              </a:rPr>
              <a:t> (1913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</p:txBody>
      </p:sp>
      <p:pic>
        <p:nvPicPr>
          <p:cNvPr id="17411" name="Picture 8" descr="sen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330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MUCKRAKERS CRITICIZE BIG BUSINESS</a:t>
            </a: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667000"/>
            <a:ext cx="3962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</a:rPr>
              <a:t>Journalists </a:t>
            </a:r>
            <a:r>
              <a:rPr lang="en-US" sz="2400" dirty="0">
                <a:latin typeface="Arial" charset="0"/>
                <a:ea typeface="ＭＳ Ｐゴシック" charset="0"/>
              </a:rPr>
              <a:t>known as 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Muckrakers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 exposed corruption in business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Ida Tarbell</a:t>
            </a:r>
            <a:r>
              <a:rPr lang="en-US" sz="2400" dirty="0">
                <a:latin typeface="Arial" charset="0"/>
                <a:ea typeface="ＭＳ Ｐゴシック" charset="0"/>
              </a:rPr>
              <a:t> exposed Standard Oil Company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  cut-throat methods of eliminating competition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10243" name="Picture 8" descr="Tar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5238"/>
            <a:ext cx="20574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mo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3250"/>
            <a:ext cx="2362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514600" y="27432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Ida </a:t>
            </a:r>
            <a:r>
              <a:rPr lang="en-US" b="1" dirty="0" smtClean="0">
                <a:cs typeface="+mn-cs"/>
              </a:rPr>
              <a:t>Tarbell</a:t>
            </a:r>
            <a:endParaRPr lang="en-US" dirty="0">
              <a:cs typeface="+mn-cs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81000" y="4724400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Some view Michael Moore as a modern muckraker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SECTION 2: WOMEN IN          PUBLIC LIFE</a:t>
            </a:r>
          </a:p>
        </p:txBody>
      </p:sp>
      <p:pic>
        <p:nvPicPr>
          <p:cNvPr id="18435" name="Picture 6" descr="rosie_the_rive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2705100"/>
            <a:ext cx="3178175" cy="4152900"/>
          </a:xfrm>
        </p:spPr>
      </p:pic>
      <p:sp>
        <p:nvSpPr>
          <p:cNvPr id="1843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4495800" cy="4191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ＭＳ Ｐゴシック" charset="0"/>
              </a:rPr>
              <a:t>Before the Civil War, American women were expected to devote their time to home and family</a:t>
            </a: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</a:rPr>
              <a:t>By the late 19</a:t>
            </a:r>
            <a:r>
              <a:rPr lang="en-US" sz="2800" b="1" baseline="30000">
                <a:latin typeface="Arial" charset="0"/>
                <a:ea typeface="ＭＳ Ｐゴシック" charset="0"/>
              </a:rPr>
              <a:t>th</a:t>
            </a:r>
            <a:r>
              <a:rPr lang="en-US" sz="2800" b="1">
                <a:latin typeface="Arial" charset="0"/>
                <a:ea typeface="ＭＳ Ｐゴシック" charset="0"/>
              </a:rPr>
              <a:t> and early 20</a:t>
            </a:r>
            <a:r>
              <a:rPr lang="en-US" sz="2800" b="1" baseline="30000">
                <a:latin typeface="Arial" charset="0"/>
                <a:ea typeface="ＭＳ Ｐゴシック" charset="0"/>
              </a:rPr>
              <a:t>th</a:t>
            </a:r>
            <a:r>
              <a:rPr lang="en-US" sz="2800" b="1">
                <a:latin typeface="Arial" charset="0"/>
                <a:ea typeface="ＭＳ Ｐゴシック" charset="0"/>
              </a:rPr>
              <a:t> century, women were visible in the workforce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9144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DOMESTIC WORKERS</a:t>
            </a:r>
          </a:p>
        </p:txBody>
      </p:sp>
      <p:pic>
        <p:nvPicPr>
          <p:cNvPr id="19459" name="Picture 8" descr="mai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7" b="20377"/>
          <a:stretch>
            <a:fillRect/>
          </a:stretch>
        </p:blipFill>
        <p:spPr/>
      </p:pic>
      <p:sp>
        <p:nvSpPr>
          <p:cNvPr id="1945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590800"/>
            <a:ext cx="3733800" cy="42672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Before the turn-of-the-century women without formal education contributed to the economic welfare of their families by doing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domestic work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Altogether, 70% of women employed in 1870 were servants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WOMEN IN THE WORK FORCE</a:t>
            </a:r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67000"/>
            <a:ext cx="4114800" cy="39624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Opportunities for women increased especially in the cities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By 1900, one out of five women worked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The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garment trade</a:t>
            </a:r>
            <a:r>
              <a:rPr lang="en-US" sz="2400" b="1">
                <a:latin typeface="Arial" charset="0"/>
                <a:ea typeface="ＭＳ Ｐゴシック" charset="0"/>
              </a:rPr>
              <a:t> was popular as was office work, department stores and classrooms</a:t>
            </a:r>
          </a:p>
        </p:txBody>
      </p:sp>
      <p:pic>
        <p:nvPicPr>
          <p:cNvPr id="20483" name="Picture 6" descr="gar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6413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219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WOMEN LEAD REFORM</a:t>
            </a: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4191000" cy="41910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Many of the leading progressive reformers were women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Middle and upper class women also entered the public sphere as reformers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Many of these women had graduated from new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women</a:t>
            </a:r>
            <a:r>
              <a:rPr lang="ja-JP" alt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s colleges</a:t>
            </a:r>
          </a:p>
          <a:p>
            <a:pPr eaLnBrk="1" hangingPunct="1"/>
            <a:endParaRPr lang="en-US" sz="24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1507" name="Picture 8" descr="Lisa-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438400"/>
            <a:ext cx="3032125" cy="3810000"/>
          </a:xfrm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76800" y="6248400"/>
            <a:ext cx="358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>
                <a:cs typeface="+mn-cs"/>
              </a:rPr>
              <a:t>Colleges like Vassar and Smith allowed women to excel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WOMEN AND REFORM</a:t>
            </a:r>
          </a:p>
        </p:txBody>
      </p:sp>
      <p:pic>
        <p:nvPicPr>
          <p:cNvPr id="22531" name="Picture 6" descr="NAC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950" y="2514600"/>
            <a:ext cx="3125788" cy="3962400"/>
          </a:xfrm>
        </p:spPr>
      </p:pic>
      <p:sp>
        <p:nvSpPr>
          <p:cNvPr id="2253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495800" cy="4038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Women reformers strove to improve conditions at work and home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In 1896, black women formed the National Association of Colored Women (NACW)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Suffrage was another important issue for women</a:t>
            </a:r>
          </a:p>
          <a:p>
            <a:pPr eaLnBrk="1" hangingPunct="1">
              <a:buFontTx/>
              <a:buNone/>
            </a:pPr>
            <a:endParaRPr lang="en-US" sz="2400" b="1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b="1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b="1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THREE-PART STRATEGY FOR WINNING SUFFRAGE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43200"/>
            <a:ext cx="4572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Suffragists tried three approaches to winning the vote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1) Convince state legislatures to adopt vote (Succeeded in Wyoming, Utah, Idaho, Colorado)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2) Pursue court cases to test 14</a:t>
            </a:r>
            <a:r>
              <a:rPr lang="en-US" sz="2400" b="1" baseline="30000">
                <a:latin typeface="Arial" charset="0"/>
                <a:ea typeface="ＭＳ Ｐゴシック" charset="0"/>
              </a:rPr>
              <a:t>th</a:t>
            </a:r>
            <a:r>
              <a:rPr lang="en-US" sz="2400" b="1">
                <a:latin typeface="Arial" charset="0"/>
                <a:ea typeface="ＭＳ Ｐゴシック" charset="0"/>
              </a:rPr>
              <a:t> Amendment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3)  Push for national constitutional Amendment </a:t>
            </a:r>
          </a:p>
        </p:txBody>
      </p:sp>
      <p:pic>
        <p:nvPicPr>
          <p:cNvPr id="23555" name="Picture 6" descr="suffragist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534400" cy="9144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ORIGINS OF PROGRESSIVISM</a:t>
            </a:r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40386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As America entered into the 20</a:t>
            </a:r>
            <a:r>
              <a:rPr lang="en-US" sz="2400" b="1" baseline="30000" dirty="0">
                <a:latin typeface="Arial" charset="0"/>
                <a:ea typeface="ＭＳ Ｐゴシック" charset="0"/>
              </a:rPr>
              <a:t>th</a:t>
            </a:r>
            <a:r>
              <a:rPr lang="en-US" sz="2400" b="1" dirty="0">
                <a:latin typeface="Arial" charset="0"/>
                <a:ea typeface="ＭＳ Ｐゴシック" charset="0"/>
              </a:rPr>
              <a:t> century, middle class reformers addressed many social problems 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>
                <a:latin typeface="Arial" charset="0"/>
                <a:ea typeface="ＭＳ Ｐゴシック" charset="0"/>
              </a:rPr>
              <a:t>Work conditions, rights for women and children, economic reform,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environmental issues</a:t>
            </a:r>
            <a:r>
              <a:rPr lang="en-US" sz="2400" b="1" dirty="0">
                <a:latin typeface="Arial" charset="0"/>
                <a:ea typeface="ＭＳ Ｐゴシック" charset="0"/>
              </a:rPr>
              <a:t> and social welfare were a few of these issues 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5123" name="Picture 6" descr="polluted_pla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457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suffrage1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6213"/>
            <a:ext cx="74676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women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7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SECTION 3: TEDDY ROOSEVELT</a:t>
            </a:r>
            <a:r>
              <a:rPr lang="ja-JP" altLang="en-US" sz="4000" b="1">
                <a:latin typeface="Arial" charset="0"/>
                <a:ea typeface="ＭＳ Ｐゴシック" charset="0"/>
              </a:rPr>
              <a:t>’</a:t>
            </a:r>
            <a:r>
              <a:rPr lang="en-US" altLang="ja-JP" sz="4000" b="1">
                <a:latin typeface="Arial" charset="0"/>
                <a:ea typeface="ＭＳ Ｐゴシック" charset="0"/>
              </a:rPr>
              <a:t>S SQUARE DEAL</a:t>
            </a:r>
            <a:endParaRPr lang="en-US" sz="4000" b="1">
              <a:latin typeface="Arial" charset="0"/>
              <a:ea typeface="ＭＳ Ｐゴシック" charset="0"/>
            </a:endParaRPr>
          </a:p>
        </p:txBody>
      </p:sp>
      <p:pic>
        <p:nvPicPr>
          <p:cNvPr id="26627" name="Picture 6" descr="mckinley assassin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17191"/>
          <a:stretch>
            <a:fillRect/>
          </a:stretch>
        </p:blipFill>
        <p:spPr/>
      </p:pic>
      <p:sp>
        <p:nvSpPr>
          <p:cNvPr id="2662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819400"/>
            <a:ext cx="3810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When President William McKinley was assassinated 6 months into his second term, Theodore Roosevelt became the nations 26</a:t>
            </a:r>
            <a:r>
              <a:rPr lang="en-US" sz="2800" b="1" baseline="30000">
                <a:latin typeface="Arial" charset="0"/>
                <a:ea typeface="ＭＳ Ｐゴシック" charset="0"/>
              </a:rPr>
              <a:t>th</a:t>
            </a:r>
            <a:r>
              <a:rPr lang="en-US" sz="2800" b="1">
                <a:latin typeface="Arial" charset="0"/>
                <a:ea typeface="ＭＳ Ｐゴシック" charset="0"/>
              </a:rPr>
              <a:t> president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McKinley was assassinated by an anarchist in Buffalo in September of 1901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ROOSEVELT AND THE  ROUGH RIDERS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4495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Roosevelt grabbed national attention by advocating war with Spain in 1898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His volunteer cavalry brigade,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the Rough Riders,</a:t>
            </a:r>
            <a:r>
              <a:rPr lang="en-US" sz="2400" b="1">
                <a:latin typeface="Arial" charset="0"/>
                <a:ea typeface="ＭＳ Ｐゴシック" charset="0"/>
              </a:rPr>
              <a:t> won public acclaim for its role in the battle at San Juan Hill in Cuba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Roosevelt returned a hero and was soon elected governor of NY and later McKinley</a:t>
            </a:r>
            <a:r>
              <a:rPr lang="ja-JP" altLang="en-US" sz="2400" b="1"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>
                <a:latin typeface="Arial" charset="0"/>
                <a:ea typeface="ＭＳ Ｐゴシック" charset="0"/>
              </a:rPr>
              <a:t>s vice-president </a:t>
            </a:r>
            <a:endParaRPr lang="en-US" sz="2400" b="1">
              <a:latin typeface="Arial" charset="0"/>
              <a:ea typeface="ＭＳ Ｐゴシック" charset="0"/>
            </a:endParaRPr>
          </a:p>
        </p:txBody>
      </p:sp>
      <p:pic>
        <p:nvPicPr>
          <p:cNvPr id="27651" name="Picture 8" descr="TeddyRoosevelt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4" b="20974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rough-ri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113"/>
            <a:ext cx="79248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371600" y="6248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>
                <a:cs typeface="+mn-cs"/>
              </a:rPr>
              <a:t>Teddy Roosevelt and the Rough Riders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THE MODERN PRESIDENT</a:t>
            </a:r>
          </a:p>
        </p:txBody>
      </p:sp>
      <p:pic>
        <p:nvPicPr>
          <p:cNvPr id="29699" name="Picture 6" descr="roosevelt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2362200"/>
            <a:ext cx="3019425" cy="4267200"/>
          </a:xfrm>
        </p:spPr>
      </p:pic>
      <p:sp>
        <p:nvSpPr>
          <p:cNvPr id="296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267200" cy="4038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When Roosevelt was thrust into the presidency in 1901, he became the youngest president ever at age 42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He quickly established himself as a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modern president</a:t>
            </a:r>
            <a:r>
              <a:rPr lang="en-US" sz="2400" b="1">
                <a:latin typeface="Arial" charset="0"/>
                <a:ea typeface="ＭＳ Ｐゴシック" charset="0"/>
              </a:rPr>
              <a:t> who could influence the media and shape legislation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9906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TRUSTBUSTING</a:t>
            </a: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743200"/>
            <a:ext cx="4191000" cy="3657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By 1900,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Trusts </a:t>
            </a:r>
            <a:r>
              <a:rPr lang="en-US" sz="2400" b="1">
                <a:latin typeface="Arial" charset="0"/>
                <a:ea typeface="ＭＳ Ｐゴシック" charset="0"/>
              </a:rPr>
              <a:t>– legal bodies created to hold stock in many companies – controlled 80% of U.S. industries</a:t>
            </a:r>
            <a:r>
              <a:rPr lang="en-US" sz="2400">
                <a:latin typeface="Arial" charset="0"/>
                <a:ea typeface="ＭＳ Ｐゴシック" charset="0"/>
              </a:rPr>
              <a:t> 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Roosevelt filed 44 antitrust suits under the Sherman Antitrust Act</a:t>
            </a:r>
          </a:p>
        </p:txBody>
      </p:sp>
      <p:pic>
        <p:nvPicPr>
          <p:cNvPr id="30723" name="Picture 6" descr="trust bus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" b="6615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9144000" cy="12954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1902 COAL STRIKE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2514600"/>
            <a:ext cx="434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In 1902 140,000 </a:t>
            </a: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coal miners</a:t>
            </a:r>
            <a:r>
              <a:rPr lang="en-US" sz="2000" b="1">
                <a:latin typeface="Arial" charset="0"/>
                <a:ea typeface="ＭＳ Ｐゴシック" charset="0"/>
              </a:rPr>
              <a:t> in Pennsylvania went on strike for increased wages, a 9-hour work day, and the right to unionize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Mine owners refused to bargain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Roosevelt called in both sides and settled the dispute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Thereafter, when a strike threatened public welfare, the federal government was expected to step in and help</a:t>
            </a:r>
          </a:p>
        </p:txBody>
      </p:sp>
      <p:pic>
        <p:nvPicPr>
          <p:cNvPr id="31747" name="Picture 7" descr="Mick%20on%20Sylv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191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4000" b="1" i="1">
                <a:latin typeface="Arial" charset="0"/>
                <a:ea typeface="ＭＳ Ｐゴシック" charset="0"/>
              </a:rPr>
              <a:t>“</a:t>
            </a:r>
            <a:r>
              <a:rPr lang="en-US" altLang="ja-JP" sz="4000" b="1" i="1">
                <a:latin typeface="Arial" charset="0"/>
                <a:ea typeface="ＭＳ Ｐゴシック" charset="0"/>
              </a:rPr>
              <a:t>THE JUNGLE</a:t>
            </a:r>
            <a:r>
              <a:rPr lang="ja-JP" altLang="en-US" sz="4000" b="1" i="1">
                <a:latin typeface="Arial" charset="0"/>
                <a:ea typeface="ＭＳ Ｐゴシック" charset="0"/>
              </a:rPr>
              <a:t>”</a:t>
            </a:r>
            <a:r>
              <a:rPr lang="en-US" altLang="ja-JP" sz="4000" b="1">
                <a:latin typeface="Arial" charset="0"/>
                <a:ea typeface="ＭＳ Ｐゴシック" charset="0"/>
              </a:rPr>
              <a:t> LEADS TO FOOD REGULATION</a:t>
            </a:r>
            <a:endParaRPr lang="en-US" sz="4000" b="1">
              <a:latin typeface="Arial" charset="0"/>
              <a:ea typeface="ＭＳ Ｐゴシック" charset="0"/>
            </a:endParaRP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95600"/>
            <a:ext cx="3886200" cy="35814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After reading </a:t>
            </a:r>
            <a:r>
              <a:rPr lang="en-US" sz="2400" b="1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The Jungle</a:t>
            </a:r>
            <a:r>
              <a:rPr lang="en-US" sz="2400" b="1" i="1">
                <a:latin typeface="Arial" charset="0"/>
                <a:ea typeface="ＭＳ Ｐゴシック" charset="0"/>
              </a:rPr>
              <a:t> </a:t>
            </a:r>
            <a:r>
              <a:rPr lang="en-US" sz="2400" b="1">
                <a:latin typeface="Arial" charset="0"/>
                <a:ea typeface="ＭＳ Ｐゴシック" charset="0"/>
              </a:rPr>
              <a:t>by Upton Sinclair, Roosevelt pushed for passage of the Meat Inspection Act of 1906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The Act mandated cleaner conditions for meatpacking plants</a:t>
            </a:r>
          </a:p>
        </p:txBody>
      </p:sp>
      <p:pic>
        <p:nvPicPr>
          <p:cNvPr id="32771" name="Picture 6" descr="ju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895600"/>
            <a:ext cx="2767013" cy="3657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3250" name="Content Placeholder 6" descr="Me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930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9906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FOUR GOALS OF REFORMERS</a:t>
            </a:r>
          </a:p>
        </p:txBody>
      </p:sp>
      <p:pic>
        <p:nvPicPr>
          <p:cNvPr id="6147" name="Picture 6" descr="construction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3733800" cy="3381375"/>
          </a:xfrm>
        </p:spPr>
      </p:pic>
      <p:sp>
        <p:nvSpPr>
          <p:cNvPr id="614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191000" cy="396240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ea typeface="ＭＳ Ｐゴシック" charset="0"/>
              </a:rPr>
              <a:t>1) Protect Social Welfare</a:t>
            </a:r>
          </a:p>
          <a:p>
            <a:pPr eaLnBrk="1" hangingPunct="1"/>
            <a:r>
              <a:rPr lang="en-US" sz="2800" b="1" dirty="0">
                <a:latin typeface="Arial" charset="0"/>
                <a:ea typeface="ＭＳ Ｐゴシック" charset="0"/>
              </a:rPr>
              <a:t>2) Promote Moral Improvement</a:t>
            </a:r>
          </a:p>
          <a:p>
            <a:pPr eaLnBrk="1" hangingPunct="1"/>
            <a:r>
              <a:rPr lang="en-US" sz="2800" b="1" dirty="0">
                <a:latin typeface="Arial" charset="0"/>
                <a:ea typeface="ＭＳ Ｐゴシック" charset="0"/>
              </a:rPr>
              <a:t>3) Create Economic Reform</a:t>
            </a:r>
          </a:p>
          <a:p>
            <a:pPr eaLnBrk="1" hangingPunct="1"/>
            <a:r>
              <a:rPr lang="en-US" sz="2800" b="1" dirty="0">
                <a:latin typeface="Arial" charset="0"/>
                <a:ea typeface="ＭＳ Ｐゴシック" charset="0"/>
              </a:rPr>
              <a:t>4) </a:t>
            </a:r>
            <a:r>
              <a:rPr lang="en-US" sz="2800" b="1" dirty="0" smtClean="0">
                <a:latin typeface="Arial" charset="0"/>
                <a:ea typeface="ＭＳ Ｐゴシック" charset="0"/>
              </a:rPr>
              <a:t>Cleaning up Government</a:t>
            </a:r>
            <a:endParaRPr lang="en-US" sz="28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PURE FOOD AND DRUG ACT</a:t>
            </a:r>
          </a:p>
        </p:txBody>
      </p:sp>
      <p:pic>
        <p:nvPicPr>
          <p:cNvPr id="33795" name="Picture 6" descr="cocaine medic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4114800" cy="2562225"/>
          </a:xfrm>
        </p:spPr>
      </p:pic>
      <p:sp>
        <p:nvSpPr>
          <p:cNvPr id="3379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191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In response to unregulated claims and unhealthy products, Congress passed the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Pure Food and Drug Act</a:t>
            </a:r>
            <a:r>
              <a:rPr lang="en-US" sz="2400" b="1">
                <a:latin typeface="Arial" charset="0"/>
                <a:ea typeface="ＭＳ Ｐゴシック" charset="0"/>
              </a:rPr>
              <a:t> in 1906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The Act halted the sale of contaminated foods and medicines and called for truth in labeling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09600" y="5410200"/>
            <a:ext cx="3886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The Pure Food and Drug Act took medicines with cocaine and other harmful ingredients off the market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305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ROOSEVELT AND THE ENVIRONMENT</a:t>
            </a:r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3962400" cy="39624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Before Roosevelt</a:t>
            </a:r>
            <a:r>
              <a:rPr lang="ja-JP" altLang="en-US" sz="2400" b="1"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>
                <a:latin typeface="Arial" charset="0"/>
                <a:ea typeface="ＭＳ Ｐゴシック" charset="0"/>
              </a:rPr>
              <a:t>s presidency, the federal government paid very little attention to the nation</a:t>
            </a:r>
            <a:r>
              <a:rPr lang="ja-JP" altLang="en-US" sz="2400" b="1"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>
                <a:latin typeface="Arial" charset="0"/>
                <a:ea typeface="ＭＳ Ｐゴシック" charset="0"/>
              </a:rPr>
              <a:t>s natural resources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Roosevelt made conservation a primary concern of his administration</a:t>
            </a:r>
          </a:p>
          <a:p>
            <a:pPr eaLnBrk="1" hangingPunct="1"/>
            <a:endParaRPr lang="en-US" sz="2400" b="1">
              <a:latin typeface="Arial" charset="0"/>
              <a:ea typeface="ＭＳ Ｐゴシック" charset="0"/>
            </a:endParaRPr>
          </a:p>
        </p:txBody>
      </p:sp>
      <p:pic>
        <p:nvPicPr>
          <p:cNvPr id="34819" name="Picture 6" descr="roosevelt 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667000"/>
            <a:ext cx="2847975" cy="3276600"/>
          </a:xfrm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267200" y="5943600"/>
            <a:ext cx="4648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Roosevelt, left, was an avid outdoorsman – here he is with author John Muir at Yosemite Park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12954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</a:rPr>
              <a:t>ROOSEVELT</a:t>
            </a:r>
            <a:r>
              <a:rPr lang="ja-JP" altLang="en-US" sz="3600" b="1">
                <a:latin typeface="Arial" charset="0"/>
                <a:ea typeface="ＭＳ Ｐゴシック" charset="0"/>
              </a:rPr>
              <a:t>’</a:t>
            </a:r>
            <a:r>
              <a:rPr lang="en-US" altLang="ja-JP" sz="3600" b="1">
                <a:latin typeface="Arial" charset="0"/>
                <a:ea typeface="ＭＳ Ｐゴシック" charset="0"/>
              </a:rPr>
              <a:t>S ENVIROMENTAL ACCOMPLISHMENTS</a:t>
            </a:r>
            <a:endParaRPr lang="en-US" sz="3600" b="1">
              <a:latin typeface="Arial" charset="0"/>
              <a:ea typeface="ＭＳ Ｐゴシック" charset="0"/>
            </a:endParaRPr>
          </a:p>
        </p:txBody>
      </p:sp>
      <p:pic>
        <p:nvPicPr>
          <p:cNvPr id="35843" name="Picture 6" descr="yellowst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95600"/>
            <a:ext cx="4267200" cy="2860675"/>
          </a:xfrm>
        </p:spPr>
      </p:pic>
      <p:sp>
        <p:nvSpPr>
          <p:cNvPr id="3584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1800"/>
            <a:ext cx="4191000" cy="35814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Roosevelt set aside 148 million acres of forest reserves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He also set aside 1.5 million acres of water-power sites and he established 50 wildlife sanctuaries and several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national parks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81000" y="58674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>
                <a:cs typeface="+mn-cs"/>
              </a:rPr>
              <a:t>Yellowstone National Park, Wyoming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national park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ROOSEVELT AND CIVIL RIGHTS</a:t>
            </a:r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95600"/>
            <a:ext cx="3810000" cy="35814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Roosevelt failed to support Civil Rights for African Americans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He did, however, support a few individuals such as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Booker T. Washington</a:t>
            </a:r>
            <a:r>
              <a:rPr lang="en-US" sz="2400"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37891" name="Picture 8" descr="boo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895600"/>
            <a:ext cx="3810000" cy="31813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8915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NAACP FORMED TO PROMOTE RIGHTS</a:t>
            </a:r>
          </a:p>
        </p:txBody>
      </p:sp>
      <p:pic>
        <p:nvPicPr>
          <p:cNvPr id="38915" name="Picture 6" descr="NAACP_MS_Membership_App_19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67000"/>
            <a:ext cx="2735263" cy="3581400"/>
          </a:xfrm>
        </p:spPr>
      </p:pic>
      <p:sp>
        <p:nvSpPr>
          <p:cNvPr id="3891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895600"/>
            <a:ext cx="41910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In 1909 a number of African Americans and prominent white reformers formed the National Association for the Advancement of Colored People</a:t>
            </a:r>
            <a:r>
              <a:rPr lang="en-US" sz="2000">
                <a:latin typeface="Arial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NAACP</a:t>
            </a:r>
            <a:r>
              <a:rPr lang="en-US" sz="2000" b="1">
                <a:latin typeface="Arial" charset="0"/>
                <a:ea typeface="ＭＳ Ｐゴシック" charset="0"/>
              </a:rPr>
              <a:t> had 6,000 members by 1914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The goal of the organization was full equality among the races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ea typeface="ＭＳ Ｐゴシック" charset="0"/>
              </a:rPr>
              <a:t>The means to achieve this was the court system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219200" y="6324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cs typeface="+mn-cs"/>
              </a:rPr>
              <a:t>1964 Application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4274" name="Content Placeholder 6" descr="rooseve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9308"/>
          <a:stretch>
            <a:fillRect/>
          </a:stretch>
        </p:blipFill>
        <p:spPr>
          <a:xfrm>
            <a:off x="-685800" y="0"/>
            <a:ext cx="1033145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5298" name="Content Placeholder 3" descr="roosevelt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930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SECTION 4: PROGRESSIVISM UNDER PRESIDENT TAFT</a:t>
            </a: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4495800" cy="35052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Republican William Howard Taft</a:t>
            </a:r>
            <a:r>
              <a:rPr lang="en-US" sz="2400" b="1">
                <a:latin typeface="Arial" charset="0"/>
                <a:ea typeface="ＭＳ Ｐゴシック" charset="0"/>
              </a:rPr>
              <a:t> easily defeated Democrat William Jennings Bryan to win the 1908 presidential election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Among his accomplishments, Taft </a:t>
            </a:r>
            <a:r>
              <a:rPr lang="ja-JP" altLang="en-US" sz="2400" b="1">
                <a:latin typeface="Arial" charset="0"/>
                <a:ea typeface="ＭＳ Ｐゴシック" charset="0"/>
              </a:rPr>
              <a:t>“</a:t>
            </a:r>
            <a:r>
              <a:rPr lang="en-US" altLang="ja-JP" sz="2400" b="1">
                <a:latin typeface="Arial" charset="0"/>
                <a:ea typeface="ＭＳ Ｐゴシック" charset="0"/>
              </a:rPr>
              <a:t>busted</a:t>
            </a:r>
            <a:r>
              <a:rPr lang="ja-JP" altLang="en-US" sz="2400" b="1">
                <a:latin typeface="Arial" charset="0"/>
                <a:ea typeface="ＭＳ Ｐゴシック" charset="0"/>
              </a:rPr>
              <a:t>”</a:t>
            </a:r>
            <a:r>
              <a:rPr lang="en-US" altLang="ja-JP" sz="2400" b="1">
                <a:latin typeface="Arial" charset="0"/>
                <a:ea typeface="ＭＳ Ｐゴシック" charset="0"/>
              </a:rPr>
              <a:t> 90 trusts during his 4 years in office</a:t>
            </a:r>
          </a:p>
          <a:p>
            <a:pPr eaLnBrk="1" hangingPunct="1"/>
            <a:endParaRPr lang="en-US" sz="2400" b="1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b="1">
              <a:latin typeface="Arial" charset="0"/>
              <a:ea typeface="ＭＳ Ｐゴシック" charset="0"/>
            </a:endParaRPr>
          </a:p>
        </p:txBody>
      </p:sp>
      <p:pic>
        <p:nvPicPr>
          <p:cNvPr id="39939" name="Picture 6" descr="ta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971800"/>
            <a:ext cx="2819400" cy="3276600"/>
          </a:xfrm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724400" y="61722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Taft, right, was Roosevelt</a:t>
            </a:r>
            <a:r>
              <a:rPr lang="ja-JP" altLang="en-US" sz="1800" b="1" i="1">
                <a:latin typeface="Arial"/>
                <a:cs typeface="+mn-cs"/>
              </a:rPr>
              <a:t>’</a:t>
            </a:r>
            <a:r>
              <a:rPr lang="en-US" sz="1800" b="1" i="1">
                <a:cs typeface="+mn-cs"/>
              </a:rPr>
              <a:t>s War Secretary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219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TAFT LOSES POWER</a:t>
            </a:r>
          </a:p>
        </p:txBody>
      </p:sp>
      <p:pic>
        <p:nvPicPr>
          <p:cNvPr id="40963" name="Picture 6" descr="taft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b="12253"/>
          <a:stretch>
            <a:fillRect/>
          </a:stretch>
        </p:blipFill>
        <p:spPr/>
      </p:pic>
      <p:sp>
        <p:nvSpPr>
          <p:cNvPr id="4096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Taft was not popular with the American public nor reform minded Republicans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By 1910, Democrats had regained control of the House of Representatives</a:t>
            </a:r>
          </a:p>
          <a:p>
            <a:pPr eaLnBrk="1" hangingPunct="1"/>
            <a:endParaRPr lang="en-US" sz="24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57200" y="61722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Taft called the Presidency, </a:t>
            </a:r>
            <a:r>
              <a:rPr lang="ja-JP" altLang="en-US" sz="1800" b="1" i="1">
                <a:latin typeface="Arial"/>
                <a:cs typeface="+mn-cs"/>
              </a:rPr>
              <a:t>“</a:t>
            </a:r>
            <a:r>
              <a:rPr lang="en-US" sz="1800" b="1" i="1">
                <a:cs typeface="+mn-cs"/>
              </a:rPr>
              <a:t>The lonesomest job in the world</a:t>
            </a:r>
            <a:r>
              <a:rPr lang="ja-JP" altLang="en-US" sz="1800" b="1" i="1">
                <a:latin typeface="Arial"/>
                <a:cs typeface="+mn-cs"/>
              </a:rPr>
              <a:t>”</a:t>
            </a:r>
            <a:endParaRPr lang="en-US" sz="1800" b="1" i="1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610600" cy="9906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1.PROTECT SOCIAL WELFARE</a:t>
            </a:r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34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  <a:ea typeface="ＭＳ Ｐゴシック" charset="0"/>
              </a:rPr>
              <a:t>Industrialization in the late 19</a:t>
            </a:r>
            <a:r>
              <a:rPr lang="en-US" sz="2400" b="1" baseline="30000" dirty="0">
                <a:latin typeface="Arial" charset="0"/>
                <a:ea typeface="ＭＳ Ｐゴシック" charset="0"/>
              </a:rPr>
              <a:t>th</a:t>
            </a:r>
            <a:r>
              <a:rPr lang="en-US" sz="2400" b="1" dirty="0">
                <a:latin typeface="Arial" charset="0"/>
                <a:ea typeface="ＭＳ Ｐゴシック" charset="0"/>
              </a:rPr>
              <a:t> century was largely unregulated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  <a:ea typeface="ＭＳ Ｐゴシック" charset="0"/>
              </a:rPr>
              <a:t>Employers felt little responsibility toward their workers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  <a:ea typeface="ＭＳ Ｐゴシック" charset="0"/>
              </a:rPr>
              <a:t>As a result Settlement homes and churches served the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  <a:ea typeface="ＭＳ Ｐゴシック" charset="0"/>
              </a:rPr>
              <a:t>Also the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YMCA</a:t>
            </a:r>
            <a:r>
              <a:rPr lang="en-US" sz="2400" b="1" dirty="0">
                <a:latin typeface="Arial" charset="0"/>
                <a:ea typeface="ＭＳ Ｐゴシック" charset="0"/>
              </a:rPr>
              <a:t> and Salvation Army took on service roles</a:t>
            </a:r>
          </a:p>
        </p:txBody>
      </p:sp>
      <p:pic>
        <p:nvPicPr>
          <p:cNvPr id="7171" name="Picture 6" descr="ymca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b="1303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600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1912 ELECTION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49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Republicans split in 1912 between Taft and Teddy Roosevelt (who returned after a long trip to Africa)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Convention delegates nominated Taft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Some Republicans formed a third party –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The Bull Moose Party</a:t>
            </a:r>
            <a:r>
              <a:rPr lang="en-US" sz="2400" b="1">
                <a:latin typeface="Arial" charset="0"/>
                <a:ea typeface="ＭＳ Ｐゴシック" charset="0"/>
              </a:rPr>
              <a:t> and nominated Roosevelt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The Democrats put forward a reform - minded New Jersey Governor, Woodrow Wilson</a:t>
            </a:r>
          </a:p>
        </p:txBody>
      </p:sp>
      <p:pic>
        <p:nvPicPr>
          <p:cNvPr id="41987" name="Picture 6" descr="taft v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8" r="16228"/>
          <a:stretch>
            <a:fillRect/>
          </a:stretch>
        </p:blipFill>
        <p:spPr/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800600" y="6477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Republicans split in 1912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1912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96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WILSON</a:t>
            </a:r>
            <a:r>
              <a:rPr lang="ja-JP" altLang="en-US" b="1">
                <a:latin typeface="Arial" charset="0"/>
                <a:ea typeface="ＭＳ Ｐゴシック" charset="0"/>
              </a:rPr>
              <a:t>’</a:t>
            </a:r>
            <a:r>
              <a:rPr lang="en-US" altLang="ja-JP" b="1">
                <a:latin typeface="Arial" charset="0"/>
                <a:ea typeface="ＭＳ Ｐゴシック" charset="0"/>
              </a:rPr>
              <a:t>S NEW FREEDOM</a:t>
            </a:r>
            <a:endParaRPr lang="en-US" b="1">
              <a:latin typeface="Arial" charset="0"/>
              <a:ea typeface="ＭＳ Ｐゴシック" charset="0"/>
            </a:endParaRPr>
          </a:p>
        </p:txBody>
      </p:sp>
      <p:pic>
        <p:nvPicPr>
          <p:cNvPr id="44035" name="Picture 6" descr="WIL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17139"/>
          <a:stretch>
            <a:fillRect/>
          </a:stretch>
        </p:blipFill>
        <p:spPr/>
      </p:pic>
      <p:sp>
        <p:nvSpPr>
          <p:cNvPr id="4403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4191000" cy="41148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As America</a:t>
            </a:r>
            <a:r>
              <a:rPr lang="ja-JP" altLang="en-US" sz="2400" b="1"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>
                <a:latin typeface="Arial" charset="0"/>
                <a:ea typeface="ＭＳ Ｐゴシック" charset="0"/>
              </a:rPr>
              <a:t>s newly elected president, Wilson moved to enact his program, </a:t>
            </a:r>
            <a:r>
              <a:rPr lang="en-US" altLang="ja-JP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the </a:t>
            </a:r>
            <a:r>
              <a:rPr lang="ja-JP" alt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New Freedom</a:t>
            </a:r>
            <a:r>
              <a:rPr lang="ja-JP" alt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”</a:t>
            </a:r>
            <a:endParaRPr lang="en-US" altLang="ja-JP" sz="24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He planned his attack on what he called the triple wall of privilege: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trusts, tariffs, and high finance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838200" y="61722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W. Wilson U.S. President 1912-1920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CLAYTON ANTITRUST ACT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14600"/>
            <a:ext cx="41910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In 1914 Congress enacted the Clayton Antitrust Act which strengthened the Sherman Act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The Clayton Act prevented companies from acquiring stock from another company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(Anti-monopoly)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The Act also supported workers unions</a:t>
            </a:r>
          </a:p>
          <a:p>
            <a:pPr eaLnBrk="1" hangingPunct="1">
              <a:lnSpc>
                <a:spcPct val="80000"/>
              </a:lnSpc>
            </a:pPr>
            <a:endParaRPr lang="en-US" sz="2400" b="1">
              <a:latin typeface="Arial" charset="0"/>
              <a:ea typeface="ＭＳ Ｐゴシック" charset="0"/>
            </a:endParaRPr>
          </a:p>
        </p:txBody>
      </p:sp>
      <p:pic>
        <p:nvPicPr>
          <p:cNvPr id="45059" name="Picture 6" descr="monopo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6975" y="2590800"/>
            <a:ext cx="3030538" cy="36576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524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FEDERAL TRADE COMMISSION FORMED</a:t>
            </a:r>
          </a:p>
        </p:txBody>
      </p:sp>
      <p:pic>
        <p:nvPicPr>
          <p:cNvPr id="46083" name="Picture 6" descr="FT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95600"/>
            <a:ext cx="4038600" cy="3028950"/>
          </a:xfrm>
        </p:spPr>
      </p:pic>
      <p:sp>
        <p:nvSpPr>
          <p:cNvPr id="4608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4267200" cy="36576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ＭＳ Ｐゴシック" charset="0"/>
              </a:rPr>
              <a:t>The FTC was formed in 1914 to serve as a </a:t>
            </a:r>
            <a:r>
              <a:rPr lang="ja-JP" altLang="en-US" sz="2800" b="1">
                <a:latin typeface="Arial" charset="0"/>
                <a:ea typeface="ＭＳ Ｐゴシック" charset="0"/>
              </a:rPr>
              <a:t>“</a:t>
            </a:r>
            <a:r>
              <a:rPr lang="en-US" altLang="ja-JP" sz="2800" b="1">
                <a:latin typeface="Arial" charset="0"/>
                <a:ea typeface="ＭＳ Ｐゴシック" charset="0"/>
              </a:rPr>
              <a:t>watchdog</a:t>
            </a:r>
            <a:r>
              <a:rPr lang="ja-JP" altLang="en-US" sz="2800" b="1">
                <a:latin typeface="Arial" charset="0"/>
                <a:ea typeface="ＭＳ Ｐゴシック" charset="0"/>
              </a:rPr>
              <a:t>”</a:t>
            </a:r>
            <a:r>
              <a:rPr lang="en-US" altLang="ja-JP" sz="2800" b="1">
                <a:latin typeface="Arial" charset="0"/>
                <a:ea typeface="ＭＳ Ｐゴシック" charset="0"/>
              </a:rPr>
              <a:t> agency to end </a:t>
            </a:r>
            <a:r>
              <a:rPr lang="en-US" altLang="ja-JP" sz="2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unfair business practices</a:t>
            </a: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</a:rPr>
              <a:t>The FTC protects consumers from business fraud </a:t>
            </a: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Today the FTC has been working on protecting consumers from ID theft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FEDERAL INCOME TAX ARRIVES</a:t>
            </a:r>
          </a:p>
        </p:txBody>
      </p:sp>
      <p:sp>
        <p:nvSpPr>
          <p:cNvPr id="4710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4495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Wilson worked hard to lower tariffs, however that lost revenue had to be made up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Ratified in 1916, the 16</a:t>
            </a:r>
            <a:r>
              <a:rPr lang="en-US" sz="2800" b="1" baseline="30000">
                <a:latin typeface="Arial" charset="0"/>
                <a:ea typeface="ＭＳ Ｐゴシック" charset="0"/>
              </a:rPr>
              <a:t>th</a:t>
            </a:r>
            <a:r>
              <a:rPr lang="en-US" sz="2800" b="1">
                <a:latin typeface="Arial" charset="0"/>
                <a:ea typeface="ＭＳ Ｐゴシック" charset="0"/>
              </a:rPr>
              <a:t> Amendment legalized a graduated </a:t>
            </a:r>
            <a:r>
              <a:rPr lang="en-US" sz="2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federal income tax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7107" name="Picture 6" descr="samwantsmon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5" b="16665"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WOMEN WIN SUFFRAGE</a:t>
            </a:r>
          </a:p>
        </p:txBody>
      </p:sp>
      <p:pic>
        <p:nvPicPr>
          <p:cNvPr id="48131" name="Picture 6" descr="19th_Amend_Sta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14600"/>
            <a:ext cx="3432175" cy="3657600"/>
          </a:xfrm>
        </p:spPr>
      </p:pic>
      <p:sp>
        <p:nvSpPr>
          <p:cNvPr id="4813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495800" cy="41148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Native-born, educated, middle-class women grew more and more impatient </a:t>
            </a:r>
          </a:p>
          <a:p>
            <a:pPr eaLnBrk="1" hangingPunct="1"/>
            <a:r>
              <a:rPr lang="en-US" sz="2400" b="1">
                <a:latin typeface="Arial" charset="0"/>
                <a:ea typeface="ＭＳ Ｐゴシック" charset="0"/>
              </a:rPr>
              <a:t>Through local, state and national organization, vigorous protests and World War I, women finally realized their dream in 1920</a:t>
            </a:r>
          </a:p>
          <a:p>
            <a:pPr eaLnBrk="1" hangingPunct="1">
              <a:buFontTx/>
              <a:buNone/>
            </a:pPr>
            <a:endParaRPr lang="en-US" sz="2400" b="1">
              <a:latin typeface="Arial" charset="0"/>
              <a:ea typeface="ＭＳ Ｐゴシック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81000" y="62484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>
                <a:cs typeface="+mn-cs"/>
              </a:rPr>
              <a:t>The 19</a:t>
            </a:r>
            <a:r>
              <a:rPr lang="en-US" sz="1800" b="1" i="1" baseline="30000">
                <a:cs typeface="+mn-cs"/>
              </a:rPr>
              <a:t>th</a:t>
            </a:r>
            <a:r>
              <a:rPr lang="en-US" sz="1800" b="1" i="1">
                <a:cs typeface="+mn-cs"/>
              </a:rPr>
              <a:t> Amendment gave women the right to vote in 1920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LIMITS OF PROGRESSIVISM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3657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While the Progressive era was responsible for many important reforms, it failed to make gains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ea typeface="ＭＳ Ｐゴシック" charset="0"/>
              </a:rPr>
              <a:t>Like Roosevelt and Taft, Wilson retreated on Civil Rights once in office</a:t>
            </a:r>
            <a:r>
              <a:rPr lang="en-US" sz="2400"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49155" name="Picture 6" descr="racism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14600"/>
            <a:ext cx="3111500" cy="3733800"/>
          </a:xfrm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267200" y="6248400"/>
            <a:ext cx="426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cs typeface="+mn-cs"/>
              </a:rPr>
              <a:t>The KKK reached a membership of 4.5 million in the 1920s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PROTECTING WORKING CHILDREN</a:t>
            </a:r>
          </a:p>
        </p:txBody>
      </p:sp>
      <p:pic>
        <p:nvPicPr>
          <p:cNvPr id="14339" name="Picture 6" descr="child lab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2514600"/>
            <a:ext cx="3711575" cy="4114800"/>
          </a:xfrm>
        </p:spPr>
      </p:pic>
      <p:sp>
        <p:nvSpPr>
          <p:cNvPr id="1433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438400"/>
            <a:ext cx="4343400" cy="4267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ＭＳ Ｐゴシック" charset="0"/>
              </a:rPr>
              <a:t>As the number of child workers rose, reformers worked to end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child labor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ＭＳ Ｐゴシック" charset="0"/>
              </a:rPr>
              <a:t>Children were more prone to accidents caused by fatigue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ＭＳ Ｐゴシック" charset="0"/>
              </a:rPr>
              <a:t>Nearly every state limited or banned child labor by 1918 </a:t>
            </a:r>
            <a:r>
              <a:rPr lang="en-US" sz="2800" b="1" dirty="0" smtClean="0">
                <a:latin typeface="Arial" charset="0"/>
                <a:ea typeface="ＭＳ Ｐゴシック" charset="0"/>
              </a:rPr>
              <a:t>unde</a:t>
            </a:r>
            <a:r>
              <a:rPr lang="en-US" sz="2800" b="1" dirty="0" smtClean="0">
                <a:latin typeface="Arial" charset="0"/>
                <a:ea typeface="ＭＳ Ｐゴシック" charset="0"/>
              </a:rPr>
              <a:t>r the Keating-Owens Act</a:t>
            </a:r>
            <a:endParaRPr lang="en-US" sz="28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2954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EFFORTS TO LIMIT HOURS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667000"/>
            <a:ext cx="4114800" cy="41910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The Supreme Court and the states enacted or strengthened laws reducing women</a:t>
            </a:r>
            <a:r>
              <a:rPr lang="ja-JP" altLang="en-US" sz="2400" b="1" dirty="0"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 dirty="0">
                <a:latin typeface="Arial" charset="0"/>
                <a:ea typeface="ＭＳ Ｐゴシック" charset="0"/>
              </a:rPr>
              <a:t>s hours of work</a:t>
            </a:r>
          </a:p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Progressives also succeeded in winning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worker</a:t>
            </a:r>
            <a:r>
              <a:rPr lang="ja-JP" alt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 compensation</a:t>
            </a:r>
            <a:r>
              <a:rPr lang="en-US" altLang="ja-JP" sz="2400" b="1" dirty="0">
                <a:latin typeface="Arial" charset="0"/>
                <a:ea typeface="ＭＳ Ｐゴシック" charset="0"/>
              </a:rPr>
              <a:t> to aid families of injured workers</a:t>
            </a:r>
            <a:endParaRPr lang="en-US" sz="2400" b="1" dirty="0">
              <a:latin typeface="Arial" charset="0"/>
              <a:ea typeface="ＭＳ Ｐゴシック" charset="0"/>
            </a:endParaRPr>
          </a:p>
        </p:txBody>
      </p:sp>
      <p:pic>
        <p:nvPicPr>
          <p:cNvPr id="15363" name="Picture 6" descr="workers_comp-ph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b="13177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1202" name="Content Placeholder 6" descr="triangl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930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2226" name="Content Placeholder 6" descr="Triang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9308"/>
          <a:stretch>
            <a:fillRect/>
          </a:stretch>
        </p:blipFill>
        <p:spPr>
          <a:xfrm>
            <a:off x="49213" y="0"/>
            <a:ext cx="9094787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686800" cy="10668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Arial" charset="0"/>
                <a:ea typeface="ＭＳ Ｐゴシック" charset="0"/>
              </a:rPr>
              <a:t>2. PROMOTE MORAL DEVELOPMENT</a:t>
            </a:r>
          </a:p>
        </p:txBody>
      </p:sp>
      <p:pic>
        <p:nvPicPr>
          <p:cNvPr id="8195" name="Picture 5" descr="wctulo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90800"/>
            <a:ext cx="2514600" cy="3505200"/>
          </a:xfrm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2362200"/>
            <a:ext cx="5715000" cy="41910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Some reformers felt that the answer to societies problems was personal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behavior</a:t>
            </a: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</a:rPr>
              <a:t>Censored movies, outlawed Prostitution </a:t>
            </a:r>
            <a:endParaRPr lang="en-US" sz="24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They proposed such reforms as prohibition</a:t>
            </a:r>
          </a:p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Groups wishing to ban alcohol included the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Woman</a:t>
            </a:r>
            <a:r>
              <a:rPr lang="ja-JP" alt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24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 Christian Temperance Union</a:t>
            </a:r>
            <a:r>
              <a:rPr lang="en-US" altLang="ja-JP" sz="2400" b="1" dirty="0">
                <a:latin typeface="Arial" charset="0"/>
                <a:ea typeface="ＭＳ Ｐゴシック" charset="0"/>
              </a:rPr>
              <a:t> (WCTU)</a:t>
            </a:r>
            <a:endParaRPr lang="en-US" sz="24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921</TotalTime>
  <Words>1551</Words>
  <Application>Microsoft Macintosh PowerPoint</Application>
  <PresentationFormat>On-screen Show (4:3)</PresentationFormat>
  <Paragraphs>150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Austin</vt:lpstr>
      <vt:lpstr>THE PROGRESSIVE ERA 1900-1920</vt:lpstr>
      <vt:lpstr>ORIGINS OF PROGRESSIVISM</vt:lpstr>
      <vt:lpstr>FOUR GOALS OF REFORMERS</vt:lpstr>
      <vt:lpstr>1.PROTECT SOCIAL WELFARE</vt:lpstr>
      <vt:lpstr>PROTECTING WORKING CHILDREN</vt:lpstr>
      <vt:lpstr>EFFORTS TO LIMIT HOURS</vt:lpstr>
      <vt:lpstr>PowerPoint Presentation</vt:lpstr>
      <vt:lpstr>PowerPoint Presentation</vt:lpstr>
      <vt:lpstr>2. PROMOTE MORAL DEVELOPMENT</vt:lpstr>
      <vt:lpstr>3. CREATE ECONOMIC REFORM</vt:lpstr>
      <vt:lpstr>4. Cleaning up State Government</vt:lpstr>
      <vt:lpstr>DIRECT ELECTION  OF SENATORS</vt:lpstr>
      <vt:lpstr>MUCKRAKERS CRITICIZE BIG BUSINESS</vt:lpstr>
      <vt:lpstr>SECTION 2: WOMEN IN          PUBLIC LIFE</vt:lpstr>
      <vt:lpstr>DOMESTIC WORKERS</vt:lpstr>
      <vt:lpstr>WOMEN IN THE WORK FORCE</vt:lpstr>
      <vt:lpstr>WOMEN LEAD REFORM</vt:lpstr>
      <vt:lpstr>WOMEN AND REFORM</vt:lpstr>
      <vt:lpstr>THREE-PART STRATEGY FOR WINNING SUFFRAGE</vt:lpstr>
      <vt:lpstr>PowerPoint Presentation</vt:lpstr>
      <vt:lpstr>PowerPoint Presentation</vt:lpstr>
      <vt:lpstr>SECTION 3: TEDDY ROOSEVELT’S SQUARE DEAL</vt:lpstr>
      <vt:lpstr>ROOSEVELT AND THE  ROUGH RIDERS</vt:lpstr>
      <vt:lpstr>PowerPoint Presentation</vt:lpstr>
      <vt:lpstr>THE MODERN PRESIDENT</vt:lpstr>
      <vt:lpstr>TRUSTBUSTING</vt:lpstr>
      <vt:lpstr>1902 COAL STRIKE </vt:lpstr>
      <vt:lpstr>“THE JUNGLE” LEADS TO FOOD REGULATION</vt:lpstr>
      <vt:lpstr>PowerPoint Presentation</vt:lpstr>
      <vt:lpstr>PURE FOOD AND DRUG ACT</vt:lpstr>
      <vt:lpstr>ROOSEVELT AND THE ENVIRONMENT</vt:lpstr>
      <vt:lpstr>ROOSEVELT’S ENVIROMENTAL ACCOMPLISHMENTS</vt:lpstr>
      <vt:lpstr>PowerPoint Presentation</vt:lpstr>
      <vt:lpstr>ROOSEVELT AND CIVIL RIGHTS</vt:lpstr>
      <vt:lpstr>NAACP FORMED TO PROMOTE RIGHTS</vt:lpstr>
      <vt:lpstr>PowerPoint Presentation</vt:lpstr>
      <vt:lpstr>PowerPoint Presentation</vt:lpstr>
      <vt:lpstr>SECTION 4: PROGRESSIVISM UNDER PRESIDENT TAFT</vt:lpstr>
      <vt:lpstr>TAFT LOSES POWER</vt:lpstr>
      <vt:lpstr>1912 ELECTION </vt:lpstr>
      <vt:lpstr>PowerPoint Presentation</vt:lpstr>
      <vt:lpstr>WILSON’S NEW FREEDOM</vt:lpstr>
      <vt:lpstr>CLAYTON ANTITRUST ACT</vt:lpstr>
      <vt:lpstr>FEDERAL TRADE COMMISSION FORMED</vt:lpstr>
      <vt:lpstr>FEDERAL INCOME TAX ARRIVES</vt:lpstr>
      <vt:lpstr>WOMEN WIN SUFFRAGE</vt:lpstr>
      <vt:lpstr>LIMITS OF PROGRESSIVISM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THE PROGRESSIVE ERA</dc:title>
  <dc:creator> </dc:creator>
  <cp:lastModifiedBy>localadmin</cp:lastModifiedBy>
  <cp:revision>25</cp:revision>
  <cp:lastPrinted>1601-01-01T00:00:00Z</cp:lastPrinted>
  <dcterms:created xsi:type="dcterms:W3CDTF">2004-12-18T05:35:59Z</dcterms:created>
  <dcterms:modified xsi:type="dcterms:W3CDTF">2017-03-13T20:54:48Z</dcterms:modified>
</cp:coreProperties>
</file>