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57"/>
  </p:notesMasterIdLst>
  <p:sldIdLst>
    <p:sldId id="286" r:id="rId2"/>
    <p:sldId id="322" r:id="rId3"/>
    <p:sldId id="287" r:id="rId4"/>
    <p:sldId id="281" r:id="rId5"/>
    <p:sldId id="346" r:id="rId6"/>
    <p:sldId id="323" r:id="rId7"/>
    <p:sldId id="282" r:id="rId8"/>
    <p:sldId id="283" r:id="rId9"/>
    <p:sldId id="324" r:id="rId10"/>
    <p:sldId id="327" r:id="rId11"/>
    <p:sldId id="328" r:id="rId12"/>
    <p:sldId id="284" r:id="rId13"/>
    <p:sldId id="343" r:id="rId14"/>
    <p:sldId id="344" r:id="rId15"/>
    <p:sldId id="329" r:id="rId16"/>
    <p:sldId id="330" r:id="rId17"/>
    <p:sldId id="331" r:id="rId18"/>
    <p:sldId id="332" r:id="rId19"/>
    <p:sldId id="333" r:id="rId20"/>
    <p:sldId id="292" r:id="rId21"/>
    <p:sldId id="288" r:id="rId22"/>
    <p:sldId id="289" r:id="rId23"/>
    <p:sldId id="290" r:id="rId24"/>
    <p:sldId id="325" r:id="rId25"/>
    <p:sldId id="326" r:id="rId26"/>
    <p:sldId id="347" r:id="rId27"/>
    <p:sldId id="291" r:id="rId28"/>
    <p:sldId id="334" r:id="rId29"/>
    <p:sldId id="293" r:id="rId30"/>
    <p:sldId id="294" r:id="rId31"/>
    <p:sldId id="295" r:id="rId32"/>
    <p:sldId id="354" r:id="rId33"/>
    <p:sldId id="335" r:id="rId34"/>
    <p:sldId id="336" r:id="rId35"/>
    <p:sldId id="356" r:id="rId36"/>
    <p:sldId id="358" r:id="rId37"/>
    <p:sldId id="296" r:id="rId38"/>
    <p:sldId id="297" r:id="rId39"/>
    <p:sldId id="298" r:id="rId40"/>
    <p:sldId id="299" r:id="rId41"/>
    <p:sldId id="348" r:id="rId42"/>
    <p:sldId id="349" r:id="rId43"/>
    <p:sldId id="350" r:id="rId44"/>
    <p:sldId id="341" r:id="rId45"/>
    <p:sldId id="342" r:id="rId46"/>
    <p:sldId id="300" r:id="rId47"/>
    <p:sldId id="301" r:id="rId48"/>
    <p:sldId id="337" r:id="rId49"/>
    <p:sldId id="345" r:id="rId50"/>
    <p:sldId id="352" r:id="rId51"/>
    <p:sldId id="361" r:id="rId52"/>
    <p:sldId id="359" r:id="rId53"/>
    <p:sldId id="360" r:id="rId54"/>
    <p:sldId id="339" r:id="rId55"/>
    <p:sldId id="34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1" autoAdjust="0"/>
    <p:restoredTop sz="94694"/>
  </p:normalViewPr>
  <p:slideViewPr>
    <p:cSldViewPr>
      <p:cViewPr varScale="1">
        <p:scale>
          <a:sx n="121" d="100"/>
          <a:sy n="121" d="100"/>
        </p:scale>
        <p:origin x="221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F80178-20F4-4382-AE1D-70408C28C124}" type="datetimeFigureOut">
              <a:rPr lang="en-US" smtClean="0"/>
              <a:pPr/>
              <a:t>8/26/19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456B83-9CB3-4D95-8481-630247C80C8F}" type="slidenum">
              <a:rPr lang="en-US" smtClean="0"/>
              <a:pPr/>
              <a:t>‹#›</a:t>
            </a:fld>
            <a:endParaRPr lang="en-US"/>
          </a:p>
        </p:txBody>
      </p:sp>
    </p:spTree>
    <p:extLst>
      <p:ext uri="{BB962C8B-B14F-4D97-AF65-F5344CB8AC3E}">
        <p14:creationId xmlns:p14="http://schemas.microsoft.com/office/powerpoint/2010/main" val="3492445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Rot="1" noChangeAspect="1" noChangeArrowheads="1" noTextEdit="1"/>
          </p:cNvSpPr>
          <p:nvPr>
            <p:ph type="sldImg"/>
          </p:nvPr>
        </p:nvSpPr>
        <p:spPr>
          <a:ln/>
        </p:spPr>
      </p:sp>
      <p:sp>
        <p:nvSpPr>
          <p:cNvPr id="22630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2"/>
          <p:cNvSpPr>
            <a:spLocks noGrp="1" noRot="1" noChangeAspect="1" noChangeArrowheads="1" noTextEdit="1"/>
          </p:cNvSpPr>
          <p:nvPr>
            <p:ph type="sldImg"/>
          </p:nvPr>
        </p:nvSpPr>
        <p:spPr>
          <a:ln/>
        </p:spPr>
      </p:sp>
      <p:sp>
        <p:nvSpPr>
          <p:cNvPr id="25702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Rot="1" noChangeAspect="1" noChangeArrowheads="1" noTextEdit="1"/>
          </p:cNvSpPr>
          <p:nvPr>
            <p:ph type="sldImg"/>
          </p:nvPr>
        </p:nvSpPr>
        <p:spPr>
          <a:ln/>
        </p:spPr>
      </p:sp>
      <p:sp>
        <p:nvSpPr>
          <p:cNvPr id="25907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2"/>
          <p:cNvSpPr>
            <a:spLocks noGrp="1" noRot="1" noChangeAspect="1" noChangeArrowheads="1" noTextEdit="1"/>
          </p:cNvSpPr>
          <p:nvPr>
            <p:ph type="sldImg"/>
          </p:nvPr>
        </p:nvSpPr>
        <p:spPr>
          <a:ln/>
        </p:spPr>
      </p:sp>
      <p:sp>
        <p:nvSpPr>
          <p:cNvPr id="26112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Rot="1" noChangeAspect="1" noChangeArrowheads="1" noTextEdit="1"/>
          </p:cNvSpPr>
          <p:nvPr>
            <p:ph type="sldImg"/>
          </p:nvPr>
        </p:nvSpPr>
        <p:spPr>
          <a:ln/>
        </p:spPr>
      </p:sp>
      <p:sp>
        <p:nvSpPr>
          <p:cNvPr id="24269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2"/>
          <p:cNvSpPr>
            <a:spLocks noGrp="1" noRot="1" noChangeAspect="1" noChangeArrowheads="1" noTextEdit="1"/>
          </p:cNvSpPr>
          <p:nvPr>
            <p:ph type="sldImg"/>
          </p:nvPr>
        </p:nvSpPr>
        <p:spPr>
          <a:ln/>
        </p:spPr>
      </p:sp>
      <p:sp>
        <p:nvSpPr>
          <p:cNvPr id="24473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2"/>
          <p:cNvSpPr>
            <a:spLocks noGrp="1" noRot="1" noChangeAspect="1" noChangeArrowheads="1" noTextEdit="1"/>
          </p:cNvSpPr>
          <p:nvPr>
            <p:ph type="sldImg"/>
          </p:nvPr>
        </p:nvSpPr>
        <p:spPr>
          <a:ln/>
        </p:spPr>
      </p:sp>
      <p:sp>
        <p:nvSpPr>
          <p:cNvPr id="28365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Rot="1" noChangeAspect="1" noChangeArrowheads="1" noTextEdit="1"/>
          </p:cNvSpPr>
          <p:nvPr>
            <p:ph type="sldImg"/>
          </p:nvPr>
        </p:nvSpPr>
        <p:spPr>
          <a:ln/>
        </p:spPr>
      </p:sp>
      <p:sp>
        <p:nvSpPr>
          <p:cNvPr id="28774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2"/>
          <p:cNvSpPr>
            <a:spLocks noGrp="1" noRot="1" noChangeAspect="1" noChangeArrowheads="1" noTextEdit="1"/>
          </p:cNvSpPr>
          <p:nvPr>
            <p:ph type="sldImg"/>
          </p:nvPr>
        </p:nvSpPr>
        <p:spPr>
          <a:ln/>
        </p:spPr>
      </p:sp>
      <p:sp>
        <p:nvSpPr>
          <p:cNvPr id="28979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2"/>
          <p:cNvSpPr>
            <a:spLocks noGrp="1" noRot="1" noChangeAspect="1" noChangeArrowheads="1" noTextEdit="1"/>
          </p:cNvSpPr>
          <p:nvPr>
            <p:ph type="sldImg"/>
          </p:nvPr>
        </p:nvSpPr>
        <p:spPr>
          <a:ln/>
        </p:spPr>
      </p:sp>
      <p:sp>
        <p:nvSpPr>
          <p:cNvPr id="31027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Grp="1" noRot="1" noChangeAspect="1" noChangeArrowheads="1" noTextEdit="1"/>
          </p:cNvSpPr>
          <p:nvPr>
            <p:ph type="sldImg"/>
          </p:nvPr>
        </p:nvSpPr>
        <p:spPr>
          <a:ln/>
        </p:spPr>
      </p:sp>
      <p:sp>
        <p:nvSpPr>
          <p:cNvPr id="31846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Rot="1" noChangeAspect="1" noChangeArrowheads="1" noTextEdit="1"/>
          </p:cNvSpPr>
          <p:nvPr>
            <p:ph type="sldImg"/>
          </p:nvPr>
        </p:nvSpPr>
        <p:spPr>
          <a:ln/>
        </p:spPr>
      </p:sp>
      <p:sp>
        <p:nvSpPr>
          <p:cNvPr id="23040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2"/>
          <p:cNvSpPr>
            <a:spLocks noGrp="1" noRot="1" noChangeAspect="1" noChangeArrowheads="1" noTextEdit="1"/>
          </p:cNvSpPr>
          <p:nvPr>
            <p:ph type="sldImg"/>
          </p:nvPr>
        </p:nvSpPr>
        <p:spPr>
          <a:ln/>
        </p:spPr>
      </p:sp>
      <p:sp>
        <p:nvSpPr>
          <p:cNvPr id="32256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DEE96D-86E8-434D-B622-15A77B55F7B2}" type="slidenum">
              <a:rPr lang="en-US"/>
              <a:pPr/>
              <a:t>44</a:t>
            </a:fld>
            <a:endParaRPr lang="en-US"/>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ACAF-3047-4871-88BD-87E0160B5201}" type="slidenum">
              <a:rPr lang="en-US"/>
              <a:pPr/>
              <a:t>45</a:t>
            </a:fld>
            <a:endParaRPr lang="en-US"/>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805A3-9EC7-4E02-848A-5E8D41B47048}" type="slidenum">
              <a:rPr lang="en-US"/>
              <a:pPr/>
              <a:t>49</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ChangeArrowheads="1" noTextEdit="1"/>
          </p:cNvSpPr>
          <p:nvPr>
            <p:ph type="sldImg"/>
          </p:nvPr>
        </p:nvSpPr>
        <p:spPr>
          <a:ln/>
        </p:spPr>
      </p:sp>
      <p:sp>
        <p:nvSpPr>
          <p:cNvPr id="16691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D1AF1-6145-43E2-AD81-951213E728A3}" type="slidenum">
              <a:rPr lang="en-US"/>
              <a:pPr/>
              <a:t>54</a:t>
            </a:fld>
            <a:endParaRPr lang="en-US"/>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8CB692-C903-4277-BF99-2DC9E1578096}" type="slidenum">
              <a:rPr lang="en-US"/>
              <a:pPr/>
              <a:t>55</a:t>
            </a:fld>
            <a:endParaRPr lang="en-US"/>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Rot="1" noChangeAspect="1" noChangeArrowheads="1" noTextEdit="1"/>
          </p:cNvSpPr>
          <p:nvPr>
            <p:ph type="sldImg"/>
          </p:nvPr>
        </p:nvSpPr>
        <p:spPr>
          <a:ln/>
        </p:spPr>
      </p:sp>
      <p:sp>
        <p:nvSpPr>
          <p:cNvPr id="23859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Grp="1" noRot="1" noChangeAspect="1" noChangeArrowheads="1" noTextEdit="1"/>
          </p:cNvSpPr>
          <p:nvPr>
            <p:ph type="sldImg"/>
          </p:nvPr>
        </p:nvSpPr>
        <p:spPr>
          <a:ln/>
        </p:spPr>
      </p:sp>
      <p:sp>
        <p:nvSpPr>
          <p:cNvPr id="24678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Rot="1" noChangeAspect="1" noChangeArrowheads="1" noTextEdit="1"/>
          </p:cNvSpPr>
          <p:nvPr>
            <p:ph type="sldImg"/>
          </p:nvPr>
        </p:nvSpPr>
        <p:spPr>
          <a:ln/>
        </p:spPr>
      </p:sp>
      <p:sp>
        <p:nvSpPr>
          <p:cNvPr id="24883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549F1C-F545-45E1-BB88-A54409C81F73}" type="slidenum">
              <a:rPr lang="en-US"/>
              <a:pPr/>
              <a:t>13</a:t>
            </a:fld>
            <a:endParaRPr lang="en-US"/>
          </a:p>
        </p:txBody>
      </p:sp>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B0AE1-5193-432F-86C7-96F9A6EDFBA1}" type="slidenum">
              <a:rPr lang="en-US"/>
              <a:pPr/>
              <a:t>14</a:t>
            </a:fld>
            <a:endParaRPr lang="en-US"/>
          </a:p>
        </p:txBody>
      </p:sp>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2"/>
          <p:cNvSpPr>
            <a:spLocks noGrp="1" noRot="1" noChangeAspect="1" noChangeArrowheads="1" noTextEdit="1"/>
          </p:cNvSpPr>
          <p:nvPr>
            <p:ph type="sldImg"/>
          </p:nvPr>
        </p:nvSpPr>
        <p:spPr>
          <a:ln/>
        </p:spPr>
      </p:sp>
      <p:sp>
        <p:nvSpPr>
          <p:cNvPr id="25293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Rot="1" noChangeAspect="1" noChangeArrowheads="1" noTextEdit="1"/>
          </p:cNvSpPr>
          <p:nvPr>
            <p:ph type="sldImg"/>
          </p:nvPr>
        </p:nvSpPr>
        <p:spPr>
          <a:ln/>
        </p:spPr>
      </p:sp>
      <p:sp>
        <p:nvSpPr>
          <p:cNvPr id="254978"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5F5F35DB-989B-4ABF-A7D5-121B65360C5B}" type="datetimeFigureOut">
              <a:rPr lang="en-US" smtClean="0"/>
              <a:pPr/>
              <a:t>8/26/19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B5E25-E391-40E0-940D-8EA98E90E7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5F35DB-989B-4ABF-A7D5-121B65360C5B}" type="datetimeFigureOut">
              <a:rPr lang="en-US" smtClean="0"/>
              <a:pPr/>
              <a:t>8/26/19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B5E25-E391-40E0-940D-8EA98E90E72E}"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F5F35DB-989B-4ABF-A7D5-121B65360C5B}" type="datetimeFigureOut">
              <a:rPr lang="en-US" smtClean="0"/>
              <a:pPr/>
              <a:t>8/26/19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B5E25-E391-40E0-940D-8EA98E90E72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F5F35DB-989B-4ABF-A7D5-121B65360C5B}" type="datetimeFigureOut">
              <a:rPr lang="en-US" smtClean="0"/>
              <a:pPr/>
              <a:t>8/26/19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B5E25-E391-40E0-940D-8EA98E90E7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F5F35DB-989B-4ABF-A7D5-121B65360C5B}" type="datetimeFigureOut">
              <a:rPr lang="en-US" smtClean="0"/>
              <a:pPr/>
              <a:t>8/26/19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B5E25-E391-40E0-940D-8EA98E90E7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5F5F35DB-989B-4ABF-A7D5-121B65360C5B}" type="datetimeFigureOut">
              <a:rPr lang="en-US" smtClean="0"/>
              <a:pPr/>
              <a:t>8/26/19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B5E25-E391-40E0-940D-8EA98E90E72E}"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5F35DB-989B-4ABF-A7D5-121B65360C5B}" type="datetimeFigureOut">
              <a:rPr lang="en-US" smtClean="0"/>
              <a:pPr/>
              <a:t>8/26/19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B5E25-E391-40E0-940D-8EA98E90E7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5F5F35DB-989B-4ABF-A7D5-121B65360C5B}" type="datetimeFigureOut">
              <a:rPr lang="en-US" smtClean="0"/>
              <a:pPr/>
              <a:t>8/26/19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B5E25-E391-40E0-940D-8EA98E90E7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5F5F35DB-989B-4ABF-A7D5-121B65360C5B}" type="datetimeFigureOut">
              <a:rPr lang="en-US" smtClean="0"/>
              <a:pPr/>
              <a:t>8/26/19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B5E25-E391-40E0-940D-8EA98E90E7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F5F35DB-989B-4ABF-A7D5-121B65360C5B}" type="datetimeFigureOut">
              <a:rPr lang="en-US" smtClean="0"/>
              <a:pPr/>
              <a:t>8/26/19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B5E25-E391-40E0-940D-8EA98E90E7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F35DB-989B-4ABF-A7D5-121B65360C5B}" type="datetimeFigureOut">
              <a:rPr lang="en-US" smtClean="0"/>
              <a:pPr/>
              <a:t>8/26/19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B5E25-E391-40E0-940D-8EA98E90E7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5F35DB-989B-4ABF-A7D5-121B65360C5B}" type="datetimeFigureOut">
              <a:rPr lang="en-US" smtClean="0"/>
              <a:pPr/>
              <a:t>8/26/19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B5E25-E391-40E0-940D-8EA98E90E7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5F5F35DB-989B-4ABF-A7D5-121B65360C5B}" type="datetimeFigureOut">
              <a:rPr lang="en-US" smtClean="0"/>
              <a:pPr/>
              <a:t>8/26/19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687B5E25-E391-40E0-940D-8EA98E90E7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29.pn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46.png"/><Relationship Id="rId4" Type="http://schemas.openxmlformats.org/officeDocument/2006/relationships/oleObject" Target="../embeddings/oleObject1.bin"/></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US" sz="3400" b="1" dirty="0"/>
              <a:t>Articles of Confederation (AOC) </a:t>
            </a:r>
          </a:p>
          <a:p>
            <a:r>
              <a:rPr lang="en-US" sz="3400" dirty="0"/>
              <a:t>The Articles of Confederation (1781-1789), written by the Second Continental Congress in November of 1777, became the first national constitution for governing the American states. </a:t>
            </a:r>
          </a:p>
          <a:p>
            <a:r>
              <a:rPr lang="en-US" sz="3400" dirty="0"/>
              <a:t>The Articles created a confederation of “league of friendship” among the states. </a:t>
            </a:r>
          </a:p>
          <a:p>
            <a:r>
              <a:rPr lang="en-US" sz="3400" dirty="0"/>
              <a:t>The Confederation would be </a:t>
            </a:r>
            <a:r>
              <a:rPr lang="en-US" sz="3400" b="1" u="sng" dirty="0"/>
              <a:t>composed of a relatively weak national government with a unicameral legislature</a:t>
            </a:r>
            <a:r>
              <a:rPr lang="en-US" sz="3400" dirty="0"/>
              <a:t>. </a:t>
            </a:r>
          </a:p>
          <a:p>
            <a:r>
              <a:rPr lang="en-US" sz="3400" dirty="0"/>
              <a:t>Writers of the Articles did not want to replicate the strong national government of Great Britain.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9620" name="Picture 5" descr="060228_1288"/>
          <p:cNvPicPr>
            <a:picLocks noGrp="1" noChangeAspect="1" noChangeArrowheads="1"/>
          </p:cNvPicPr>
          <p:nvPr>
            <p:ph idx="1"/>
          </p:nvPr>
        </p:nvPicPr>
        <p:blipFill>
          <a:blip r:embed="rId3" cstate="print"/>
          <a:srcRect/>
          <a:stretch>
            <a:fillRect/>
          </a:stretch>
        </p:blipFill>
        <p:spPr>
          <a:xfrm>
            <a:off x="0" y="0"/>
            <a:ext cx="9144000" cy="6858000"/>
          </a:xfrm>
        </p:spPr>
      </p:pic>
      <p:sp>
        <p:nvSpPr>
          <p:cNvPr id="3" name="Left Arrow 2"/>
          <p:cNvSpPr/>
          <p:nvPr/>
        </p:nvSpPr>
        <p:spPr>
          <a:xfrm>
            <a:off x="9144000" y="3886200"/>
            <a:ext cx="1752600"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George Washington sat here</a:t>
            </a:r>
          </a:p>
        </p:txBody>
      </p:sp>
      <p:sp>
        <p:nvSpPr>
          <p:cNvPr id="4" name="Rectangle 3"/>
          <p:cNvSpPr/>
          <p:nvPr/>
        </p:nvSpPr>
        <p:spPr>
          <a:xfrm>
            <a:off x="0" y="0"/>
            <a:ext cx="9144000" cy="1815882"/>
          </a:xfrm>
          <a:prstGeom prst="rect">
            <a:avLst/>
          </a:prstGeom>
          <a:noFill/>
        </p:spPr>
        <p:txBody>
          <a:bodyPr>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delegates met here in secret as they wrote the Constitution. The American public will not know what happened here until James Madison publishes his autobiography many years later.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nodeType="clickEffect">
                                  <p:stCondLst>
                                    <p:cond delay="0"/>
                                  </p:stCondLst>
                                  <p:childTnLst>
                                    <p:set>
                                      <p:cBhvr>
                                        <p:cTn id="6" dur="1" fill="hold">
                                          <p:stCondLst>
                                            <p:cond delay="0"/>
                                          </p:stCondLst>
                                        </p:cTn>
                                        <p:tgtEl>
                                          <p:spTgt spid="239620"/>
                                        </p:tgtEl>
                                        <p:attrNameLst>
                                          <p:attrName>style.visibility</p:attrName>
                                        </p:attrNameLst>
                                      </p:cBhvr>
                                      <p:to>
                                        <p:strVal val="visible"/>
                                      </p:to>
                                    </p:set>
                                    <p:animEffect transition="in" filter="fade">
                                      <p:cBhvr>
                                        <p:cTn id="7" dur="500"/>
                                        <p:tgtEl>
                                          <p:spTgt spid="239620"/>
                                        </p:tgtEl>
                                      </p:cBhvr>
                                    </p:animEffect>
                                    <p:anim calcmode="lin" valueType="num">
                                      <p:cBhvr>
                                        <p:cTn id="8" dur="500" fill="hold"/>
                                        <p:tgtEl>
                                          <p:spTgt spid="239620"/>
                                        </p:tgtEl>
                                        <p:attrNameLst>
                                          <p:attrName>ppt_x</p:attrName>
                                        </p:attrNameLst>
                                      </p:cBhvr>
                                      <p:tavLst>
                                        <p:tav tm="0">
                                          <p:val>
                                            <p:strVal val="#ppt_x"/>
                                          </p:val>
                                        </p:tav>
                                        <p:tav tm="100000">
                                          <p:val>
                                            <p:strVal val="#ppt_x"/>
                                          </p:val>
                                        </p:tav>
                                      </p:tavLst>
                                    </p:anim>
                                    <p:anim calcmode="lin" valueType="num">
                                      <p:cBhvr>
                                        <p:cTn id="9" dur="500" fill="hold"/>
                                        <p:tgtEl>
                                          <p:spTgt spid="239620"/>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5" presetClass="path" presetSubtype="0" accel="50000" decel="50000" fill="hold" grpId="0" nodeType="clickEffect">
                                  <p:stCondLst>
                                    <p:cond delay="0"/>
                                  </p:stCondLst>
                                  <p:childTnLst>
                                    <p:animMotion origin="layout" path="M -3.33333E-6 -3.33333E-6 L -0.4125 -3.33333E-6 " pathEditMode="relative" rAng="0" ptsTypes="AA">
                                      <p:cBhvr>
                                        <p:cTn id="13" dur="2000" fill="hold"/>
                                        <p:tgtEl>
                                          <p:spTgt spid="3"/>
                                        </p:tgtEl>
                                        <p:attrNameLst>
                                          <p:attrName>ppt_x</p:attrName>
                                          <p:attrName>ppt_y</p:attrName>
                                        </p:attrNameLst>
                                      </p:cBhvr>
                                      <p:rCtr x="-20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1668" name="Picture 5" descr="ConstituitonalConventionPtg"/>
          <p:cNvPicPr>
            <a:picLocks noGrp="1" noChangeAspect="1" noChangeArrowheads="1"/>
          </p:cNvPicPr>
          <p:nvPr>
            <p:ph idx="1"/>
          </p:nvPr>
        </p:nvPicPr>
        <p:blipFill>
          <a:blip r:embed="rId3" cstate="print"/>
          <a:srcRect/>
          <a:stretch>
            <a:fillRect/>
          </a:stretch>
        </p:blipFill>
        <p:spPr>
          <a:xfrm>
            <a:off x="0" y="0"/>
            <a:ext cx="9144000" cy="6858000"/>
          </a:xfrm>
        </p:spPr>
      </p:pic>
      <p:sp>
        <p:nvSpPr>
          <p:cNvPr id="3" name="Right Arrow 2"/>
          <p:cNvSpPr/>
          <p:nvPr/>
        </p:nvSpPr>
        <p:spPr>
          <a:xfrm>
            <a:off x="5105400" y="2743200"/>
            <a:ext cx="18288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George Washington</a:t>
            </a:r>
          </a:p>
        </p:txBody>
      </p:sp>
      <p:sp>
        <p:nvSpPr>
          <p:cNvPr id="4" name="Left Arrow 3"/>
          <p:cNvSpPr/>
          <p:nvPr/>
        </p:nvSpPr>
        <p:spPr>
          <a:xfrm>
            <a:off x="4038600" y="4267200"/>
            <a:ext cx="16002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Ben Franklin</a:t>
            </a:r>
          </a:p>
        </p:txBody>
      </p:sp>
      <p:sp>
        <p:nvSpPr>
          <p:cNvPr id="5" name="Right Arrow 4"/>
          <p:cNvSpPr/>
          <p:nvPr/>
        </p:nvSpPr>
        <p:spPr>
          <a:xfrm>
            <a:off x="1905000" y="4038600"/>
            <a:ext cx="15240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Alexander Hamilton</a:t>
            </a:r>
          </a:p>
        </p:txBody>
      </p:sp>
      <p:sp>
        <p:nvSpPr>
          <p:cNvPr id="6" name="Left Arrow 5"/>
          <p:cNvSpPr/>
          <p:nvPr/>
        </p:nvSpPr>
        <p:spPr>
          <a:xfrm>
            <a:off x="4876800" y="3733800"/>
            <a:ext cx="15240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James Madison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nodeType="clickEffect">
                                  <p:stCondLst>
                                    <p:cond delay="0"/>
                                  </p:stCondLst>
                                  <p:childTnLst>
                                    <p:set>
                                      <p:cBhvr>
                                        <p:cTn id="6" dur="1" fill="hold">
                                          <p:stCondLst>
                                            <p:cond delay="0"/>
                                          </p:stCondLst>
                                        </p:cTn>
                                        <p:tgtEl>
                                          <p:spTgt spid="241668"/>
                                        </p:tgtEl>
                                        <p:attrNameLst>
                                          <p:attrName>style.visibility</p:attrName>
                                        </p:attrNameLst>
                                      </p:cBhvr>
                                      <p:to>
                                        <p:strVal val="visible"/>
                                      </p:to>
                                    </p:set>
                                    <p:animEffect transition="in" filter="fade">
                                      <p:cBhvr>
                                        <p:cTn id="7" dur="500"/>
                                        <p:tgtEl>
                                          <p:spTgt spid="241668"/>
                                        </p:tgtEl>
                                      </p:cBhvr>
                                    </p:animEffect>
                                    <p:anim calcmode="lin" valueType="num">
                                      <p:cBhvr>
                                        <p:cTn id="8" dur="500" fill="hold"/>
                                        <p:tgtEl>
                                          <p:spTgt spid="241668"/>
                                        </p:tgtEl>
                                        <p:attrNameLst>
                                          <p:attrName>ppt_x</p:attrName>
                                        </p:attrNameLst>
                                      </p:cBhvr>
                                      <p:tavLst>
                                        <p:tav tm="0">
                                          <p:val>
                                            <p:strVal val="#ppt_x"/>
                                          </p:val>
                                        </p:tav>
                                        <p:tav tm="100000">
                                          <p:val>
                                            <p:strVal val="#ppt_x"/>
                                          </p:val>
                                        </p:tav>
                                      </p:tavLst>
                                    </p:anim>
                                    <p:anim calcmode="lin" valueType="num">
                                      <p:cBhvr>
                                        <p:cTn id="9" dur="500" fill="hold"/>
                                        <p:tgtEl>
                                          <p:spTgt spid="241668"/>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lnSpcReduction="10000"/>
          </a:bodyPr>
          <a:lstStyle/>
          <a:p>
            <a:r>
              <a:rPr lang="en-US" sz="3600" dirty="0"/>
              <a:t>Debate over the various plans presented at the Constitutional Convention resulted in the </a:t>
            </a:r>
            <a:r>
              <a:rPr lang="en-US" sz="3600" b="1" u="sng" dirty="0"/>
              <a:t>Connecticut (Great) Compromise</a:t>
            </a:r>
            <a:r>
              <a:rPr lang="en-US" sz="3600" dirty="0"/>
              <a:t>. </a:t>
            </a:r>
          </a:p>
          <a:p>
            <a:r>
              <a:rPr lang="en-US" sz="3600" dirty="0"/>
              <a:t>This compromise settled the disputes between the states over the structure of the legislative branch. </a:t>
            </a:r>
          </a:p>
          <a:p>
            <a:r>
              <a:rPr lang="en-US" sz="3600" dirty="0"/>
              <a:t>Congress would be a bicameral legislature, with representation in the lower house based on the population of the state and equal representation of the states in the upper house.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0" y="0"/>
            <a:ext cx="9144000" cy="457200"/>
          </a:xfrm>
          <a:prstGeom prst="rect">
            <a:avLst/>
          </a:prstGeom>
          <a:solidFill>
            <a:srgbClr val="FFFF00"/>
          </a:solidFill>
          <a:ln w="9525">
            <a:noFill/>
            <a:miter lim="800000"/>
            <a:headEnd/>
            <a:tailEnd/>
          </a:ln>
          <a:effectLst/>
        </p:spPr>
        <p:txBody>
          <a:bodyPr>
            <a:spAutoFit/>
          </a:bodyPr>
          <a:lstStyle/>
          <a:p>
            <a:pPr algn="ctr"/>
            <a:r>
              <a:rPr lang="en-US" sz="2400" dirty="0">
                <a:solidFill>
                  <a:srgbClr val="FF0000"/>
                </a:solidFill>
              </a:rPr>
              <a:t>How should states be represented in Congress?</a:t>
            </a:r>
          </a:p>
        </p:txBody>
      </p:sp>
      <p:sp>
        <p:nvSpPr>
          <p:cNvPr id="11269" name="Text Box 5"/>
          <p:cNvSpPr txBox="1">
            <a:spLocks noChangeArrowheads="1"/>
          </p:cNvSpPr>
          <p:nvPr/>
        </p:nvSpPr>
        <p:spPr bwMode="auto">
          <a:xfrm>
            <a:off x="0" y="908050"/>
            <a:ext cx="9002713" cy="457200"/>
          </a:xfrm>
          <a:prstGeom prst="rect">
            <a:avLst/>
          </a:prstGeom>
          <a:solidFill>
            <a:srgbClr val="FFFF00"/>
          </a:solidFill>
          <a:ln w="9525">
            <a:noFill/>
            <a:miter lim="800000"/>
            <a:headEnd/>
            <a:tailEnd/>
          </a:ln>
          <a:effectLst/>
        </p:spPr>
        <p:txBody>
          <a:bodyPr wrap="none">
            <a:spAutoFit/>
          </a:bodyPr>
          <a:lstStyle/>
          <a:p>
            <a:r>
              <a:rPr lang="en-US" sz="2400" dirty="0">
                <a:solidFill>
                  <a:schemeClr val="tx1"/>
                </a:solidFill>
              </a:rPr>
              <a:t>An equal number of representatives for each state?</a:t>
            </a:r>
          </a:p>
        </p:txBody>
      </p:sp>
      <p:sp>
        <p:nvSpPr>
          <p:cNvPr id="11270" name="Text Box 6"/>
          <p:cNvSpPr txBox="1">
            <a:spLocks noChangeArrowheads="1"/>
          </p:cNvSpPr>
          <p:nvPr/>
        </p:nvSpPr>
        <p:spPr bwMode="auto">
          <a:xfrm>
            <a:off x="1042988" y="1484313"/>
            <a:ext cx="6869112" cy="457200"/>
          </a:xfrm>
          <a:prstGeom prst="rect">
            <a:avLst/>
          </a:prstGeom>
          <a:solidFill>
            <a:srgbClr val="FFFF00"/>
          </a:solidFill>
          <a:ln w="9525">
            <a:noFill/>
            <a:miter lim="800000"/>
            <a:headEnd/>
            <a:tailEnd/>
          </a:ln>
          <a:effectLst/>
        </p:spPr>
        <p:txBody>
          <a:bodyPr wrap="none">
            <a:spAutoFit/>
          </a:bodyPr>
          <a:lstStyle/>
          <a:p>
            <a:r>
              <a:rPr lang="en-US" sz="2400" dirty="0">
                <a:solidFill>
                  <a:schemeClr val="tx1"/>
                </a:solidFill>
              </a:rPr>
              <a:t>Or divided in proportion to population?</a:t>
            </a:r>
          </a:p>
        </p:txBody>
      </p:sp>
      <p:pic>
        <p:nvPicPr>
          <p:cNvPr id="11275" name="Picture 11" descr="usa_blank"/>
          <p:cNvPicPr>
            <a:picLocks noChangeAspect="1" noChangeArrowheads="1"/>
          </p:cNvPicPr>
          <p:nvPr/>
        </p:nvPicPr>
        <p:blipFill>
          <a:blip r:embed="rId3" cstate="print"/>
          <a:srcRect/>
          <a:stretch>
            <a:fillRect/>
          </a:stretch>
        </p:blipFill>
        <p:spPr bwMode="auto">
          <a:xfrm>
            <a:off x="1476375" y="2205038"/>
            <a:ext cx="6143625" cy="4029075"/>
          </a:xfrm>
          <a:prstGeom prst="rect">
            <a:avLst/>
          </a:prstGeom>
          <a:solidFill>
            <a:srgbClr val="FFFF00"/>
          </a:solidFill>
        </p:spPr>
      </p:pic>
      <p:sp>
        <p:nvSpPr>
          <p:cNvPr id="11273" name="Text Box 9"/>
          <p:cNvSpPr txBox="1">
            <a:spLocks noChangeArrowheads="1"/>
          </p:cNvSpPr>
          <p:nvPr/>
        </p:nvSpPr>
        <p:spPr bwMode="auto">
          <a:xfrm>
            <a:off x="0" y="4437063"/>
            <a:ext cx="3203575" cy="1616075"/>
          </a:xfrm>
          <a:prstGeom prst="rect">
            <a:avLst/>
          </a:prstGeom>
          <a:solidFill>
            <a:srgbClr val="FFFF00"/>
          </a:solidFill>
          <a:ln w="9525">
            <a:noFill/>
            <a:miter lim="800000"/>
            <a:headEnd/>
            <a:tailEnd/>
          </a:ln>
          <a:effectLst/>
        </p:spPr>
        <p:txBody>
          <a:bodyPr>
            <a:spAutoFit/>
          </a:bodyPr>
          <a:lstStyle/>
          <a:p>
            <a:pPr algn="ctr"/>
            <a:r>
              <a:rPr lang="en-US" sz="2000" dirty="0">
                <a:solidFill>
                  <a:schemeClr val="tx1"/>
                </a:solidFill>
              </a:rPr>
              <a:t>TEXAS</a:t>
            </a:r>
          </a:p>
          <a:p>
            <a:pPr algn="ctr">
              <a:buFontTx/>
              <a:buChar char="•"/>
            </a:pPr>
            <a:r>
              <a:rPr lang="en-US" sz="2000" dirty="0">
                <a:solidFill>
                  <a:schemeClr val="tx1"/>
                </a:solidFill>
              </a:rPr>
              <a:t>32 representatives</a:t>
            </a:r>
          </a:p>
          <a:p>
            <a:pPr algn="ctr">
              <a:buFontTx/>
              <a:buChar char="•"/>
            </a:pPr>
            <a:r>
              <a:rPr lang="en-US" sz="2000" dirty="0">
                <a:solidFill>
                  <a:schemeClr val="tx1"/>
                </a:solidFill>
              </a:rPr>
              <a:t>ranked 2nd in population</a:t>
            </a:r>
          </a:p>
          <a:p>
            <a:pPr algn="ctr">
              <a:buFontTx/>
              <a:buChar char="•"/>
            </a:pPr>
            <a:r>
              <a:rPr lang="en-US" sz="2000" dirty="0">
                <a:solidFill>
                  <a:schemeClr val="tx1"/>
                </a:solidFill>
              </a:rPr>
              <a:t>20,851,820 persons</a:t>
            </a:r>
          </a:p>
        </p:txBody>
      </p:sp>
      <p:sp>
        <p:nvSpPr>
          <p:cNvPr id="11271" name="Text Box 7"/>
          <p:cNvSpPr txBox="1">
            <a:spLocks noChangeArrowheads="1"/>
          </p:cNvSpPr>
          <p:nvPr/>
        </p:nvSpPr>
        <p:spPr bwMode="auto">
          <a:xfrm>
            <a:off x="5292725" y="4437063"/>
            <a:ext cx="3097213" cy="1616075"/>
          </a:xfrm>
          <a:prstGeom prst="rect">
            <a:avLst/>
          </a:prstGeom>
          <a:solidFill>
            <a:srgbClr val="FFFF00"/>
          </a:solidFill>
          <a:ln w="9525">
            <a:noFill/>
            <a:miter lim="800000"/>
            <a:headEnd/>
            <a:tailEnd/>
          </a:ln>
          <a:effectLst/>
        </p:spPr>
        <p:txBody>
          <a:bodyPr>
            <a:spAutoFit/>
          </a:bodyPr>
          <a:lstStyle/>
          <a:p>
            <a:pPr algn="ctr"/>
            <a:r>
              <a:rPr lang="en-US" sz="2000" dirty="0">
                <a:solidFill>
                  <a:schemeClr val="tx1"/>
                </a:solidFill>
              </a:rPr>
              <a:t>NEW HAMPSHIRE</a:t>
            </a:r>
          </a:p>
          <a:p>
            <a:pPr algn="ctr">
              <a:buFontTx/>
              <a:buChar char="•"/>
            </a:pPr>
            <a:r>
              <a:rPr lang="en-US" sz="2000" dirty="0">
                <a:solidFill>
                  <a:schemeClr val="tx1"/>
                </a:solidFill>
              </a:rPr>
              <a:t>2 representatives</a:t>
            </a:r>
          </a:p>
          <a:p>
            <a:pPr algn="ctr">
              <a:buFontTx/>
              <a:buChar char="•"/>
            </a:pPr>
            <a:r>
              <a:rPr lang="en-US" sz="2000" dirty="0">
                <a:solidFill>
                  <a:schemeClr val="tx1"/>
                </a:solidFill>
              </a:rPr>
              <a:t>ranked 41st in population</a:t>
            </a:r>
          </a:p>
          <a:p>
            <a:pPr algn="ctr">
              <a:buFontTx/>
              <a:buChar char="•"/>
            </a:pPr>
            <a:r>
              <a:rPr lang="en-US" sz="2000" dirty="0">
                <a:solidFill>
                  <a:schemeClr val="tx1"/>
                </a:solidFill>
              </a:rPr>
              <a:t>1,235,786 persons</a:t>
            </a:r>
          </a:p>
        </p:txBody>
      </p:sp>
      <p:sp>
        <p:nvSpPr>
          <p:cNvPr id="11276" name="Line 12"/>
          <p:cNvSpPr>
            <a:spLocks noChangeShapeType="1"/>
          </p:cNvSpPr>
          <p:nvPr/>
        </p:nvSpPr>
        <p:spPr bwMode="auto">
          <a:xfrm flipV="1">
            <a:off x="2987675" y="5013325"/>
            <a:ext cx="936625" cy="0"/>
          </a:xfrm>
          <a:prstGeom prst="line">
            <a:avLst/>
          </a:prstGeom>
          <a:noFill/>
          <a:ln w="38100">
            <a:solidFill>
              <a:schemeClr val="tx1"/>
            </a:solidFill>
            <a:round/>
            <a:headEnd/>
            <a:tailEnd type="triangle" w="med" len="med"/>
          </a:ln>
          <a:effectLst/>
        </p:spPr>
        <p:txBody>
          <a:bodyPr/>
          <a:lstStyle/>
          <a:p>
            <a:endParaRPr lang="en-US"/>
          </a:p>
        </p:txBody>
      </p:sp>
      <p:sp>
        <p:nvSpPr>
          <p:cNvPr id="11277" name="Line 13"/>
          <p:cNvSpPr>
            <a:spLocks noChangeShapeType="1"/>
          </p:cNvSpPr>
          <p:nvPr/>
        </p:nvSpPr>
        <p:spPr bwMode="auto">
          <a:xfrm flipV="1">
            <a:off x="6877050" y="3141663"/>
            <a:ext cx="0" cy="1366837"/>
          </a:xfrm>
          <a:prstGeom prst="line">
            <a:avLst/>
          </a:prstGeom>
          <a:noFill/>
          <a:ln w="381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wipe(down)">
                                      <p:cBhvr>
                                        <p:cTn id="7" dur="500"/>
                                        <p:tgtEl>
                                          <p:spTgt spid="11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wipe(down)">
                                      <p:cBhvr>
                                        <p:cTn id="12" dur="500"/>
                                        <p:tgtEl>
                                          <p:spTgt spid="11269"/>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1270"/>
                                        </p:tgtEl>
                                        <p:attrNameLst>
                                          <p:attrName>style.visibility</p:attrName>
                                        </p:attrNameLst>
                                      </p:cBhvr>
                                      <p:to>
                                        <p:strVal val="visible"/>
                                      </p:to>
                                    </p:set>
                                    <p:anim calcmode="lin" valueType="num">
                                      <p:cBhvr>
                                        <p:cTn id="17" dur="1000" fill="hold"/>
                                        <p:tgtEl>
                                          <p:spTgt spid="11270"/>
                                        </p:tgtEl>
                                        <p:attrNameLst>
                                          <p:attrName>ppt_w</p:attrName>
                                        </p:attrNameLst>
                                      </p:cBhvr>
                                      <p:tavLst>
                                        <p:tav tm="0">
                                          <p:val>
                                            <p:strVal val="#ppt_w*0.70"/>
                                          </p:val>
                                        </p:tav>
                                        <p:tav tm="100000">
                                          <p:val>
                                            <p:strVal val="#ppt_w"/>
                                          </p:val>
                                        </p:tav>
                                      </p:tavLst>
                                    </p:anim>
                                    <p:anim calcmode="lin" valueType="num">
                                      <p:cBhvr>
                                        <p:cTn id="18" dur="1000" fill="hold"/>
                                        <p:tgtEl>
                                          <p:spTgt spid="11270"/>
                                        </p:tgtEl>
                                        <p:attrNameLst>
                                          <p:attrName>ppt_h</p:attrName>
                                        </p:attrNameLst>
                                      </p:cBhvr>
                                      <p:tavLst>
                                        <p:tav tm="0">
                                          <p:val>
                                            <p:strVal val="#ppt_h"/>
                                          </p:val>
                                        </p:tav>
                                        <p:tav tm="100000">
                                          <p:val>
                                            <p:strVal val="#ppt_h"/>
                                          </p:val>
                                        </p:tav>
                                      </p:tavLst>
                                    </p:anim>
                                    <p:animEffect transition="in" filter="fade">
                                      <p:cBhvr>
                                        <p:cTn id="19" dur="1000"/>
                                        <p:tgtEl>
                                          <p:spTgt spid="1127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275"/>
                                        </p:tgtEl>
                                        <p:attrNameLst>
                                          <p:attrName>style.visibility</p:attrName>
                                        </p:attrNameLst>
                                      </p:cBhvr>
                                      <p:to>
                                        <p:strVal val="visible"/>
                                      </p:to>
                                    </p:set>
                                    <p:animEffect transition="in" filter="wipe(down)">
                                      <p:cBhvr>
                                        <p:cTn id="24" dur="500"/>
                                        <p:tgtEl>
                                          <p:spTgt spid="11275"/>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1276"/>
                                        </p:tgtEl>
                                        <p:attrNameLst>
                                          <p:attrName>style.visibility</p:attrName>
                                        </p:attrNameLst>
                                      </p:cBhvr>
                                      <p:to>
                                        <p:strVal val="visible"/>
                                      </p:to>
                                    </p:set>
                                    <p:anim calcmode="lin" valueType="num">
                                      <p:cBhvr>
                                        <p:cTn id="29" dur="1000" fill="hold"/>
                                        <p:tgtEl>
                                          <p:spTgt spid="11276"/>
                                        </p:tgtEl>
                                        <p:attrNameLst>
                                          <p:attrName>ppt_w</p:attrName>
                                        </p:attrNameLst>
                                      </p:cBhvr>
                                      <p:tavLst>
                                        <p:tav tm="0">
                                          <p:val>
                                            <p:strVal val="#ppt_w*0.70"/>
                                          </p:val>
                                        </p:tav>
                                        <p:tav tm="100000">
                                          <p:val>
                                            <p:strVal val="#ppt_w"/>
                                          </p:val>
                                        </p:tav>
                                      </p:tavLst>
                                    </p:anim>
                                    <p:anim calcmode="lin" valueType="num">
                                      <p:cBhvr>
                                        <p:cTn id="30" dur="1000" fill="hold"/>
                                        <p:tgtEl>
                                          <p:spTgt spid="11276"/>
                                        </p:tgtEl>
                                        <p:attrNameLst>
                                          <p:attrName>ppt_h</p:attrName>
                                        </p:attrNameLst>
                                      </p:cBhvr>
                                      <p:tavLst>
                                        <p:tav tm="0">
                                          <p:val>
                                            <p:strVal val="#ppt_h"/>
                                          </p:val>
                                        </p:tav>
                                        <p:tav tm="100000">
                                          <p:val>
                                            <p:strVal val="#ppt_h"/>
                                          </p:val>
                                        </p:tav>
                                      </p:tavLst>
                                    </p:anim>
                                    <p:animEffect transition="in" filter="fade">
                                      <p:cBhvr>
                                        <p:cTn id="31" dur="1000"/>
                                        <p:tgtEl>
                                          <p:spTgt spid="1127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273"/>
                                        </p:tgtEl>
                                        <p:attrNameLst>
                                          <p:attrName>style.visibility</p:attrName>
                                        </p:attrNameLst>
                                      </p:cBhvr>
                                      <p:to>
                                        <p:strVal val="visible"/>
                                      </p:to>
                                    </p:set>
                                    <p:animEffect transition="in" filter="wipe(down)">
                                      <p:cBhvr>
                                        <p:cTn id="36" dur="500"/>
                                        <p:tgtEl>
                                          <p:spTgt spid="11273"/>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1277"/>
                                        </p:tgtEl>
                                        <p:attrNameLst>
                                          <p:attrName>style.visibility</p:attrName>
                                        </p:attrNameLst>
                                      </p:cBhvr>
                                      <p:to>
                                        <p:strVal val="visible"/>
                                      </p:to>
                                    </p:set>
                                    <p:anim calcmode="lin" valueType="num">
                                      <p:cBhvr>
                                        <p:cTn id="41" dur="1000" fill="hold"/>
                                        <p:tgtEl>
                                          <p:spTgt spid="11277"/>
                                        </p:tgtEl>
                                        <p:attrNameLst>
                                          <p:attrName>ppt_w</p:attrName>
                                        </p:attrNameLst>
                                      </p:cBhvr>
                                      <p:tavLst>
                                        <p:tav tm="0">
                                          <p:val>
                                            <p:strVal val="#ppt_w*0.70"/>
                                          </p:val>
                                        </p:tav>
                                        <p:tav tm="100000">
                                          <p:val>
                                            <p:strVal val="#ppt_w"/>
                                          </p:val>
                                        </p:tav>
                                      </p:tavLst>
                                    </p:anim>
                                    <p:anim calcmode="lin" valueType="num">
                                      <p:cBhvr>
                                        <p:cTn id="42" dur="1000" fill="hold"/>
                                        <p:tgtEl>
                                          <p:spTgt spid="11277"/>
                                        </p:tgtEl>
                                        <p:attrNameLst>
                                          <p:attrName>ppt_h</p:attrName>
                                        </p:attrNameLst>
                                      </p:cBhvr>
                                      <p:tavLst>
                                        <p:tav tm="0">
                                          <p:val>
                                            <p:strVal val="#ppt_h"/>
                                          </p:val>
                                        </p:tav>
                                        <p:tav tm="100000">
                                          <p:val>
                                            <p:strVal val="#ppt_h"/>
                                          </p:val>
                                        </p:tav>
                                      </p:tavLst>
                                    </p:anim>
                                    <p:animEffect transition="in" filter="fade">
                                      <p:cBhvr>
                                        <p:cTn id="43" dur="1000"/>
                                        <p:tgtEl>
                                          <p:spTgt spid="11277"/>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11271"/>
                                        </p:tgtEl>
                                        <p:attrNameLst>
                                          <p:attrName>style.visibility</p:attrName>
                                        </p:attrNameLst>
                                      </p:cBhvr>
                                      <p:to>
                                        <p:strVal val="visible"/>
                                      </p:to>
                                    </p:set>
                                    <p:anim calcmode="lin" valueType="num">
                                      <p:cBhvr>
                                        <p:cTn id="48" dur="1000" fill="hold"/>
                                        <p:tgtEl>
                                          <p:spTgt spid="11271"/>
                                        </p:tgtEl>
                                        <p:attrNameLst>
                                          <p:attrName>ppt_w</p:attrName>
                                        </p:attrNameLst>
                                      </p:cBhvr>
                                      <p:tavLst>
                                        <p:tav tm="0">
                                          <p:val>
                                            <p:strVal val="#ppt_w*0.70"/>
                                          </p:val>
                                        </p:tav>
                                        <p:tav tm="100000">
                                          <p:val>
                                            <p:strVal val="#ppt_w"/>
                                          </p:val>
                                        </p:tav>
                                      </p:tavLst>
                                    </p:anim>
                                    <p:anim calcmode="lin" valueType="num">
                                      <p:cBhvr>
                                        <p:cTn id="49" dur="1000" fill="hold"/>
                                        <p:tgtEl>
                                          <p:spTgt spid="11271"/>
                                        </p:tgtEl>
                                        <p:attrNameLst>
                                          <p:attrName>ppt_h</p:attrName>
                                        </p:attrNameLst>
                                      </p:cBhvr>
                                      <p:tavLst>
                                        <p:tav tm="0">
                                          <p:val>
                                            <p:strVal val="#ppt_h"/>
                                          </p:val>
                                        </p:tav>
                                        <p:tav tm="100000">
                                          <p:val>
                                            <p:strVal val="#ppt_h"/>
                                          </p:val>
                                        </p:tav>
                                      </p:tavLst>
                                    </p:anim>
                                    <p:animEffect transition="in" filter="fade">
                                      <p:cBhvr>
                                        <p:cTn id="50" dur="1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0" grpId="0" animBg="1"/>
      <p:bldP spid="11273" grpId="0" animBg="1"/>
      <p:bldP spid="11271" grpId="0" animBg="1"/>
      <p:bldP spid="11276" grpId="0" animBg="1"/>
      <p:bldP spid="1127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Text Box 4"/>
          <p:cNvSpPr txBox="1">
            <a:spLocks noChangeArrowheads="1"/>
          </p:cNvSpPr>
          <p:nvPr/>
        </p:nvSpPr>
        <p:spPr bwMode="auto">
          <a:xfrm>
            <a:off x="0" y="0"/>
            <a:ext cx="9144000" cy="457200"/>
          </a:xfrm>
          <a:prstGeom prst="rect">
            <a:avLst/>
          </a:prstGeom>
          <a:gradFill rotWithShape="1">
            <a:gsLst>
              <a:gs pos="0">
                <a:srgbClr val="FFFF66"/>
              </a:gs>
              <a:gs pos="100000">
                <a:srgbClr val="CCFFCC"/>
              </a:gs>
            </a:gsLst>
            <a:lin ang="5400000" scaled="1"/>
          </a:gradFill>
          <a:ln w="9525">
            <a:noFill/>
            <a:miter lim="800000"/>
            <a:headEnd/>
            <a:tailEnd/>
          </a:ln>
          <a:effectLst/>
        </p:spPr>
        <p:txBody>
          <a:bodyPr>
            <a:spAutoFit/>
          </a:bodyPr>
          <a:lstStyle/>
          <a:p>
            <a:pPr algn="ctr"/>
            <a:r>
              <a:rPr lang="en-US" sz="2400" dirty="0">
                <a:solidFill>
                  <a:schemeClr val="tx1"/>
                </a:solidFill>
              </a:rPr>
              <a:t>Every state is equally represented in the Senate.</a:t>
            </a:r>
          </a:p>
        </p:txBody>
      </p:sp>
      <p:pic>
        <p:nvPicPr>
          <p:cNvPr id="214023" name="Picture 7" descr="NEW HAMPSHIRE"/>
          <p:cNvPicPr>
            <a:picLocks noChangeAspect="1" noChangeArrowheads="1"/>
          </p:cNvPicPr>
          <p:nvPr/>
        </p:nvPicPr>
        <p:blipFill>
          <a:blip r:embed="rId3" cstate="print"/>
          <a:srcRect/>
          <a:stretch>
            <a:fillRect/>
          </a:stretch>
        </p:blipFill>
        <p:spPr bwMode="auto">
          <a:xfrm>
            <a:off x="6858000" y="990600"/>
            <a:ext cx="1587500" cy="2838450"/>
          </a:xfrm>
          <a:prstGeom prst="rect">
            <a:avLst/>
          </a:prstGeom>
          <a:noFill/>
        </p:spPr>
      </p:pic>
      <p:grpSp>
        <p:nvGrpSpPr>
          <p:cNvPr id="2" name="Group 12"/>
          <p:cNvGrpSpPr>
            <a:grpSpLocks/>
          </p:cNvGrpSpPr>
          <p:nvPr/>
        </p:nvGrpSpPr>
        <p:grpSpPr bwMode="auto">
          <a:xfrm>
            <a:off x="250825" y="1066800"/>
            <a:ext cx="5991225" cy="5457825"/>
            <a:chOff x="158" y="672"/>
            <a:chExt cx="3774" cy="3438"/>
          </a:xfrm>
        </p:grpSpPr>
        <p:pic>
          <p:nvPicPr>
            <p:cNvPr id="214024" name="Picture 8" descr="TEXAS"/>
            <p:cNvPicPr>
              <a:picLocks noChangeAspect="1" noChangeArrowheads="1"/>
            </p:cNvPicPr>
            <p:nvPr/>
          </p:nvPicPr>
          <p:blipFill>
            <a:blip r:embed="rId4" cstate="print"/>
            <a:srcRect/>
            <a:stretch>
              <a:fillRect/>
            </a:stretch>
          </p:blipFill>
          <p:spPr bwMode="auto">
            <a:xfrm>
              <a:off x="158" y="672"/>
              <a:ext cx="3774" cy="3438"/>
            </a:xfrm>
            <a:prstGeom prst="rect">
              <a:avLst/>
            </a:prstGeom>
            <a:noFill/>
          </p:spPr>
        </p:pic>
        <p:sp>
          <p:nvSpPr>
            <p:cNvPr id="214025" name="Text Box 9"/>
            <p:cNvSpPr txBox="1">
              <a:spLocks noChangeArrowheads="1"/>
            </p:cNvSpPr>
            <p:nvPr/>
          </p:nvSpPr>
          <p:spPr bwMode="auto">
            <a:xfrm>
              <a:off x="1700" y="1897"/>
              <a:ext cx="1074" cy="748"/>
            </a:xfrm>
            <a:prstGeom prst="rect">
              <a:avLst/>
            </a:prstGeom>
            <a:gradFill rotWithShape="1">
              <a:gsLst>
                <a:gs pos="0">
                  <a:srgbClr val="FFFF66"/>
                </a:gs>
                <a:gs pos="100000">
                  <a:srgbClr val="CCFFCC"/>
                </a:gs>
              </a:gsLst>
              <a:lin ang="5400000" scaled="1"/>
            </a:gradFill>
            <a:ln w="9525">
              <a:noFill/>
              <a:miter lim="800000"/>
              <a:headEnd/>
              <a:tailEnd/>
            </a:ln>
            <a:effectLst/>
          </p:spPr>
          <p:txBody>
            <a:bodyPr wrap="none">
              <a:spAutoFit/>
            </a:bodyPr>
            <a:lstStyle/>
            <a:p>
              <a:pPr algn="ctr"/>
              <a:r>
                <a:rPr lang="en-US" sz="2400" dirty="0">
                  <a:solidFill>
                    <a:schemeClr val="tx1"/>
                  </a:solidFill>
                </a:rPr>
                <a:t>TEXAS: </a:t>
              </a:r>
            </a:p>
            <a:p>
              <a:pPr algn="ctr"/>
              <a:r>
                <a:rPr lang="en-US" sz="2400" dirty="0">
                  <a:solidFill>
                    <a:schemeClr val="tx1"/>
                  </a:solidFill>
                </a:rPr>
                <a:t>Two  </a:t>
              </a:r>
            </a:p>
            <a:p>
              <a:pPr algn="ctr"/>
              <a:r>
                <a:rPr lang="en-US" sz="2400" dirty="0">
                  <a:solidFill>
                    <a:schemeClr val="tx1"/>
                  </a:solidFill>
                </a:rPr>
                <a:t>Senators</a:t>
              </a:r>
            </a:p>
          </p:txBody>
        </p:sp>
      </p:grpSp>
      <p:sp>
        <p:nvSpPr>
          <p:cNvPr id="214026" name="Text Box 10"/>
          <p:cNvSpPr txBox="1">
            <a:spLocks noChangeArrowheads="1"/>
          </p:cNvSpPr>
          <p:nvPr/>
        </p:nvSpPr>
        <p:spPr bwMode="auto">
          <a:xfrm>
            <a:off x="6586538" y="4159250"/>
            <a:ext cx="2395537" cy="1552575"/>
          </a:xfrm>
          <a:prstGeom prst="rect">
            <a:avLst/>
          </a:prstGeom>
          <a:gradFill rotWithShape="1">
            <a:gsLst>
              <a:gs pos="0">
                <a:srgbClr val="FFFF66"/>
              </a:gs>
              <a:gs pos="100000">
                <a:srgbClr val="CCFFCC"/>
              </a:gs>
            </a:gsLst>
            <a:lin ang="5400000" scaled="1"/>
          </a:gradFill>
          <a:ln w="9525">
            <a:noFill/>
            <a:miter lim="800000"/>
            <a:headEnd/>
            <a:tailEnd/>
          </a:ln>
          <a:effectLst/>
        </p:spPr>
        <p:txBody>
          <a:bodyPr wrap="none">
            <a:spAutoFit/>
          </a:bodyPr>
          <a:lstStyle/>
          <a:p>
            <a:pPr algn="ctr"/>
            <a:r>
              <a:rPr lang="en-US" sz="2400" dirty="0">
                <a:solidFill>
                  <a:schemeClr val="tx1"/>
                </a:solidFill>
              </a:rPr>
              <a:t>NEW </a:t>
            </a:r>
          </a:p>
          <a:p>
            <a:pPr algn="ctr"/>
            <a:r>
              <a:rPr lang="en-US" sz="2400" dirty="0">
                <a:solidFill>
                  <a:schemeClr val="tx1"/>
                </a:solidFill>
              </a:rPr>
              <a:t>HAMPSHIRE:</a:t>
            </a:r>
          </a:p>
          <a:p>
            <a:pPr algn="ctr"/>
            <a:r>
              <a:rPr lang="en-US" sz="2400" dirty="0">
                <a:solidFill>
                  <a:schemeClr val="tx1"/>
                </a:solidFill>
              </a:rPr>
              <a:t>Two</a:t>
            </a:r>
          </a:p>
          <a:p>
            <a:pPr algn="ctr"/>
            <a:r>
              <a:rPr lang="en-US" sz="2400" dirty="0">
                <a:solidFill>
                  <a:schemeClr val="tx1"/>
                </a:solidFill>
              </a:rPr>
              <a:t>Senators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4020"/>
                                        </p:tgtEl>
                                        <p:attrNameLst>
                                          <p:attrName>style.visibility</p:attrName>
                                        </p:attrNameLst>
                                      </p:cBhvr>
                                      <p:to>
                                        <p:strVal val="visible"/>
                                      </p:to>
                                    </p:set>
                                    <p:animEffect transition="in" filter="fade">
                                      <p:cBhvr>
                                        <p:cTn id="7" dur="500"/>
                                        <p:tgtEl>
                                          <p:spTgt spid="21402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214026"/>
                                        </p:tgtEl>
                                        <p:attrNameLst>
                                          <p:attrName>style.visibility</p:attrName>
                                        </p:attrNameLst>
                                      </p:cBhvr>
                                      <p:to>
                                        <p:strVal val="visible"/>
                                      </p:to>
                                    </p:set>
                                    <p:animEffect transition="in" filter="wedge">
                                      <p:cBhvr>
                                        <p:cTn id="19" dur="2000"/>
                                        <p:tgtEl>
                                          <p:spTgt spid="214026"/>
                                        </p:tgtEl>
                                      </p:cBhvr>
                                    </p:animEffect>
                                  </p:childTnLst>
                                </p:cTn>
                              </p:par>
                              <p:par>
                                <p:cTn id="20" presetID="20" presetClass="entr" presetSubtype="0" fill="hold" nodeType="withEffect">
                                  <p:stCondLst>
                                    <p:cond delay="0"/>
                                  </p:stCondLst>
                                  <p:childTnLst>
                                    <p:set>
                                      <p:cBhvr>
                                        <p:cTn id="21" dur="1" fill="hold">
                                          <p:stCondLst>
                                            <p:cond delay="0"/>
                                          </p:stCondLst>
                                        </p:cTn>
                                        <p:tgtEl>
                                          <p:spTgt spid="214023"/>
                                        </p:tgtEl>
                                        <p:attrNameLst>
                                          <p:attrName>style.visibility</p:attrName>
                                        </p:attrNameLst>
                                      </p:cBhvr>
                                      <p:to>
                                        <p:strVal val="visible"/>
                                      </p:to>
                                    </p:set>
                                    <p:animEffect transition="in" filter="wedge">
                                      <p:cBhvr>
                                        <p:cTn id="22" dur="2000"/>
                                        <p:tgtEl>
                                          <p:spTgt spid="214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0" grpId="0" animBg="1"/>
      <p:bldP spid="21402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7812" name="Picture 7" descr="house"/>
          <p:cNvPicPr>
            <a:picLocks noGrp="1" noChangeAspect="1" noChangeArrowheads="1"/>
          </p:cNvPicPr>
          <p:nvPr>
            <p:ph idx="1"/>
          </p:nvPr>
        </p:nvPicPr>
        <p:blipFill>
          <a:blip r:embed="rId3" cstate="print"/>
          <a:srcRect/>
          <a:stretch>
            <a:fillRect/>
          </a:stretch>
        </p:blipFill>
        <p:spPr>
          <a:xfrm>
            <a:off x="0" y="0"/>
            <a:ext cx="9144000" cy="6858000"/>
          </a:xfrm>
        </p:spPr>
      </p:pic>
      <p:sp>
        <p:nvSpPr>
          <p:cNvPr id="5" name="Rectangle 4"/>
          <p:cNvSpPr/>
          <p:nvPr/>
        </p:nvSpPr>
        <p:spPr>
          <a:xfrm>
            <a:off x="0" y="0"/>
            <a:ext cx="9144000" cy="1815882"/>
          </a:xfrm>
          <a:prstGeom prst="rect">
            <a:avLst/>
          </a:prstGeom>
          <a:noFill/>
        </p:spPr>
        <p:txBody>
          <a:bodyPr>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 the House of Representatives the larger states get more members because of their population. They serve 2 year terms. The President also gives the State of the Union address here. </a:t>
            </a:r>
          </a:p>
        </p:txBody>
      </p:sp>
      <p:sp>
        <p:nvSpPr>
          <p:cNvPr id="6" name="Left Arrow 5"/>
          <p:cNvSpPr/>
          <p:nvPr/>
        </p:nvSpPr>
        <p:spPr>
          <a:xfrm>
            <a:off x="6096000" y="2514600"/>
            <a:ext cx="16764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President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nodeType="clickEffect">
                                  <p:stCondLst>
                                    <p:cond delay="0"/>
                                  </p:stCondLst>
                                  <p:childTnLst>
                                    <p:set>
                                      <p:cBhvr>
                                        <p:cTn id="6" dur="1" fill="hold">
                                          <p:stCondLst>
                                            <p:cond delay="0"/>
                                          </p:stCondLst>
                                        </p:cTn>
                                        <p:tgtEl>
                                          <p:spTgt spid="247812"/>
                                        </p:tgtEl>
                                        <p:attrNameLst>
                                          <p:attrName>style.visibility</p:attrName>
                                        </p:attrNameLst>
                                      </p:cBhvr>
                                      <p:to>
                                        <p:strVal val="visible"/>
                                      </p:to>
                                    </p:set>
                                    <p:animEffect transition="in" filter="fade">
                                      <p:cBhvr>
                                        <p:cTn id="7" dur="500"/>
                                        <p:tgtEl>
                                          <p:spTgt spid="247812"/>
                                        </p:tgtEl>
                                      </p:cBhvr>
                                    </p:animEffect>
                                    <p:anim calcmode="lin" valueType="num">
                                      <p:cBhvr>
                                        <p:cTn id="8" dur="500" fill="hold"/>
                                        <p:tgtEl>
                                          <p:spTgt spid="247812"/>
                                        </p:tgtEl>
                                        <p:attrNameLst>
                                          <p:attrName>ppt_x</p:attrName>
                                        </p:attrNameLst>
                                      </p:cBhvr>
                                      <p:tavLst>
                                        <p:tav tm="0">
                                          <p:val>
                                            <p:strVal val="#ppt_x"/>
                                          </p:val>
                                        </p:tav>
                                        <p:tav tm="100000">
                                          <p:val>
                                            <p:strVal val="#ppt_x"/>
                                          </p:val>
                                        </p:tav>
                                      </p:tavLst>
                                    </p:anim>
                                    <p:anim calcmode="lin" valueType="num">
                                      <p:cBhvr>
                                        <p:cTn id="9" dur="500" fill="hold"/>
                                        <p:tgtEl>
                                          <p:spTgt spid="247812"/>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3" name="Picture 5" descr="republicans-scienc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Left Arrow 2"/>
          <p:cNvSpPr/>
          <p:nvPr/>
        </p:nvSpPr>
        <p:spPr>
          <a:xfrm>
            <a:off x="4572000" y="2590800"/>
            <a:ext cx="20574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Barack Obama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1" name="Picture 5" descr="old_sen_ch_2"/>
          <p:cNvPicPr>
            <a:picLocks noGrp="1" noChangeAspect="1" noChangeArrowheads="1"/>
          </p:cNvPicPr>
          <p:nvPr>
            <p:ph idx="1"/>
          </p:nvPr>
        </p:nvPicPr>
        <p:blipFill>
          <a:blip r:embed="rId3" cstate="print"/>
          <a:srcRect/>
          <a:stretch>
            <a:fillRect/>
          </a:stretch>
        </p:blipFill>
        <p:spPr>
          <a:xfrm>
            <a:off x="0" y="0"/>
            <a:ext cx="9144000" cy="6858000"/>
          </a:xfrm>
        </p:spPr>
      </p:pic>
      <p:sp>
        <p:nvSpPr>
          <p:cNvPr id="3" name="Rectangle 2"/>
          <p:cNvSpPr/>
          <p:nvPr/>
        </p:nvSpPr>
        <p:spPr>
          <a:xfrm>
            <a:off x="0" y="0"/>
            <a:ext cx="9144000" cy="1384995"/>
          </a:xfrm>
          <a:prstGeom prst="rect">
            <a:avLst/>
          </a:prstGeom>
          <a:noFill/>
        </p:spPr>
        <p:txBody>
          <a:bodyPr>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 the U.S. Senate, each state gets two representatives who serve 6 year terms. This made the smaller states happy.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56001"/>
                                        </p:tgtEl>
                                        <p:attrNameLst>
                                          <p:attrName>style.visibility</p:attrName>
                                        </p:attrNameLst>
                                      </p:cBhvr>
                                      <p:to>
                                        <p:strVal val="visible"/>
                                      </p:to>
                                    </p:set>
                                    <p:animEffect transition="in" filter="wheel(1)">
                                      <p:cBhvr>
                                        <p:cTn id="7" dur="2000"/>
                                        <p:tgtEl>
                                          <p:spTgt spid="256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49" name="Picture 5" descr="xin_5521005021037062185701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58049"/>
                                        </p:tgtEl>
                                        <p:attrNameLst>
                                          <p:attrName>style.visibility</p:attrName>
                                        </p:attrNameLst>
                                      </p:cBhvr>
                                      <p:to>
                                        <p:strVal val="visible"/>
                                      </p:to>
                                    </p:set>
                                    <p:animEffect transition="in" filter="wedge">
                                      <p:cBhvr>
                                        <p:cTn id="7" dur="2000"/>
                                        <p:tgtEl>
                                          <p:spTgt spid="258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7" name="Picture 5" descr="828B946A-F664-4945-94484E127E149E8C"/>
          <p:cNvPicPr>
            <a:picLocks noGrp="1" noChangeAspect="1" noChangeArrowheads="1"/>
          </p:cNvPicPr>
          <p:nvPr>
            <p:ph idx="1"/>
          </p:nvPr>
        </p:nvPicPr>
        <p:blipFill>
          <a:blip r:embed="rId3" cstate="print"/>
          <a:srcRect/>
          <a:stretch>
            <a:fillRect/>
          </a:stretch>
        </p:blipFill>
        <p:spPr>
          <a:xfrm>
            <a:off x="0" y="0"/>
            <a:ext cx="9144000" cy="6858000"/>
          </a:xfrm>
        </p:spPr>
      </p:pic>
      <p:sp>
        <p:nvSpPr>
          <p:cNvPr id="3" name="Rectangle 2"/>
          <p:cNvSpPr/>
          <p:nvPr/>
        </p:nvSpPr>
        <p:spPr>
          <a:xfrm>
            <a:off x="0" y="0"/>
            <a:ext cx="9144000" cy="1200329"/>
          </a:xfrm>
          <a:prstGeom prst="rect">
            <a:avLst/>
          </a:prstGeom>
          <a:noFill/>
        </p:spPr>
        <p:txBody>
          <a:bodyPr>
            <a:spAutoFit/>
          </a:bodyPr>
          <a:lstStyle/>
          <a:p>
            <a:pPr algn="ctr">
              <a:defRPr/>
            </a:pP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House of Representatives + The Senate = Congress. These are the people who make the laws. Today Congress is housed in the U.S. Capital building in Washington D.C.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60097"/>
                                        </p:tgtEl>
                                        <p:attrNameLst>
                                          <p:attrName>style.visibility</p:attrName>
                                        </p:attrNameLst>
                                      </p:cBhvr>
                                      <p:to>
                                        <p:strVal val="visible"/>
                                      </p:to>
                                    </p:set>
                                    <p:animEffect transition="in" filter="strips(downLeft)">
                                      <p:cBhvr>
                                        <p:cTn id="7" dur="500"/>
                                        <p:tgtEl>
                                          <p:spTgt spid="260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1" name="Content Placeholder 6" descr="lk.jpg"/>
          <p:cNvPicPr>
            <a:picLocks noChangeAspect="1"/>
          </p:cNvPicPr>
          <p:nvPr/>
        </p:nvPicPr>
        <p:blipFill>
          <a:blip r:embed="rId3" cstate="print"/>
          <a:srcRect/>
          <a:stretch>
            <a:fillRect/>
          </a:stretch>
        </p:blipFill>
        <p:spPr bwMode="auto">
          <a:xfrm>
            <a:off x="0" y="0"/>
            <a:ext cx="4876800" cy="6948488"/>
          </a:xfrm>
          <a:prstGeom prst="rect">
            <a:avLst/>
          </a:prstGeom>
          <a:noFill/>
          <a:ln w="9525">
            <a:noFill/>
            <a:miter lim="800000"/>
            <a:headEnd/>
            <a:tailEnd/>
          </a:ln>
        </p:spPr>
      </p:pic>
      <p:pic>
        <p:nvPicPr>
          <p:cNvPr id="225282" name="Content Placeholder 7" descr="am17771_web_half.jpg"/>
          <p:cNvPicPr>
            <a:picLocks noChangeAspect="1"/>
          </p:cNvPicPr>
          <p:nvPr/>
        </p:nvPicPr>
        <p:blipFill>
          <a:blip r:embed="rId4" cstate="print"/>
          <a:srcRect/>
          <a:stretch>
            <a:fillRect/>
          </a:stretch>
        </p:blipFill>
        <p:spPr bwMode="auto">
          <a:xfrm>
            <a:off x="4876800" y="0"/>
            <a:ext cx="4267200" cy="6973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25281"/>
                                        </p:tgtEl>
                                        <p:attrNameLst>
                                          <p:attrName>style.visibility</p:attrName>
                                        </p:attrNameLst>
                                      </p:cBhvr>
                                      <p:to>
                                        <p:strVal val="visible"/>
                                      </p:to>
                                    </p:set>
                                    <p:animEffect transition="in" filter="fade">
                                      <p:cBhvr>
                                        <p:cTn id="7" dur="100"/>
                                        <p:tgtEl>
                                          <p:spTgt spid="225281"/>
                                        </p:tgtEl>
                                      </p:cBhvr>
                                    </p:animEffect>
                                    <p:anim calcmode="lin" valueType="num">
                                      <p:cBhvr>
                                        <p:cTn id="8" dur="400" fill="hold"/>
                                        <p:tgtEl>
                                          <p:spTgt spid="225281"/>
                                        </p:tgtEl>
                                        <p:attrNameLst>
                                          <p:attrName>ppt_x</p:attrName>
                                        </p:attrNameLst>
                                      </p:cBhvr>
                                      <p:tavLst>
                                        <p:tav tm="0">
                                          <p:val>
                                            <p:strVal val="#ppt_x"/>
                                          </p:val>
                                        </p:tav>
                                        <p:tav tm="100000">
                                          <p:val>
                                            <p:strVal val="#ppt_x"/>
                                          </p:val>
                                        </p:tav>
                                      </p:tavLst>
                                    </p:anim>
                                    <p:anim calcmode="lin" valueType="num">
                                      <p:cBhvr>
                                        <p:cTn id="9" dur="400" fill="hold"/>
                                        <p:tgtEl>
                                          <p:spTgt spid="225281"/>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2528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2528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25282"/>
                                        </p:tgtEl>
                                        <p:attrNameLst>
                                          <p:attrName>style.visibility</p:attrName>
                                        </p:attrNameLst>
                                      </p:cBhvr>
                                      <p:to>
                                        <p:strVal val="visible"/>
                                      </p:to>
                                    </p:set>
                                    <p:anim calcmode="lin" valueType="num">
                                      <p:cBhvr>
                                        <p:cTn id="16" dur="500" fill="hold"/>
                                        <p:tgtEl>
                                          <p:spTgt spid="225282"/>
                                        </p:tgtEl>
                                        <p:attrNameLst>
                                          <p:attrName>ppt_w</p:attrName>
                                        </p:attrNameLst>
                                      </p:cBhvr>
                                      <p:tavLst>
                                        <p:tav tm="0">
                                          <p:val>
                                            <p:fltVal val="0"/>
                                          </p:val>
                                        </p:tav>
                                        <p:tav tm="100000">
                                          <p:val>
                                            <p:strVal val="#ppt_w"/>
                                          </p:val>
                                        </p:tav>
                                      </p:tavLst>
                                    </p:anim>
                                    <p:anim calcmode="lin" valueType="num">
                                      <p:cBhvr>
                                        <p:cTn id="17" dur="500" fill="hold"/>
                                        <p:tgtEl>
                                          <p:spTgt spid="225282"/>
                                        </p:tgtEl>
                                        <p:attrNameLst>
                                          <p:attrName>ppt_h</p:attrName>
                                        </p:attrNameLst>
                                      </p:cBhvr>
                                      <p:tavLst>
                                        <p:tav tm="0">
                                          <p:val>
                                            <p:fltVal val="0"/>
                                          </p:val>
                                        </p:tav>
                                        <p:tav tm="100000">
                                          <p:val>
                                            <p:strVal val="#ppt_h"/>
                                          </p:val>
                                        </p:tav>
                                      </p:tavLst>
                                    </p:anim>
                                    <p:animEffect transition="in" filter="fade">
                                      <p:cBhvr>
                                        <p:cTn id="18" dur="500"/>
                                        <p:tgtEl>
                                          <p:spTgt spid="225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lvl="0"/>
            <a:r>
              <a:rPr lang="en-US" sz="3600" dirty="0"/>
              <a:t>A second compromise concerned the </a:t>
            </a:r>
            <a:r>
              <a:rPr lang="en-US" sz="3600" b="1" u="sng" dirty="0"/>
              <a:t>counting of slaves</a:t>
            </a:r>
            <a:r>
              <a:rPr lang="en-US" sz="3600" dirty="0"/>
              <a:t> for the purpose of determining population for representation in Congress and for taxation. </a:t>
            </a:r>
          </a:p>
          <a:p>
            <a:pPr lvl="0"/>
            <a:r>
              <a:rPr lang="en-US" sz="3600" dirty="0"/>
              <a:t>Southern states wanted slaves to be counted for representation but not for taxation. </a:t>
            </a:r>
          </a:p>
          <a:p>
            <a:pPr lvl="0"/>
            <a:r>
              <a:rPr lang="en-US" sz="3600" dirty="0"/>
              <a:t>Northern states wanted slaves counted for taxation but not for representation. </a:t>
            </a:r>
          </a:p>
          <a:p>
            <a:pPr lvl="0"/>
            <a:r>
              <a:rPr lang="en-US" sz="3600" dirty="0"/>
              <a:t>The </a:t>
            </a:r>
            <a:r>
              <a:rPr lang="en-US" sz="3600" b="1" u="sng" dirty="0"/>
              <a:t>Three-Fifths Compromise</a:t>
            </a:r>
            <a:r>
              <a:rPr lang="en-US" sz="3600" b="1" dirty="0"/>
              <a:t> </a:t>
            </a:r>
            <a:r>
              <a:rPr lang="en-US" sz="3600" dirty="0"/>
              <a:t>resolved this issue: each state would count three-fifths of its slave population for purposes of determining both representation and taxation.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lvl="0"/>
            <a:r>
              <a:rPr lang="en-US" sz="3600" dirty="0"/>
              <a:t>The </a:t>
            </a:r>
            <a:r>
              <a:rPr lang="en-US" sz="3600" b="1" u="sng" dirty="0"/>
              <a:t>Commerce and Slave Trade Compromise</a:t>
            </a:r>
            <a:r>
              <a:rPr lang="en-US" sz="3600" b="1" dirty="0"/>
              <a:t> </a:t>
            </a:r>
            <a:r>
              <a:rPr lang="en-US" sz="3600" dirty="0"/>
              <a:t>resolved other differences between southern and northern states. </a:t>
            </a:r>
          </a:p>
          <a:p>
            <a:pPr lvl="0"/>
            <a:r>
              <a:rPr lang="en-US" sz="3600" dirty="0"/>
              <a:t>Congress was prohibited from taxing exports from the states and from banning the slave trade for a period of 20 years. </a:t>
            </a:r>
          </a:p>
          <a:p>
            <a:pPr lvl="0"/>
            <a:r>
              <a:rPr lang="en-US" sz="3600" dirty="0"/>
              <a:t>Numerous other compromises were made at the constitutional Convention concerning the executive and judicial branches as well as </a:t>
            </a:r>
            <a:r>
              <a:rPr lang="en-US" sz="3600" b="1" u="sng" dirty="0"/>
              <a:t>the electoral process</a:t>
            </a:r>
            <a:r>
              <a:rPr lang="en-US" sz="3600" dirty="0"/>
              <a:t> for choosing a chief executive. </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7888"/>
          </a:xfrm>
        </p:spPr>
        <p:txBody>
          <a:bodyPr>
            <a:normAutofit fontScale="90000"/>
          </a:bodyPr>
          <a:lstStyle/>
          <a:p>
            <a:pPr algn="ctr"/>
            <a:r>
              <a:rPr lang="en-US" dirty="0"/>
              <a:t>Ratification of the Constitution</a:t>
            </a:r>
          </a:p>
        </p:txBody>
      </p:sp>
      <p:sp>
        <p:nvSpPr>
          <p:cNvPr id="3" name="Content Placeholder 2"/>
          <p:cNvSpPr>
            <a:spLocks noGrp="1"/>
          </p:cNvSpPr>
          <p:nvPr>
            <p:ph idx="1"/>
          </p:nvPr>
        </p:nvSpPr>
        <p:spPr>
          <a:xfrm>
            <a:off x="0" y="838200"/>
            <a:ext cx="9144000" cy="6019800"/>
          </a:xfrm>
        </p:spPr>
        <p:txBody>
          <a:bodyPr>
            <a:normAutofit fontScale="92500" lnSpcReduction="10000"/>
          </a:bodyPr>
          <a:lstStyle/>
          <a:p>
            <a:r>
              <a:rPr lang="en-US" sz="3200" dirty="0"/>
              <a:t>Although the delegates at the convention signed the Constitution on September 17, 1787, it still had to be ratified </a:t>
            </a:r>
            <a:r>
              <a:rPr lang="en-US" sz="3200" b="1" u="sng" dirty="0"/>
              <a:t>by 9 of the 13 states before it could go into effect</a:t>
            </a:r>
            <a:r>
              <a:rPr lang="en-US" sz="3200" dirty="0"/>
              <a:t>. </a:t>
            </a:r>
          </a:p>
          <a:p>
            <a:r>
              <a:rPr lang="en-US" sz="3200" dirty="0"/>
              <a:t>In each state, special ratifying conventions would be held over the next two years. Debate over </a:t>
            </a:r>
            <a:r>
              <a:rPr lang="en-US" sz="3200" b="1" u="sng" dirty="0"/>
              <a:t>ratification</a:t>
            </a:r>
            <a:r>
              <a:rPr lang="en-US" sz="3200" b="1" dirty="0"/>
              <a:t> </a:t>
            </a:r>
            <a:r>
              <a:rPr lang="en-US" sz="3200" dirty="0"/>
              <a:t>divided citizens into Federalist and Anti-Federalist positions. </a:t>
            </a:r>
          </a:p>
          <a:p>
            <a:r>
              <a:rPr lang="en-US" sz="3200" dirty="0"/>
              <a:t>The</a:t>
            </a:r>
            <a:r>
              <a:rPr lang="en-US" sz="3200" u="sng" dirty="0"/>
              <a:t> </a:t>
            </a:r>
            <a:r>
              <a:rPr lang="en-US" sz="3200" b="1" u="sng" dirty="0"/>
              <a:t>Federalists</a:t>
            </a:r>
            <a:r>
              <a:rPr lang="en-US" sz="3200" b="1" dirty="0"/>
              <a:t> </a:t>
            </a:r>
            <a:r>
              <a:rPr lang="en-US" sz="3200" dirty="0"/>
              <a:t>stressed the weaknesses of the Articles of Confederation and the government it created. They supported a stronger central government with expanded legislative powers.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r>
              <a:rPr lang="en-US" sz="3000" dirty="0"/>
              <a:t>The Federalist cause was helped by </a:t>
            </a:r>
            <a:r>
              <a:rPr lang="en-US" sz="3000" b="1" u="sng" dirty="0"/>
              <a:t>James Madison, Alexander Hamilton, and John Jay</a:t>
            </a:r>
            <a:r>
              <a:rPr lang="en-US" sz="3000" dirty="0"/>
              <a:t> in a collection of 85 essays published in the New York newspapers under the name “</a:t>
            </a:r>
            <a:r>
              <a:rPr lang="en-US" sz="3000" dirty="0" err="1"/>
              <a:t>Publius</a:t>
            </a:r>
            <a:r>
              <a:rPr lang="en-US" sz="3000" dirty="0"/>
              <a:t>.” (Hamilton wrote 51, Madison wrote 26, Jay wrote 5, and Hamilton and Madison co-created 3 of these essays.) </a:t>
            </a:r>
          </a:p>
          <a:p>
            <a:r>
              <a:rPr lang="en-US" sz="3000" dirty="0"/>
              <a:t>These </a:t>
            </a:r>
            <a:r>
              <a:rPr lang="en-US" sz="3000" b="1" i="1" u="sng" dirty="0"/>
              <a:t>Federalist Papers</a:t>
            </a:r>
            <a:r>
              <a:rPr lang="en-US" sz="3000" b="1" i="1" dirty="0"/>
              <a:t> </a:t>
            </a:r>
            <a:r>
              <a:rPr lang="en-US" sz="3000" dirty="0"/>
              <a:t>defended the new government created under the constitution and even today provide insight into the framers’ original intent.</a:t>
            </a:r>
          </a:p>
          <a:p>
            <a:r>
              <a:rPr lang="en-US" sz="3000" dirty="0"/>
              <a:t>The </a:t>
            </a:r>
            <a:r>
              <a:rPr lang="en-US" sz="3000" b="1" u="sng" dirty="0"/>
              <a:t>Anti-Federalists</a:t>
            </a:r>
            <a:r>
              <a:rPr lang="en-US" sz="3000" b="1" dirty="0"/>
              <a:t> </a:t>
            </a:r>
            <a:r>
              <a:rPr lang="en-US" sz="3000" dirty="0"/>
              <a:t>believed that the new Constitution gave too much power to the national government at the expense of the state governments. </a:t>
            </a:r>
          </a:p>
          <a:p>
            <a:r>
              <a:rPr lang="en-US" sz="3000" dirty="0"/>
              <a:t>Another objection was the lack of a </a:t>
            </a:r>
            <a:r>
              <a:rPr lang="en-US" sz="3000" b="1" u="sng" dirty="0"/>
              <a:t>Bill of Rights</a:t>
            </a:r>
            <a:r>
              <a:rPr lang="en-US" sz="3000" dirty="0"/>
              <a:t>,</a:t>
            </a:r>
            <a:r>
              <a:rPr lang="en-US" sz="3000" b="1" dirty="0"/>
              <a:t> </a:t>
            </a:r>
            <a:r>
              <a:rPr lang="en-US" sz="3000" dirty="0"/>
              <a:t>ensuring fundamental liberties.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3713" name="Title 1"/>
          <p:cNvSpPr>
            <a:spLocks noGrp="1"/>
          </p:cNvSpPr>
          <p:nvPr>
            <p:ph type="title"/>
          </p:nvPr>
        </p:nvSpPr>
        <p:spPr>
          <a:xfrm>
            <a:off x="152400" y="0"/>
            <a:ext cx="3352800" cy="6858000"/>
          </a:xfrm>
        </p:spPr>
        <p:txBody>
          <a:bodyPr/>
          <a:lstStyle/>
          <a:p>
            <a:r>
              <a:rPr lang="en-US" sz="3300"/>
              <a:t>James Madison got the nickname “The Father of the Constitution” at this convention. Many of his ideas will be written into the new government. He will eventually become the 4</a:t>
            </a:r>
            <a:r>
              <a:rPr lang="en-US" sz="3300" baseline="30000"/>
              <a:t>th</a:t>
            </a:r>
            <a:r>
              <a:rPr lang="en-US" sz="3300"/>
              <a:t> President of the United States</a:t>
            </a:r>
          </a:p>
        </p:txBody>
      </p:sp>
      <p:pic>
        <p:nvPicPr>
          <p:cNvPr id="243716" name="Picture 7" descr="Madison"/>
          <p:cNvPicPr>
            <a:picLocks noGrp="1" noChangeAspect="1" noChangeArrowheads="1"/>
          </p:cNvPicPr>
          <p:nvPr>
            <p:ph idx="1"/>
          </p:nvPr>
        </p:nvPicPr>
        <p:blipFill>
          <a:blip r:embed="rId3" cstate="print"/>
          <a:srcRect/>
          <a:stretch>
            <a:fillRect/>
          </a:stretch>
        </p:blipFill>
        <p:spPr>
          <a:xfrm>
            <a:off x="3622675" y="0"/>
            <a:ext cx="5521325"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43713"/>
                                        </p:tgtEl>
                                        <p:attrNameLst>
                                          <p:attrName>style.visibility</p:attrName>
                                        </p:attrNameLst>
                                      </p:cBhvr>
                                      <p:to>
                                        <p:strVal val="visible"/>
                                      </p:to>
                                    </p:set>
                                    <p:anim calcmode="lin" valueType="num">
                                      <p:cBhvr>
                                        <p:cTn id="7" dur="1000" fill="hold"/>
                                        <p:tgtEl>
                                          <p:spTgt spid="243713"/>
                                        </p:tgtEl>
                                        <p:attrNameLst>
                                          <p:attrName>ppt_x</p:attrName>
                                        </p:attrNameLst>
                                      </p:cBhvr>
                                      <p:tavLst>
                                        <p:tav tm="0">
                                          <p:val>
                                            <p:strVal val="#ppt_x-.2"/>
                                          </p:val>
                                        </p:tav>
                                        <p:tav tm="100000">
                                          <p:val>
                                            <p:strVal val="#ppt_x"/>
                                          </p:val>
                                        </p:tav>
                                      </p:tavLst>
                                    </p:anim>
                                    <p:anim calcmode="lin" valueType="num">
                                      <p:cBhvr>
                                        <p:cTn id="8" dur="1000" fill="hold"/>
                                        <p:tgtEl>
                                          <p:spTgt spid="2437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3713"/>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nodeType="clickEffect">
                                  <p:stCondLst>
                                    <p:cond delay="0"/>
                                  </p:stCondLst>
                                  <p:childTnLst>
                                    <p:set>
                                      <p:cBhvr>
                                        <p:cTn id="13" dur="1" fill="hold">
                                          <p:stCondLst>
                                            <p:cond delay="0"/>
                                          </p:stCondLst>
                                        </p:cTn>
                                        <p:tgtEl>
                                          <p:spTgt spid="243716"/>
                                        </p:tgtEl>
                                        <p:attrNameLst>
                                          <p:attrName>style.visibility</p:attrName>
                                        </p:attrNameLst>
                                      </p:cBhvr>
                                      <p:to>
                                        <p:strVal val="visible"/>
                                      </p:to>
                                    </p:set>
                                    <p:animEffect transition="in" filter="fade">
                                      <p:cBhvr>
                                        <p:cTn id="14" dur="500"/>
                                        <p:tgtEl>
                                          <p:spTgt spid="243716"/>
                                        </p:tgtEl>
                                      </p:cBhvr>
                                    </p:animEffect>
                                    <p:anim calcmode="lin" valueType="num">
                                      <p:cBhvr>
                                        <p:cTn id="15" dur="500" fill="hold"/>
                                        <p:tgtEl>
                                          <p:spTgt spid="243716"/>
                                        </p:tgtEl>
                                        <p:attrNameLst>
                                          <p:attrName>ppt_x</p:attrName>
                                        </p:attrNameLst>
                                      </p:cBhvr>
                                      <p:tavLst>
                                        <p:tav tm="0">
                                          <p:val>
                                            <p:strVal val="#ppt_x"/>
                                          </p:val>
                                        </p:tav>
                                        <p:tav tm="100000">
                                          <p:val>
                                            <p:strVal val="#ppt_x"/>
                                          </p:val>
                                        </p:tav>
                                      </p:tavLst>
                                    </p:anim>
                                    <p:anim calcmode="lin" valueType="num">
                                      <p:cBhvr>
                                        <p:cTn id="16" dur="500" fill="hold"/>
                                        <p:tgtEl>
                                          <p:spTgt spid="243716"/>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itle 3"/>
          <p:cNvSpPr>
            <a:spLocks noGrp="1"/>
          </p:cNvSpPr>
          <p:nvPr>
            <p:ph type="title"/>
          </p:nvPr>
        </p:nvSpPr>
        <p:spPr>
          <a:xfrm>
            <a:off x="457200" y="0"/>
            <a:ext cx="8229600" cy="838200"/>
          </a:xfrm>
        </p:spPr>
        <p:txBody>
          <a:bodyPr/>
          <a:lstStyle/>
          <a:p>
            <a:pPr algn="ctr"/>
            <a:r>
              <a:rPr lang="en-US" dirty="0"/>
              <a:t>Alexander Hamilton</a:t>
            </a:r>
          </a:p>
        </p:txBody>
      </p:sp>
      <p:pic>
        <p:nvPicPr>
          <p:cNvPr id="243714" name="Content Placeholder 8" descr="alexander_hamilton.jpg"/>
          <p:cNvPicPr>
            <a:picLocks noGrp="1" noChangeAspect="1"/>
          </p:cNvPicPr>
          <p:nvPr>
            <p:ph sz="half" idx="2"/>
          </p:nvPr>
        </p:nvPicPr>
        <p:blipFill>
          <a:blip r:embed="rId3" cstate="print"/>
          <a:srcRect/>
          <a:stretch>
            <a:fillRect/>
          </a:stretch>
        </p:blipFill>
        <p:spPr>
          <a:xfrm>
            <a:off x="0" y="990600"/>
            <a:ext cx="4114800" cy="5867400"/>
          </a:xfrm>
        </p:spPr>
      </p:pic>
      <p:pic>
        <p:nvPicPr>
          <p:cNvPr id="243715" name="Content Placeholder 9" descr="alexanderhamilton5.jpg"/>
          <p:cNvPicPr>
            <a:picLocks noGrp="1" noChangeAspect="1"/>
          </p:cNvPicPr>
          <p:nvPr>
            <p:ph sz="quarter" idx="4"/>
          </p:nvPr>
        </p:nvPicPr>
        <p:blipFill>
          <a:blip r:embed="rId4" cstate="print"/>
          <a:srcRect/>
          <a:stretch>
            <a:fillRect/>
          </a:stretch>
        </p:blipFill>
        <p:spPr>
          <a:xfrm>
            <a:off x="4114800" y="990600"/>
            <a:ext cx="5029200" cy="5867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3713"/>
                                        </p:tgtEl>
                                        <p:attrNameLst>
                                          <p:attrName>style.visibility</p:attrName>
                                        </p:attrNameLst>
                                      </p:cBhvr>
                                      <p:to>
                                        <p:strVal val="visible"/>
                                      </p:to>
                                    </p:set>
                                    <p:anim calcmode="lin" valueType="num">
                                      <p:cBhvr additive="base">
                                        <p:cTn id="7" dur="500"/>
                                        <p:tgtEl>
                                          <p:spTgt spid="243713"/>
                                        </p:tgtEl>
                                        <p:attrNameLst>
                                          <p:attrName>ppt_y</p:attrName>
                                        </p:attrNameLst>
                                      </p:cBhvr>
                                      <p:tavLst>
                                        <p:tav tm="0">
                                          <p:val>
                                            <p:strVal val="#ppt_y+#ppt_h*1.125000"/>
                                          </p:val>
                                        </p:tav>
                                        <p:tav tm="100000">
                                          <p:val>
                                            <p:strVal val="#ppt_y"/>
                                          </p:val>
                                        </p:tav>
                                      </p:tavLst>
                                    </p:anim>
                                    <p:animEffect transition="in" filter="wipe(up)">
                                      <p:cBhvr>
                                        <p:cTn id="8" dur="500"/>
                                        <p:tgtEl>
                                          <p:spTgt spid="243713"/>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43714"/>
                                        </p:tgtEl>
                                        <p:attrNameLst>
                                          <p:attrName>style.visibility</p:attrName>
                                        </p:attrNameLst>
                                      </p:cBhvr>
                                      <p:to>
                                        <p:strVal val="visible"/>
                                      </p:to>
                                    </p:set>
                                    <p:animEffect transition="in" filter="dissolve">
                                      <p:cBhvr>
                                        <p:cTn id="13" dur="500"/>
                                        <p:tgtEl>
                                          <p:spTgt spid="24371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43715"/>
                                        </p:tgtEl>
                                        <p:attrNameLst>
                                          <p:attrName>style.visibility</p:attrName>
                                        </p:attrNameLst>
                                      </p:cBhvr>
                                      <p:to>
                                        <p:strVal val="visible"/>
                                      </p:to>
                                    </p:set>
                                    <p:animEffect transition="in" filter="checkerboard(across)">
                                      <p:cBhvr>
                                        <p:cTn id="18" dur="500"/>
                                        <p:tgtEl>
                                          <p:spTgt spid="243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c02_s05_p061_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2380" y="9529"/>
            <a:ext cx="4953000" cy="6876893"/>
          </a:xfrm>
          <a:prstGeom prst="rect">
            <a:avLst/>
          </a:prstGeom>
        </p:spPr>
      </p:pic>
      <p:pic>
        <p:nvPicPr>
          <p:cNvPr id="8" name="Picture 7"/>
          <p:cNvPicPr>
            <a:picLocks noChangeAspect="1"/>
          </p:cNvPicPr>
          <p:nvPr/>
        </p:nvPicPr>
        <p:blipFill>
          <a:blip r:embed="rId3"/>
          <a:stretch>
            <a:fillRect/>
          </a:stretch>
        </p:blipFill>
        <p:spPr>
          <a:xfrm>
            <a:off x="4927600" y="2362200"/>
            <a:ext cx="4216400" cy="2219158"/>
          </a:xfrm>
          <a:prstGeom prst="rect">
            <a:avLst/>
          </a:prstGeom>
        </p:spPr>
      </p:pic>
    </p:spTree>
    <p:extLst>
      <p:ext uri="{BB962C8B-B14F-4D97-AF65-F5344CB8AC3E}">
        <p14:creationId xmlns:p14="http://schemas.microsoft.com/office/powerpoint/2010/main" val="2305939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0288"/>
          </a:xfrm>
        </p:spPr>
        <p:txBody>
          <a:bodyPr>
            <a:normAutofit fontScale="90000"/>
          </a:bodyPr>
          <a:lstStyle/>
          <a:p>
            <a:pPr algn="ctr"/>
            <a:r>
              <a:rPr lang="en-US" dirty="0"/>
              <a:t>The United States Constitution</a:t>
            </a:r>
          </a:p>
        </p:txBody>
      </p:sp>
      <p:sp>
        <p:nvSpPr>
          <p:cNvPr id="3" name="Content Placeholder 2"/>
          <p:cNvSpPr>
            <a:spLocks noGrp="1"/>
          </p:cNvSpPr>
          <p:nvPr>
            <p:ph idx="1"/>
          </p:nvPr>
        </p:nvSpPr>
        <p:spPr>
          <a:xfrm>
            <a:off x="0" y="914400"/>
            <a:ext cx="9144000" cy="5943600"/>
          </a:xfrm>
        </p:spPr>
        <p:txBody>
          <a:bodyPr/>
          <a:lstStyle/>
          <a:p>
            <a:r>
              <a:rPr lang="en-US" sz="3800" dirty="0"/>
              <a:t>A </a:t>
            </a:r>
            <a:r>
              <a:rPr lang="en-US" sz="3800" b="1" u="sng" dirty="0"/>
              <a:t>constitution</a:t>
            </a:r>
            <a:r>
              <a:rPr lang="en-US" sz="3800" b="1" dirty="0"/>
              <a:t> </a:t>
            </a:r>
            <a:r>
              <a:rPr lang="en-US" sz="3800" dirty="0"/>
              <a:t>details the structure of a government. The Constitution of the United States is the oldest national constitution in use today. Although the Constitution is relatively short, it describes the structure and powers of the national government as well as the relationship between the national and state governments.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5" name="Picture 5" descr="branches"/>
          <p:cNvPicPr>
            <a:picLocks noGrp="1" noChangeAspect="1" noChangeArrowheads="1"/>
          </p:cNvPicPr>
          <p:nvPr>
            <p:ph idx="1"/>
          </p:nvPr>
        </p:nvPicPr>
        <p:blipFill>
          <a:blip r:embed="rId3" cstate="print"/>
          <a:srcRect/>
          <a:stretch>
            <a:fillRect/>
          </a:stretch>
        </p:blipFill>
        <p:spPr>
          <a:xfrm>
            <a:off x="0" y="0"/>
            <a:ext cx="91440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82625"/>
                                        </p:tgtEl>
                                        <p:attrNameLst>
                                          <p:attrName>style.visibility</p:attrName>
                                        </p:attrNameLst>
                                      </p:cBhvr>
                                      <p:to>
                                        <p:strVal val="visible"/>
                                      </p:to>
                                    </p:set>
                                    <p:anim calcmode="lin" valueType="num">
                                      <p:cBhvr additive="base">
                                        <p:cTn id="7" dur="500"/>
                                        <p:tgtEl>
                                          <p:spTgt spid="282625"/>
                                        </p:tgtEl>
                                        <p:attrNameLst>
                                          <p:attrName>ppt_y</p:attrName>
                                        </p:attrNameLst>
                                      </p:cBhvr>
                                      <p:tavLst>
                                        <p:tav tm="0">
                                          <p:val>
                                            <p:strVal val="#ppt_y+#ppt_h*1.125000"/>
                                          </p:val>
                                        </p:tav>
                                        <p:tav tm="100000">
                                          <p:val>
                                            <p:strVal val="#ppt_y"/>
                                          </p:val>
                                        </p:tav>
                                      </p:tavLst>
                                    </p:anim>
                                    <p:animEffect transition="in" filter="wipe(up)">
                                      <p:cBhvr>
                                        <p:cTn id="8" dur="500"/>
                                        <p:tgtEl>
                                          <p:spTgt spid="282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r>
              <a:rPr lang="en-US" sz="2800" b="1" dirty="0"/>
              <a:t>Basic Principles Within the Constitution</a:t>
            </a:r>
            <a:endParaRPr lang="en-US" sz="2800" dirty="0"/>
          </a:p>
          <a:p>
            <a:r>
              <a:rPr lang="en-US" sz="2800" dirty="0"/>
              <a:t>Embodied within the Constitution are the basic principles of:</a:t>
            </a:r>
          </a:p>
          <a:p>
            <a:pPr lvl="0"/>
            <a:r>
              <a:rPr lang="en-US" sz="2800" b="1" u="sng" dirty="0"/>
              <a:t>Limited government</a:t>
            </a:r>
            <a:r>
              <a:rPr lang="en-US" sz="2800" dirty="0"/>
              <a:t>—belief that government is not all-powerful; government has only those powers given to it</a:t>
            </a:r>
          </a:p>
          <a:p>
            <a:pPr lvl="0"/>
            <a:r>
              <a:rPr lang="en-US" sz="2800" b="1" u="sng" dirty="0"/>
              <a:t>Popular sovereignty</a:t>
            </a:r>
            <a:r>
              <a:rPr lang="en-US" sz="2800" dirty="0"/>
              <a:t>—the people are the source of government’s authority</a:t>
            </a:r>
          </a:p>
          <a:p>
            <a:pPr lvl="0"/>
            <a:r>
              <a:rPr lang="en-US" sz="2800" b="1" u="sng" dirty="0"/>
              <a:t>Separation of powers</a:t>
            </a:r>
            <a:r>
              <a:rPr lang="en-US" sz="2800" dirty="0"/>
              <a:t>—power is separated among three branches of government; each has its own powers and duties and is independent of and equal to the other branches</a:t>
            </a:r>
          </a:p>
          <a:p>
            <a:pPr lvl="0"/>
            <a:r>
              <a:rPr lang="en-US" sz="2800" b="1" u="sng" dirty="0"/>
              <a:t>Checks and balances</a:t>
            </a:r>
            <a:r>
              <a:rPr lang="en-US" sz="2800" dirty="0"/>
              <a:t>—each branch is subject to restraints by the other two branches</a:t>
            </a:r>
          </a:p>
          <a:p>
            <a:pPr lvl="0"/>
            <a:r>
              <a:rPr lang="en-US" sz="2800" b="1" u="sng" dirty="0"/>
              <a:t>Federalism</a:t>
            </a:r>
            <a:r>
              <a:rPr lang="en-US" sz="2800" dirty="0"/>
              <a:t>—a division of governmental powers between the national government and the states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r>
              <a:rPr lang="en-US" sz="3200" dirty="0"/>
              <a:t>Congress would have limited powers such as borrowing money, creating a national army and navy, declaring war, creating post offices, and signing treaties with foreign governments. </a:t>
            </a:r>
          </a:p>
          <a:p>
            <a:r>
              <a:rPr lang="en-US" sz="3200" dirty="0"/>
              <a:t>Congress was not given the power to tax, draft soldiers for military service, or regulate commerce. </a:t>
            </a:r>
          </a:p>
          <a:p>
            <a:r>
              <a:rPr lang="en-US" sz="3200" dirty="0"/>
              <a:t>There was </a:t>
            </a:r>
            <a:r>
              <a:rPr lang="en-US" sz="3200" b="1" u="sng" dirty="0"/>
              <a:t>no national executive or judicial branch</a:t>
            </a:r>
            <a:r>
              <a:rPr lang="en-US" sz="3200" dirty="0"/>
              <a:t> under the Articles of confederation. Each state was equal, with one vote, regardless of population or size. </a:t>
            </a:r>
          </a:p>
          <a:p>
            <a:r>
              <a:rPr lang="en-US" sz="3200" dirty="0"/>
              <a:t>The votes of 9 of the 13 states were required for legislation to pass the Confederation Congress; amending the Articles of Confederation required a unanimous vote.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pPr algn="ctr"/>
            <a:r>
              <a:rPr lang="en-US" dirty="0"/>
              <a:t>Formal Amendment Process</a:t>
            </a:r>
          </a:p>
        </p:txBody>
      </p:sp>
      <p:sp>
        <p:nvSpPr>
          <p:cNvPr id="3" name="Content Placeholder 2"/>
          <p:cNvSpPr>
            <a:spLocks noGrp="1"/>
          </p:cNvSpPr>
          <p:nvPr>
            <p:ph idx="1"/>
          </p:nvPr>
        </p:nvSpPr>
        <p:spPr>
          <a:xfrm>
            <a:off x="0" y="762000"/>
            <a:ext cx="9144000" cy="6096000"/>
          </a:xfrm>
        </p:spPr>
        <p:txBody>
          <a:bodyPr>
            <a:noAutofit/>
          </a:bodyPr>
          <a:lstStyle/>
          <a:p>
            <a:r>
              <a:rPr lang="en-US" sz="2800" dirty="0"/>
              <a:t>One major weakness of the Articles of Confederation was the amendment process, </a:t>
            </a:r>
            <a:r>
              <a:rPr lang="en-US" sz="2800" b="1" u="sng" dirty="0"/>
              <a:t>which required unanimous approval </a:t>
            </a:r>
            <a:r>
              <a:rPr lang="en-US" sz="2800" dirty="0"/>
              <a:t>for amendments to become effective. The framers of the Constitution anticipated the need to change the Constitution and provided a process to amend the Constitution (Article V) that required both state and national action. </a:t>
            </a:r>
          </a:p>
          <a:p>
            <a:r>
              <a:rPr lang="en-US" sz="2800" dirty="0"/>
              <a:t>Amending the Constitution requires proposal, a national function, and ratification, a state function. Amendments may be proposed in Congress by two methods and ratified by two methods, </a:t>
            </a:r>
            <a:r>
              <a:rPr lang="en-US" sz="2800" b="1" u="sng" dirty="0"/>
              <a:t>creating four possible methods for formally amending the Constitution.</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ssolv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lvl="0"/>
            <a:r>
              <a:rPr lang="en-US" sz="2800" dirty="0"/>
              <a:t>Proposed by two-thirds vote of each house of Congress and ratified by three-quarters of the state legislatures (</a:t>
            </a:r>
            <a:r>
              <a:rPr lang="en-US" sz="2800" b="1" u="sng" dirty="0"/>
              <a:t>used 26 times</a:t>
            </a:r>
            <a:r>
              <a:rPr lang="en-US" sz="2800" dirty="0"/>
              <a:t>)</a:t>
            </a:r>
          </a:p>
          <a:p>
            <a:pPr lvl="0"/>
            <a:r>
              <a:rPr lang="en-US" sz="2800" dirty="0"/>
              <a:t>Proposed by two-thirds vote of each house of Congress and ratified by special conventions in at least three-quarters of the states (</a:t>
            </a:r>
            <a:r>
              <a:rPr lang="en-US" sz="2800" b="1" u="sng" dirty="0"/>
              <a:t>used once, to ratify the Twenty-First Amendment</a:t>
            </a:r>
            <a:r>
              <a:rPr lang="en-US" sz="2800" dirty="0"/>
              <a:t>)</a:t>
            </a:r>
          </a:p>
          <a:p>
            <a:pPr lvl="0"/>
            <a:r>
              <a:rPr lang="en-US" sz="2800" dirty="0"/>
              <a:t>Proposed by a national convention called by Congress at the request of two-thirds of the state legislatures and ratified by three-quarters of the state legislatures (</a:t>
            </a:r>
            <a:r>
              <a:rPr lang="en-US" sz="2800" b="1" u="sng" dirty="0"/>
              <a:t>never used</a:t>
            </a:r>
            <a:r>
              <a:rPr lang="en-US" sz="2800" dirty="0"/>
              <a:t>)</a:t>
            </a:r>
          </a:p>
          <a:p>
            <a:pPr lvl="0"/>
            <a:r>
              <a:rPr lang="en-US" sz="2800" dirty="0"/>
              <a:t>Proposed by a national convention called by Congress at the last request of two-thirds of the state legislatures and ratified by special conventions in at least three-quarters of the states (</a:t>
            </a:r>
            <a:r>
              <a:rPr lang="en-US" sz="2800" b="1" u="sng" dirty="0"/>
              <a:t>never used</a:t>
            </a:r>
            <a:r>
              <a:rPr lang="en-US" sz="2800" dirty="0"/>
              <a: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03811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80" name="Picture 4" descr="20061216-bill-of-rights-0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80580"/>
                                        </p:tgtEl>
                                        <p:attrNameLst>
                                          <p:attrName>style.visibility</p:attrName>
                                        </p:attrNameLst>
                                      </p:cBhvr>
                                      <p:to>
                                        <p:strVal val="visible"/>
                                      </p:to>
                                    </p:set>
                                    <p:animEffect transition="in" filter="checkerboard(across)">
                                      <p:cBhvr>
                                        <p:cTn id="7" dur="500"/>
                                        <p:tgtEl>
                                          <p:spTgt spid="280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3"/>
          <p:cNvSpPr>
            <a:spLocks noGrp="1"/>
          </p:cNvSpPr>
          <p:nvPr>
            <p:ph idx="1"/>
          </p:nvPr>
        </p:nvSpPr>
        <p:spPr>
          <a:xfrm>
            <a:off x="0" y="609600"/>
            <a:ext cx="9144000" cy="6248400"/>
          </a:xfrm>
        </p:spPr>
        <p:txBody>
          <a:bodyPr>
            <a:normAutofit fontScale="92500" lnSpcReduction="20000"/>
          </a:bodyPr>
          <a:lstStyle/>
          <a:p>
            <a:r>
              <a:rPr lang="en-US" sz="2200" dirty="0"/>
              <a:t>1</a:t>
            </a:r>
            <a:r>
              <a:rPr lang="en-US" sz="2200" baseline="30000" dirty="0"/>
              <a:t>st</a:t>
            </a:r>
            <a:r>
              <a:rPr lang="en-US" sz="2200" dirty="0"/>
              <a:t> Amendment – freedom of speech, of the press, and of assembly; right to petition, freedom of Religion. </a:t>
            </a:r>
          </a:p>
          <a:p>
            <a:r>
              <a:rPr lang="en-US" sz="2200" dirty="0"/>
              <a:t>2</a:t>
            </a:r>
            <a:r>
              <a:rPr lang="en-US" sz="2200" baseline="30000" dirty="0"/>
              <a:t>nd</a:t>
            </a:r>
            <a:r>
              <a:rPr lang="en-US" sz="2200" dirty="0"/>
              <a:t> Amendment – Right to Bear Arms (own weapons).</a:t>
            </a:r>
          </a:p>
          <a:p>
            <a:r>
              <a:rPr lang="en-US" sz="2200" dirty="0"/>
              <a:t>3</a:t>
            </a:r>
            <a:r>
              <a:rPr lang="en-US" sz="2200" baseline="30000" dirty="0"/>
              <a:t>rd</a:t>
            </a:r>
            <a:r>
              <a:rPr lang="en-US" sz="2200" dirty="0"/>
              <a:t> Amendment – No quartering of troops. </a:t>
            </a:r>
          </a:p>
          <a:p>
            <a:r>
              <a:rPr lang="en-US" sz="2200" dirty="0"/>
              <a:t>4</a:t>
            </a:r>
            <a:r>
              <a:rPr lang="en-US" sz="2200" baseline="30000" dirty="0"/>
              <a:t>th</a:t>
            </a:r>
            <a:r>
              <a:rPr lang="en-US" sz="2200" dirty="0"/>
              <a:t> Amendment – Protection from unreasonable search and seizure. </a:t>
            </a:r>
          </a:p>
          <a:p>
            <a:r>
              <a:rPr lang="en-US" sz="2200" dirty="0"/>
              <a:t>5</a:t>
            </a:r>
            <a:r>
              <a:rPr lang="en-US" sz="2200" baseline="30000" dirty="0"/>
              <a:t>th</a:t>
            </a:r>
            <a:r>
              <a:rPr lang="en-US" sz="2200" dirty="0"/>
              <a:t> Amendment – Protection from double jeopardy, and self incrimination (“I plead the 5</a:t>
            </a:r>
            <a:r>
              <a:rPr lang="en-US" sz="2200" baseline="30000" dirty="0"/>
              <a:t>th</a:t>
            </a:r>
            <a:r>
              <a:rPr lang="en-US" sz="2200" dirty="0"/>
              <a:t>”). </a:t>
            </a:r>
          </a:p>
          <a:p>
            <a:r>
              <a:rPr lang="en-US" sz="2200" dirty="0"/>
              <a:t>6</a:t>
            </a:r>
            <a:r>
              <a:rPr lang="en-US" sz="2200" baseline="30000" dirty="0"/>
              <a:t>th</a:t>
            </a:r>
            <a:r>
              <a:rPr lang="en-US" sz="2200" dirty="0"/>
              <a:t> Amendment – Right to a speedy and public trial. </a:t>
            </a:r>
          </a:p>
          <a:p>
            <a:r>
              <a:rPr lang="en-US" sz="2200" dirty="0"/>
              <a:t>7</a:t>
            </a:r>
            <a:r>
              <a:rPr lang="en-US" sz="2200" baseline="30000" dirty="0"/>
              <a:t>th</a:t>
            </a:r>
            <a:r>
              <a:rPr lang="en-US" sz="2200" dirty="0"/>
              <a:t> Amendment – Right to a trial by jury. </a:t>
            </a:r>
          </a:p>
          <a:p>
            <a:r>
              <a:rPr lang="en-US" sz="2200" dirty="0"/>
              <a:t>8</a:t>
            </a:r>
            <a:r>
              <a:rPr lang="en-US" sz="2200" baseline="30000" dirty="0"/>
              <a:t>th</a:t>
            </a:r>
            <a:r>
              <a:rPr lang="en-US" sz="2200" dirty="0"/>
              <a:t> Amendment – Protection from excessive bail and cruel and unusual punishment.</a:t>
            </a:r>
          </a:p>
          <a:p>
            <a:r>
              <a:rPr lang="en-US" sz="2200" dirty="0"/>
              <a:t>9</a:t>
            </a:r>
            <a:r>
              <a:rPr lang="en-US" sz="2200" baseline="30000" dirty="0"/>
              <a:t>th</a:t>
            </a:r>
            <a:r>
              <a:rPr lang="en-US" sz="2200" dirty="0"/>
              <a:t> Amendment – Protection from rights not specifically written in the constitution. </a:t>
            </a:r>
          </a:p>
          <a:p>
            <a:r>
              <a:rPr lang="en-US" sz="2200" dirty="0"/>
              <a:t>10</a:t>
            </a:r>
            <a:r>
              <a:rPr lang="en-US" sz="2200" baseline="30000" dirty="0"/>
              <a:t>th</a:t>
            </a:r>
            <a:r>
              <a:rPr lang="en-US" sz="2200" dirty="0"/>
              <a:t> Amendment – Power not given to the federal government will be given to the states.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8769">
                                            <p:txEl>
                                              <p:pRg st="0" end="0"/>
                                            </p:txEl>
                                          </p:spTgt>
                                        </p:tgtEl>
                                        <p:attrNameLst>
                                          <p:attrName>style.visibility</p:attrName>
                                        </p:attrNameLst>
                                      </p:cBhvr>
                                      <p:to>
                                        <p:strVal val="visible"/>
                                      </p:to>
                                    </p:set>
                                    <p:animEffect transition="in" filter="dissolve">
                                      <p:cBhvr>
                                        <p:cTn id="7" dur="500"/>
                                        <p:tgtEl>
                                          <p:spTgt spid="2887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8769">
                                            <p:txEl>
                                              <p:pRg st="1" end="1"/>
                                            </p:txEl>
                                          </p:spTgt>
                                        </p:tgtEl>
                                        <p:attrNameLst>
                                          <p:attrName>style.visibility</p:attrName>
                                        </p:attrNameLst>
                                      </p:cBhvr>
                                      <p:to>
                                        <p:strVal val="visible"/>
                                      </p:to>
                                    </p:set>
                                    <p:animEffect transition="in" filter="dissolve">
                                      <p:cBhvr>
                                        <p:cTn id="12" dur="500"/>
                                        <p:tgtEl>
                                          <p:spTgt spid="2887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8769">
                                            <p:txEl>
                                              <p:pRg st="2" end="2"/>
                                            </p:txEl>
                                          </p:spTgt>
                                        </p:tgtEl>
                                        <p:attrNameLst>
                                          <p:attrName>style.visibility</p:attrName>
                                        </p:attrNameLst>
                                      </p:cBhvr>
                                      <p:to>
                                        <p:strVal val="visible"/>
                                      </p:to>
                                    </p:set>
                                    <p:animEffect transition="in" filter="dissolve">
                                      <p:cBhvr>
                                        <p:cTn id="17" dur="500"/>
                                        <p:tgtEl>
                                          <p:spTgt spid="2887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8769">
                                            <p:txEl>
                                              <p:pRg st="3" end="3"/>
                                            </p:txEl>
                                          </p:spTgt>
                                        </p:tgtEl>
                                        <p:attrNameLst>
                                          <p:attrName>style.visibility</p:attrName>
                                        </p:attrNameLst>
                                      </p:cBhvr>
                                      <p:to>
                                        <p:strVal val="visible"/>
                                      </p:to>
                                    </p:set>
                                    <p:animEffect transition="in" filter="dissolve">
                                      <p:cBhvr>
                                        <p:cTn id="22" dur="500"/>
                                        <p:tgtEl>
                                          <p:spTgt spid="2887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8769">
                                            <p:txEl>
                                              <p:pRg st="4" end="4"/>
                                            </p:txEl>
                                          </p:spTgt>
                                        </p:tgtEl>
                                        <p:attrNameLst>
                                          <p:attrName>style.visibility</p:attrName>
                                        </p:attrNameLst>
                                      </p:cBhvr>
                                      <p:to>
                                        <p:strVal val="visible"/>
                                      </p:to>
                                    </p:set>
                                    <p:animEffect transition="in" filter="dissolve">
                                      <p:cBhvr>
                                        <p:cTn id="27" dur="500"/>
                                        <p:tgtEl>
                                          <p:spTgt spid="28876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88769">
                                            <p:txEl>
                                              <p:pRg st="5" end="5"/>
                                            </p:txEl>
                                          </p:spTgt>
                                        </p:tgtEl>
                                        <p:attrNameLst>
                                          <p:attrName>style.visibility</p:attrName>
                                        </p:attrNameLst>
                                      </p:cBhvr>
                                      <p:to>
                                        <p:strVal val="visible"/>
                                      </p:to>
                                    </p:set>
                                    <p:animEffect transition="in" filter="dissolve">
                                      <p:cBhvr>
                                        <p:cTn id="32" dur="500"/>
                                        <p:tgtEl>
                                          <p:spTgt spid="28876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88769">
                                            <p:txEl>
                                              <p:pRg st="6" end="6"/>
                                            </p:txEl>
                                          </p:spTgt>
                                        </p:tgtEl>
                                        <p:attrNameLst>
                                          <p:attrName>style.visibility</p:attrName>
                                        </p:attrNameLst>
                                      </p:cBhvr>
                                      <p:to>
                                        <p:strVal val="visible"/>
                                      </p:to>
                                    </p:set>
                                    <p:animEffect transition="in" filter="dissolve">
                                      <p:cBhvr>
                                        <p:cTn id="37" dur="500"/>
                                        <p:tgtEl>
                                          <p:spTgt spid="28876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88769">
                                            <p:txEl>
                                              <p:pRg st="7" end="7"/>
                                            </p:txEl>
                                          </p:spTgt>
                                        </p:tgtEl>
                                        <p:attrNameLst>
                                          <p:attrName>style.visibility</p:attrName>
                                        </p:attrNameLst>
                                      </p:cBhvr>
                                      <p:to>
                                        <p:strVal val="visible"/>
                                      </p:to>
                                    </p:set>
                                    <p:animEffect transition="in" filter="dissolve">
                                      <p:cBhvr>
                                        <p:cTn id="42" dur="500"/>
                                        <p:tgtEl>
                                          <p:spTgt spid="28876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88769">
                                            <p:txEl>
                                              <p:pRg st="8" end="8"/>
                                            </p:txEl>
                                          </p:spTgt>
                                        </p:tgtEl>
                                        <p:attrNameLst>
                                          <p:attrName>style.visibility</p:attrName>
                                        </p:attrNameLst>
                                      </p:cBhvr>
                                      <p:to>
                                        <p:strVal val="visible"/>
                                      </p:to>
                                    </p:set>
                                    <p:animEffect transition="in" filter="dissolve">
                                      <p:cBhvr>
                                        <p:cTn id="47" dur="500"/>
                                        <p:tgtEl>
                                          <p:spTgt spid="28876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88769">
                                            <p:txEl>
                                              <p:pRg st="9" end="9"/>
                                            </p:txEl>
                                          </p:spTgt>
                                        </p:tgtEl>
                                        <p:attrNameLst>
                                          <p:attrName>style.visibility</p:attrName>
                                        </p:attrNameLst>
                                      </p:cBhvr>
                                      <p:to>
                                        <p:strVal val="visible"/>
                                      </p:to>
                                    </p:set>
                                    <p:animEffect transition="in" filter="dissolve">
                                      <p:cBhvr>
                                        <p:cTn id="52" dur="500"/>
                                        <p:tgtEl>
                                          <p:spTgt spid="28876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6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73100" y="0"/>
            <a:ext cx="7793182" cy="6858000"/>
          </a:xfrm>
          <a:prstGeom prst="rect">
            <a:avLst/>
          </a:prstGeom>
        </p:spPr>
      </p:pic>
    </p:spTree>
    <p:extLst>
      <p:ext uri="{BB962C8B-B14F-4D97-AF65-F5344CB8AC3E}">
        <p14:creationId xmlns:p14="http://schemas.microsoft.com/office/powerpoint/2010/main" val="156954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4477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US" sz="2800" b="1" dirty="0"/>
              <a:t>Formal Amendments</a:t>
            </a:r>
            <a:endParaRPr lang="en-US" sz="2800" dirty="0"/>
          </a:p>
          <a:p>
            <a:r>
              <a:rPr lang="en-US" sz="2800" dirty="0"/>
              <a:t>Formal amendments are written changes to the Constitution. They add to, change the wording of, or delete language from the Constitution. </a:t>
            </a:r>
            <a:r>
              <a:rPr lang="en-US" sz="2800" b="1" u="sng" dirty="0"/>
              <a:t>Only 27 formal amendments have been added to the Constitution since its adoption</a:t>
            </a:r>
            <a:r>
              <a:rPr lang="en-US" sz="2800" dirty="0"/>
              <a:t>. The first 10 amendments, the Bill of Rights, were added in 1791.</a:t>
            </a:r>
          </a:p>
          <a:p>
            <a:pPr>
              <a:buNone/>
            </a:pPr>
            <a:r>
              <a:rPr lang="en-US" sz="2800" b="1" dirty="0"/>
              <a:t>Informal Amendment Process</a:t>
            </a:r>
            <a:endParaRPr lang="en-US" sz="2800" dirty="0"/>
          </a:p>
          <a:p>
            <a:r>
              <a:rPr lang="en-US" sz="2800" dirty="0"/>
              <a:t>Although the United States Constitution has been formally changed only 27 times, there have been many changes in the way in which the American government operates. Most of those changes have come about through the informal amendment process and do not involve actually changing the wording of the Constitution. Informal changes in the Constitution may occur in the following ways:</a:t>
            </a:r>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lvl="0"/>
            <a:r>
              <a:rPr lang="en-US" sz="3600" b="1" u="sng" dirty="0"/>
              <a:t>Legislative actions</a:t>
            </a:r>
            <a:r>
              <a:rPr lang="en-US" sz="3600" dirty="0"/>
              <a:t>—Congress has passed various acts that have altered or made clear the meaning of the Constitution. For example, under Article III Congress is given the authority to create lower courts, which they did through the Judiciary Act of 1789.</a:t>
            </a:r>
          </a:p>
          <a:p>
            <a:pPr lvl="0"/>
            <a:r>
              <a:rPr lang="en-US" sz="3600" b="1" u="sng" dirty="0"/>
              <a:t>Executive actions</a:t>
            </a:r>
            <a:r>
              <a:rPr lang="en-US" sz="3600" dirty="0"/>
              <a:t>—The manner in which presidents use their powers can create informal amendments and expand presidential authority. The use of executive agreements rather than treaties allows the president to bypass the Senate.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lvl="0"/>
            <a:r>
              <a:rPr lang="en-US" sz="3200" b="1" u="sng" dirty="0"/>
              <a:t>Judicial interpretation/judicial review</a:t>
            </a:r>
            <a:r>
              <a:rPr lang="en-US" sz="3200" dirty="0"/>
              <a:t>—The people who serve as judges and the times in which they serve affect how courts interpret laws. The concept of judicial review resulted from </a:t>
            </a:r>
            <a:r>
              <a:rPr lang="en-US" sz="3200" dirty="0" err="1"/>
              <a:t>Marbury</a:t>
            </a:r>
            <a:r>
              <a:rPr lang="en-US" sz="3200" dirty="0"/>
              <a:t> v. Madison (1803); it is not mentioned in the Constitution.</a:t>
            </a:r>
          </a:p>
          <a:p>
            <a:pPr lvl="0"/>
            <a:r>
              <a:rPr lang="en-US" sz="3200" b="1" u="sng" dirty="0"/>
              <a:t>Custom and usage</a:t>
            </a:r>
            <a:r>
              <a:rPr lang="en-US" sz="3200" dirty="0"/>
              <a:t>—Traditions that have been incorporated into the political system and which have lasted over time have changed the meaning of the Constitution. Senatorial courtesy in the Senate and the “no-third-term” tradition in the Presidency (until the Twenty-Second Amendment made it part of the Constitution) are examples.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7315200"/>
          </a:xfrm>
        </p:spPr>
        <p:txBody>
          <a:bodyPr>
            <a:normAutofit/>
          </a:bodyPr>
          <a:lstStyle/>
          <a:p>
            <a:r>
              <a:rPr lang="en-US" sz="3600" dirty="0"/>
              <a:t>The weaknesses evident in the Articles of Confederation allowed the states to focus on their own powers. </a:t>
            </a:r>
          </a:p>
          <a:p>
            <a:r>
              <a:rPr lang="en-US" sz="3600" b="1" u="sng" dirty="0"/>
              <a:t>With no central government to control them</a:t>
            </a:r>
            <a:r>
              <a:rPr lang="en-US" sz="3600" dirty="0"/>
              <a:t>, the states taxed each other, printed their own money, made treaties with foreign governments, and often refused to uphold the laws of the Confederation government. </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27888"/>
          </a:xfrm>
        </p:spPr>
        <p:txBody>
          <a:bodyPr>
            <a:normAutofit fontScale="90000"/>
          </a:bodyPr>
          <a:lstStyle/>
          <a:p>
            <a:pPr algn="ctr"/>
            <a:r>
              <a:rPr lang="en-US" b="1" dirty="0" err="1"/>
              <a:t>Marbury</a:t>
            </a:r>
            <a:r>
              <a:rPr lang="en-US" b="1" dirty="0"/>
              <a:t> v. Madison (1803)</a:t>
            </a:r>
          </a:p>
        </p:txBody>
      </p:sp>
      <p:sp>
        <p:nvSpPr>
          <p:cNvPr id="3" name="Content Placeholder 2"/>
          <p:cNvSpPr>
            <a:spLocks noGrp="1"/>
          </p:cNvSpPr>
          <p:nvPr>
            <p:ph idx="1"/>
          </p:nvPr>
        </p:nvSpPr>
        <p:spPr>
          <a:xfrm>
            <a:off x="0" y="762000"/>
            <a:ext cx="9144000" cy="6096000"/>
          </a:xfrm>
        </p:spPr>
        <p:txBody>
          <a:bodyPr>
            <a:normAutofit fontScale="92500" lnSpcReduction="10000"/>
          </a:bodyPr>
          <a:lstStyle/>
          <a:p>
            <a:r>
              <a:rPr lang="en-US" sz="2900" dirty="0"/>
              <a:t>In the election of 1800 political parties played an active role. Federalists supported John Adams, and Democratic-Republicans supported Thomas Jefferson. At the conclusion of the election, </a:t>
            </a:r>
            <a:r>
              <a:rPr lang="en-US" sz="2900" b="1" u="sng" dirty="0"/>
              <a:t>Adams and the Federalists had lost control of the presidency</a:t>
            </a:r>
            <a:r>
              <a:rPr lang="en-US" sz="2900" dirty="0"/>
              <a:t> and Congress. </a:t>
            </a:r>
          </a:p>
          <a:p>
            <a:r>
              <a:rPr lang="en-US" sz="2900" dirty="0"/>
              <a:t>In an effort to retain some control in the government, the “lame duck” Federalist Congress created </a:t>
            </a:r>
            <a:r>
              <a:rPr lang="en-US" sz="2900" b="1" u="sng" dirty="0"/>
              <a:t>numerous new judicial positions (judges)</a:t>
            </a:r>
            <a:r>
              <a:rPr lang="en-US" sz="2900" dirty="0"/>
              <a:t>, which outgoing President Adams attempted to fill. Late into the night prior to Jefferson’s inauguration, Adams was still signing the commissions of the “midnight appointments” which the secretary of the state was to deliver.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2"/>
          <p:cNvSpPr>
            <a:spLocks noGrp="1"/>
          </p:cNvSpPr>
          <p:nvPr>
            <p:ph type="title"/>
          </p:nvPr>
        </p:nvSpPr>
        <p:spPr>
          <a:xfrm>
            <a:off x="76200" y="2057400"/>
            <a:ext cx="3124200" cy="2495550"/>
          </a:xfrm>
        </p:spPr>
        <p:txBody>
          <a:bodyPr>
            <a:normAutofit fontScale="90000"/>
          </a:bodyPr>
          <a:lstStyle/>
          <a:p>
            <a:pPr algn="ctr"/>
            <a:r>
              <a:rPr lang="en-US" sz="4600"/>
              <a:t>2</a:t>
            </a:r>
            <a:r>
              <a:rPr lang="en-US" sz="4600" baseline="30000"/>
              <a:t>nd</a:t>
            </a:r>
            <a:r>
              <a:rPr lang="en-US" sz="4600"/>
              <a:t> President</a:t>
            </a:r>
            <a:br>
              <a:rPr lang="en-US" sz="4600"/>
            </a:br>
            <a:r>
              <a:rPr lang="en-US" sz="4600"/>
              <a:t>John Adams </a:t>
            </a:r>
            <a:br>
              <a:rPr lang="en-US" sz="4600"/>
            </a:br>
            <a:r>
              <a:rPr lang="en-US" sz="4600"/>
              <a:t>1797-1801</a:t>
            </a:r>
            <a:br>
              <a:rPr lang="en-US" sz="4600"/>
            </a:br>
            <a:r>
              <a:rPr lang="en-US" sz="4600"/>
              <a:t>Federalist</a:t>
            </a:r>
          </a:p>
        </p:txBody>
      </p:sp>
      <p:pic>
        <p:nvPicPr>
          <p:cNvPr id="304134" name="Picture 6" descr="John-Adams"/>
          <p:cNvPicPr>
            <a:picLocks noChangeAspect="1" noChangeArrowheads="1"/>
          </p:cNvPicPr>
          <p:nvPr/>
        </p:nvPicPr>
        <p:blipFill>
          <a:blip r:embed="rId3" cstate="print"/>
          <a:srcRect/>
          <a:stretch>
            <a:fillRect/>
          </a:stretch>
        </p:blipFill>
        <p:spPr bwMode="auto">
          <a:xfrm>
            <a:off x="3276600" y="0"/>
            <a:ext cx="5867400" cy="6858000"/>
          </a:xfrm>
          <a:prstGeom prst="rect">
            <a:avLst/>
          </a:prstGeom>
          <a:noFill/>
          <a:ln w="9525">
            <a:noFill/>
            <a:miter lim="800000"/>
            <a:headEnd/>
            <a:tailEnd/>
          </a:ln>
        </p:spPr>
      </p:pic>
    </p:spTree>
    <p:extLst>
      <p:ext uri="{BB962C8B-B14F-4D97-AF65-F5344CB8AC3E}">
        <p14:creationId xmlns:p14="http://schemas.microsoft.com/office/powerpoint/2010/main" val="41106836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4134"/>
                                        </p:tgtEl>
                                        <p:attrNameLst>
                                          <p:attrName>style.visibility</p:attrName>
                                        </p:attrNameLst>
                                      </p:cBhvr>
                                      <p:to>
                                        <p:strVal val="visible"/>
                                      </p:to>
                                    </p:set>
                                    <p:animEffect transition="in" filter="box(in)">
                                      <p:cBhvr>
                                        <p:cTn id="7" dur="500"/>
                                        <p:tgtEl>
                                          <p:spTgt spid="304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087" y="0"/>
            <a:ext cx="9167087" cy="6858000"/>
          </a:xfrm>
          <a:prstGeom prst="rect">
            <a:avLst/>
          </a:prstGeom>
        </p:spPr>
      </p:pic>
    </p:spTree>
    <p:extLst>
      <p:ext uri="{BB962C8B-B14F-4D97-AF65-F5344CB8AC3E}">
        <p14:creationId xmlns:p14="http://schemas.microsoft.com/office/powerpoint/2010/main" val="110252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Title 1"/>
          <p:cNvSpPr>
            <a:spLocks noGrp="1"/>
          </p:cNvSpPr>
          <p:nvPr>
            <p:ph type="title"/>
          </p:nvPr>
        </p:nvSpPr>
        <p:spPr>
          <a:xfrm>
            <a:off x="228600" y="2819400"/>
            <a:ext cx="3124200" cy="1143000"/>
          </a:xfrm>
        </p:spPr>
        <p:txBody>
          <a:bodyPr>
            <a:normAutofit fontScale="90000"/>
          </a:bodyPr>
          <a:lstStyle/>
          <a:p>
            <a:pPr algn="ctr"/>
            <a:r>
              <a:rPr lang="en-US" sz="3200"/>
              <a:t>3</a:t>
            </a:r>
            <a:r>
              <a:rPr lang="en-US" sz="3200" baseline="30000"/>
              <a:t>rd</a:t>
            </a:r>
            <a:r>
              <a:rPr lang="en-US" sz="3200"/>
              <a:t> President</a:t>
            </a:r>
            <a:br>
              <a:rPr lang="en-US" sz="3200"/>
            </a:br>
            <a:r>
              <a:rPr lang="en-US" sz="3200"/>
              <a:t>Thomas Jefferson</a:t>
            </a:r>
            <a:br>
              <a:rPr lang="en-US" sz="3200"/>
            </a:br>
            <a:r>
              <a:rPr lang="en-US" sz="3200"/>
              <a:t>1801-1809</a:t>
            </a:r>
            <a:br>
              <a:rPr lang="en-US" sz="3200"/>
            </a:br>
            <a:r>
              <a:rPr lang="en-US" sz="3200"/>
              <a:t>Democratic-Republican</a:t>
            </a:r>
          </a:p>
        </p:txBody>
      </p:sp>
      <p:pic>
        <p:nvPicPr>
          <p:cNvPr id="321538" name="Content Placeholder 5" descr="jef.jpg"/>
          <p:cNvPicPr>
            <a:picLocks noGrp="1" noChangeAspect="1"/>
          </p:cNvPicPr>
          <p:nvPr>
            <p:ph idx="1"/>
          </p:nvPr>
        </p:nvPicPr>
        <p:blipFill>
          <a:blip r:embed="rId3" cstate="print"/>
          <a:srcRect/>
          <a:stretch>
            <a:fillRect/>
          </a:stretch>
        </p:blipFill>
        <p:spPr>
          <a:xfrm>
            <a:off x="3394075" y="0"/>
            <a:ext cx="5749925" cy="6858000"/>
          </a:xfrm>
        </p:spPr>
      </p:pic>
    </p:spTree>
    <p:extLst>
      <p:ext uri="{BB962C8B-B14F-4D97-AF65-F5344CB8AC3E}">
        <p14:creationId xmlns:p14="http://schemas.microsoft.com/office/powerpoint/2010/main" val="1315177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0" y="0"/>
            <a:ext cx="9144000" cy="1006475"/>
          </a:xfrm>
          <a:prstGeom prst="rect">
            <a:avLst/>
          </a:prstGeom>
          <a:noFill/>
          <a:ln w="9525">
            <a:noFill/>
            <a:miter lim="800000"/>
            <a:headEnd/>
            <a:tailEnd/>
          </a:ln>
          <a:effectLst/>
        </p:spPr>
        <p:txBody>
          <a:bodyPr>
            <a:spAutoFit/>
          </a:bodyPr>
          <a:lstStyle/>
          <a:p>
            <a:pPr algn="ctr"/>
            <a:r>
              <a:rPr lang="en-US" sz="2000" b="1" dirty="0">
                <a:latin typeface="Verdana" pitchFamily="34" charset="0"/>
              </a:rPr>
              <a:t>Judicial review was established in 1803 with the case of </a:t>
            </a:r>
            <a:r>
              <a:rPr lang="en-US" sz="2000" b="1" i="1" dirty="0">
                <a:latin typeface="Verdana" pitchFamily="34" charset="0"/>
              </a:rPr>
              <a:t>Marbury v. Madison</a:t>
            </a:r>
            <a:r>
              <a:rPr lang="en-US" sz="2000" b="1" dirty="0">
                <a:latin typeface="Verdana" pitchFamily="34" charset="0"/>
              </a:rPr>
              <a:t>, a case brought before the Supreme Court with Chief Justice John Marshall presiding.</a:t>
            </a:r>
          </a:p>
        </p:txBody>
      </p:sp>
      <p:grpSp>
        <p:nvGrpSpPr>
          <p:cNvPr id="2" name="Group 3"/>
          <p:cNvGrpSpPr>
            <a:grpSpLocks/>
          </p:cNvGrpSpPr>
          <p:nvPr/>
        </p:nvGrpSpPr>
        <p:grpSpPr bwMode="auto">
          <a:xfrm>
            <a:off x="0" y="1371600"/>
            <a:ext cx="9144000" cy="4724400"/>
            <a:chOff x="0" y="864"/>
            <a:chExt cx="5760" cy="2976"/>
          </a:xfrm>
          <a:noFill/>
        </p:grpSpPr>
        <p:pic>
          <p:nvPicPr>
            <p:cNvPr id="134148" name="Picture 4"/>
            <p:cNvPicPr>
              <a:picLocks noChangeAspect="1" noChangeArrowheads="1"/>
            </p:cNvPicPr>
            <p:nvPr/>
          </p:nvPicPr>
          <p:blipFill>
            <a:blip r:embed="rId3" cstate="print"/>
            <a:srcRect/>
            <a:stretch>
              <a:fillRect/>
            </a:stretch>
          </p:blipFill>
          <p:spPr bwMode="auto">
            <a:xfrm>
              <a:off x="0" y="1296"/>
              <a:ext cx="1967" cy="2544"/>
            </a:xfrm>
            <a:prstGeom prst="rect">
              <a:avLst/>
            </a:prstGeom>
            <a:grpFill/>
            <a:ln w="9525">
              <a:noFill/>
              <a:miter lim="800000"/>
              <a:headEnd/>
              <a:tailEnd/>
            </a:ln>
            <a:effectLst/>
          </p:spPr>
        </p:pic>
        <p:pic>
          <p:nvPicPr>
            <p:cNvPr id="134149" name="Picture 5"/>
            <p:cNvPicPr>
              <a:picLocks noChangeAspect="1" noChangeArrowheads="1"/>
            </p:cNvPicPr>
            <p:nvPr/>
          </p:nvPicPr>
          <p:blipFill>
            <a:blip r:embed="rId4" cstate="print"/>
            <a:srcRect t="12552" r="6558"/>
            <a:stretch>
              <a:fillRect/>
            </a:stretch>
          </p:blipFill>
          <p:spPr bwMode="auto">
            <a:xfrm>
              <a:off x="3517" y="1296"/>
              <a:ext cx="2243" cy="2543"/>
            </a:xfrm>
            <a:prstGeom prst="rect">
              <a:avLst/>
            </a:prstGeom>
            <a:grpFill/>
            <a:ln w="9525">
              <a:noFill/>
              <a:miter lim="800000"/>
              <a:headEnd/>
              <a:tailEnd/>
            </a:ln>
            <a:effectLst/>
          </p:spPr>
        </p:pic>
        <p:pic>
          <p:nvPicPr>
            <p:cNvPr id="134150" name="Picture 6"/>
            <p:cNvPicPr>
              <a:picLocks noChangeAspect="1" noChangeArrowheads="1"/>
            </p:cNvPicPr>
            <p:nvPr/>
          </p:nvPicPr>
          <p:blipFill>
            <a:blip r:embed="rId5" cstate="print"/>
            <a:srcRect/>
            <a:stretch>
              <a:fillRect/>
            </a:stretch>
          </p:blipFill>
          <p:spPr bwMode="auto">
            <a:xfrm>
              <a:off x="1874" y="1296"/>
              <a:ext cx="1780" cy="2544"/>
            </a:xfrm>
            <a:prstGeom prst="rect">
              <a:avLst/>
            </a:prstGeom>
            <a:grpFill/>
            <a:ln w="9525">
              <a:noFill/>
              <a:miter lim="800000"/>
              <a:headEnd/>
              <a:tailEnd/>
            </a:ln>
            <a:effectLst/>
          </p:spPr>
        </p:pic>
        <p:sp>
          <p:nvSpPr>
            <p:cNvPr id="134151" name="Text Box 7"/>
            <p:cNvSpPr txBox="1">
              <a:spLocks noChangeArrowheads="1"/>
            </p:cNvSpPr>
            <p:nvPr/>
          </p:nvSpPr>
          <p:spPr bwMode="auto">
            <a:xfrm>
              <a:off x="0" y="1056"/>
              <a:ext cx="1872" cy="250"/>
            </a:xfrm>
            <a:prstGeom prst="rect">
              <a:avLst/>
            </a:prstGeom>
            <a:grpFill/>
            <a:ln w="9525">
              <a:noFill/>
              <a:miter lim="800000"/>
              <a:headEnd/>
              <a:tailEnd/>
            </a:ln>
            <a:effectLst/>
          </p:spPr>
          <p:txBody>
            <a:bodyPr>
              <a:spAutoFit/>
            </a:bodyPr>
            <a:lstStyle/>
            <a:p>
              <a:pPr algn="ctr"/>
              <a:r>
                <a:rPr lang="en-US" sz="2000" b="1" dirty="0">
                  <a:latin typeface="Verdana" pitchFamily="34" charset="0"/>
                </a:rPr>
                <a:t>William Marbury</a:t>
              </a:r>
            </a:p>
          </p:txBody>
        </p:sp>
        <p:sp>
          <p:nvSpPr>
            <p:cNvPr id="134152" name="Text Box 8"/>
            <p:cNvSpPr txBox="1">
              <a:spLocks noChangeArrowheads="1"/>
            </p:cNvSpPr>
            <p:nvPr/>
          </p:nvSpPr>
          <p:spPr bwMode="auto">
            <a:xfrm>
              <a:off x="1872" y="864"/>
              <a:ext cx="1824" cy="442"/>
            </a:xfrm>
            <a:prstGeom prst="rect">
              <a:avLst/>
            </a:prstGeom>
            <a:grpFill/>
            <a:ln w="9525">
              <a:noFill/>
              <a:miter lim="800000"/>
              <a:headEnd/>
              <a:tailEnd/>
            </a:ln>
            <a:effectLst/>
          </p:spPr>
          <p:txBody>
            <a:bodyPr>
              <a:spAutoFit/>
            </a:bodyPr>
            <a:lstStyle/>
            <a:p>
              <a:pPr algn="ctr"/>
              <a:r>
                <a:rPr lang="en-US" sz="2000" b="1" dirty="0">
                  <a:latin typeface="Verdana" pitchFamily="34" charset="0"/>
                </a:rPr>
                <a:t>Chief Justice </a:t>
              </a:r>
            </a:p>
            <a:p>
              <a:pPr algn="ctr"/>
              <a:r>
                <a:rPr lang="en-US" sz="2000" b="1" dirty="0">
                  <a:latin typeface="Verdana" pitchFamily="34" charset="0"/>
                </a:rPr>
                <a:t>John Marshall</a:t>
              </a:r>
            </a:p>
          </p:txBody>
        </p:sp>
        <p:sp>
          <p:nvSpPr>
            <p:cNvPr id="134153" name="Text Box 9"/>
            <p:cNvSpPr txBox="1">
              <a:spLocks noChangeArrowheads="1"/>
            </p:cNvSpPr>
            <p:nvPr/>
          </p:nvSpPr>
          <p:spPr bwMode="auto">
            <a:xfrm>
              <a:off x="3696" y="1056"/>
              <a:ext cx="2064" cy="250"/>
            </a:xfrm>
            <a:prstGeom prst="rect">
              <a:avLst/>
            </a:prstGeom>
            <a:grpFill/>
            <a:ln w="9525">
              <a:noFill/>
              <a:miter lim="800000"/>
              <a:headEnd/>
              <a:tailEnd/>
            </a:ln>
            <a:effectLst/>
          </p:spPr>
          <p:txBody>
            <a:bodyPr>
              <a:spAutoFit/>
            </a:bodyPr>
            <a:lstStyle/>
            <a:p>
              <a:pPr algn="ctr"/>
              <a:r>
                <a:rPr lang="en-US" sz="2000" b="1" dirty="0">
                  <a:latin typeface="Verdana" pitchFamily="34" charset="0"/>
                </a:rPr>
                <a:t>James Madison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4146"/>
                                        </p:tgtEl>
                                        <p:attrNameLst>
                                          <p:attrName>style.visibility</p:attrName>
                                        </p:attrNameLst>
                                      </p:cBhvr>
                                      <p:to>
                                        <p:strVal val="visible"/>
                                      </p:to>
                                    </p:set>
                                    <p:anim calcmode="lin" valueType="num">
                                      <p:cBhvr additive="base">
                                        <p:cTn id="7" dur="500" fill="hold"/>
                                        <p:tgtEl>
                                          <p:spTgt spid="134146"/>
                                        </p:tgtEl>
                                        <p:attrNameLst>
                                          <p:attrName>ppt_x</p:attrName>
                                        </p:attrNameLst>
                                      </p:cBhvr>
                                      <p:tavLst>
                                        <p:tav tm="0">
                                          <p:val>
                                            <p:strVal val="#ppt_x"/>
                                          </p:val>
                                        </p:tav>
                                        <p:tav tm="100000">
                                          <p:val>
                                            <p:strVal val="#ppt_x"/>
                                          </p:val>
                                        </p:tav>
                                      </p:tavLst>
                                    </p:anim>
                                    <p:anim calcmode="lin" valueType="num">
                                      <p:cBhvr additive="base">
                                        <p:cTn id="8" dur="500" fill="hold"/>
                                        <p:tgtEl>
                                          <p:spTgt spid="134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0" y="0"/>
            <a:ext cx="9144000" cy="457200"/>
          </a:xfrm>
          <a:prstGeom prst="rect">
            <a:avLst/>
          </a:prstGeom>
          <a:noFill/>
          <a:ln w="9525">
            <a:noFill/>
            <a:miter lim="800000"/>
            <a:headEnd/>
            <a:tailEnd/>
          </a:ln>
          <a:effectLst/>
        </p:spPr>
        <p:txBody>
          <a:bodyPr>
            <a:spAutoFit/>
          </a:bodyPr>
          <a:lstStyle/>
          <a:p>
            <a:pPr algn="ctr"/>
            <a:r>
              <a:rPr lang="en-US" sz="2400" b="1" i="1" dirty="0">
                <a:latin typeface="Verdana" pitchFamily="34" charset="0"/>
              </a:rPr>
              <a:t>Marbury v. Madison</a:t>
            </a:r>
            <a:r>
              <a:rPr lang="en-US" sz="2400" b="1" dirty="0">
                <a:latin typeface="Verdana" pitchFamily="34" charset="0"/>
              </a:rPr>
              <a:t>: The Problem</a:t>
            </a:r>
          </a:p>
        </p:txBody>
      </p:sp>
      <p:sp>
        <p:nvSpPr>
          <p:cNvPr id="135171" name="Text Box 3"/>
          <p:cNvSpPr txBox="1">
            <a:spLocks noChangeArrowheads="1"/>
          </p:cNvSpPr>
          <p:nvPr/>
        </p:nvSpPr>
        <p:spPr bwMode="auto">
          <a:xfrm>
            <a:off x="0" y="457200"/>
            <a:ext cx="9144000" cy="3170099"/>
          </a:xfrm>
          <a:prstGeom prst="rect">
            <a:avLst/>
          </a:prstGeom>
          <a:noFill/>
          <a:ln w="9525">
            <a:noFill/>
            <a:miter lim="800000"/>
            <a:headEnd/>
            <a:tailEnd/>
          </a:ln>
          <a:effectLst/>
        </p:spPr>
        <p:txBody>
          <a:bodyPr>
            <a:spAutoFit/>
          </a:bodyPr>
          <a:lstStyle/>
          <a:p>
            <a:pPr marL="342900" indent="-342900">
              <a:buSzPct val="150000"/>
              <a:buFont typeface="Arial"/>
              <a:buChar char="•"/>
            </a:pPr>
            <a:r>
              <a:rPr lang="en-US" sz="2000" dirty="0">
                <a:latin typeface="Verdana" pitchFamily="34" charset="0"/>
              </a:rPr>
              <a:t>Outgoing president John Adams, a Federalist, appointed William Marbury as justice of the peace in the District of Columbia. </a:t>
            </a:r>
          </a:p>
          <a:p>
            <a:pPr marL="342900" indent="-342900">
              <a:buSzPct val="150000"/>
              <a:buFont typeface="Arial"/>
              <a:buChar char="•"/>
            </a:pPr>
            <a:r>
              <a:rPr lang="en-US" sz="2000" dirty="0">
                <a:latin typeface="Verdana" pitchFamily="34" charset="0"/>
              </a:rPr>
              <a:t>His commission papers had not been delivered by the time incoming Democratic-Republican president Thomas Jefferson took office. </a:t>
            </a:r>
          </a:p>
          <a:p>
            <a:pPr marL="342900" indent="-342900">
              <a:buSzPct val="150000"/>
              <a:buFont typeface="Arial"/>
              <a:buChar char="•"/>
            </a:pPr>
            <a:r>
              <a:rPr lang="en-US" sz="2000" dirty="0">
                <a:latin typeface="Verdana" pitchFamily="34" charset="0"/>
              </a:rPr>
              <a:t>The new secretary of state, James Madison, refused to deliver Marbury’s commission papers. </a:t>
            </a:r>
          </a:p>
          <a:p>
            <a:pPr marL="342900" indent="-342900">
              <a:buSzPct val="150000"/>
              <a:buFont typeface="Arial"/>
              <a:buChar char="•"/>
            </a:pPr>
            <a:r>
              <a:rPr lang="en-US" sz="2000" dirty="0">
                <a:latin typeface="Verdana" pitchFamily="34" charset="0"/>
              </a:rPr>
              <a:t>Marbury invoked the original jurisdiction of the United States Supreme Court, asking that the Court issue a writ of mandamus to Madison, ordering him to deliver the commission. </a:t>
            </a:r>
          </a:p>
        </p:txBody>
      </p:sp>
      <p:grpSp>
        <p:nvGrpSpPr>
          <p:cNvPr id="2" name="Group 4"/>
          <p:cNvGrpSpPr>
            <a:grpSpLocks/>
          </p:cNvGrpSpPr>
          <p:nvPr/>
        </p:nvGrpSpPr>
        <p:grpSpPr bwMode="auto">
          <a:xfrm>
            <a:off x="0" y="3886200"/>
            <a:ext cx="9144000" cy="2987675"/>
            <a:chOff x="0" y="2208"/>
            <a:chExt cx="5760" cy="1882"/>
          </a:xfrm>
          <a:noFill/>
        </p:grpSpPr>
        <p:pic>
          <p:nvPicPr>
            <p:cNvPr id="135173" name="Picture 5"/>
            <p:cNvPicPr>
              <a:picLocks noChangeAspect="1" noChangeArrowheads="1"/>
            </p:cNvPicPr>
            <p:nvPr/>
          </p:nvPicPr>
          <p:blipFill>
            <a:blip r:embed="rId3" cstate="print"/>
            <a:srcRect/>
            <a:stretch>
              <a:fillRect/>
            </a:stretch>
          </p:blipFill>
          <p:spPr bwMode="auto">
            <a:xfrm>
              <a:off x="0" y="2448"/>
              <a:ext cx="1196" cy="1392"/>
            </a:xfrm>
            <a:prstGeom prst="rect">
              <a:avLst/>
            </a:prstGeom>
            <a:grpFill/>
            <a:ln w="9525">
              <a:noFill/>
              <a:miter lim="800000"/>
              <a:headEnd/>
              <a:tailEnd/>
            </a:ln>
            <a:effectLst/>
          </p:spPr>
        </p:pic>
        <p:pic>
          <p:nvPicPr>
            <p:cNvPr id="135174" name="Picture 6"/>
            <p:cNvPicPr>
              <a:picLocks noChangeAspect="1" noChangeArrowheads="1"/>
            </p:cNvPicPr>
            <p:nvPr/>
          </p:nvPicPr>
          <p:blipFill>
            <a:blip r:embed="rId4" cstate="print"/>
            <a:srcRect/>
            <a:stretch>
              <a:fillRect/>
            </a:stretch>
          </p:blipFill>
          <p:spPr bwMode="auto">
            <a:xfrm>
              <a:off x="1200" y="2448"/>
              <a:ext cx="1118" cy="1392"/>
            </a:xfrm>
            <a:prstGeom prst="rect">
              <a:avLst/>
            </a:prstGeom>
            <a:grpFill/>
            <a:ln w="9525">
              <a:noFill/>
              <a:miter lim="800000"/>
              <a:headEnd/>
              <a:tailEnd/>
            </a:ln>
            <a:effectLst/>
          </p:spPr>
        </p:pic>
        <p:pic>
          <p:nvPicPr>
            <p:cNvPr id="135175" name="Picture 7"/>
            <p:cNvPicPr>
              <a:picLocks noChangeAspect="1" noChangeArrowheads="1"/>
            </p:cNvPicPr>
            <p:nvPr/>
          </p:nvPicPr>
          <p:blipFill>
            <a:blip r:embed="rId5" cstate="print"/>
            <a:srcRect l="12201" t="5661" r="26791" b="39622"/>
            <a:stretch>
              <a:fillRect/>
            </a:stretch>
          </p:blipFill>
          <p:spPr bwMode="auto">
            <a:xfrm>
              <a:off x="2304" y="2448"/>
              <a:ext cx="1200" cy="1392"/>
            </a:xfrm>
            <a:prstGeom prst="rect">
              <a:avLst/>
            </a:prstGeom>
            <a:grpFill/>
            <a:ln w="9525">
              <a:noFill/>
              <a:miter lim="800000"/>
              <a:headEnd/>
              <a:tailEnd/>
            </a:ln>
            <a:effectLst/>
          </p:spPr>
        </p:pic>
        <p:pic>
          <p:nvPicPr>
            <p:cNvPr id="135176" name="Picture 8"/>
            <p:cNvPicPr>
              <a:picLocks noChangeAspect="1" noChangeArrowheads="1"/>
            </p:cNvPicPr>
            <p:nvPr/>
          </p:nvPicPr>
          <p:blipFill>
            <a:blip r:embed="rId6" cstate="print"/>
            <a:srcRect/>
            <a:stretch>
              <a:fillRect/>
            </a:stretch>
          </p:blipFill>
          <p:spPr bwMode="auto">
            <a:xfrm>
              <a:off x="4547" y="2208"/>
              <a:ext cx="1213" cy="1632"/>
            </a:xfrm>
            <a:prstGeom prst="rect">
              <a:avLst/>
            </a:prstGeom>
            <a:grpFill/>
            <a:ln w="9525">
              <a:noFill/>
              <a:miter lim="800000"/>
              <a:headEnd/>
              <a:tailEnd/>
            </a:ln>
            <a:effectLst/>
          </p:spPr>
        </p:pic>
        <p:pic>
          <p:nvPicPr>
            <p:cNvPr id="135177" name="Picture 9"/>
            <p:cNvPicPr>
              <a:picLocks noChangeAspect="1" noChangeArrowheads="1"/>
            </p:cNvPicPr>
            <p:nvPr/>
          </p:nvPicPr>
          <p:blipFill>
            <a:blip r:embed="rId7" cstate="print"/>
            <a:srcRect l="10666" r="14441"/>
            <a:stretch>
              <a:fillRect/>
            </a:stretch>
          </p:blipFill>
          <p:spPr bwMode="auto">
            <a:xfrm>
              <a:off x="3456" y="2448"/>
              <a:ext cx="1104" cy="1392"/>
            </a:xfrm>
            <a:prstGeom prst="rect">
              <a:avLst/>
            </a:prstGeom>
            <a:grpFill/>
            <a:ln w="9525">
              <a:noFill/>
              <a:miter lim="800000"/>
              <a:headEnd/>
              <a:tailEnd/>
            </a:ln>
            <a:effectLst/>
          </p:spPr>
        </p:pic>
        <p:sp>
          <p:nvSpPr>
            <p:cNvPr id="135178" name="Text Box 10"/>
            <p:cNvSpPr txBox="1">
              <a:spLocks noChangeArrowheads="1"/>
            </p:cNvSpPr>
            <p:nvPr/>
          </p:nvSpPr>
          <p:spPr bwMode="auto">
            <a:xfrm>
              <a:off x="237" y="3830"/>
              <a:ext cx="723" cy="250"/>
            </a:xfrm>
            <a:prstGeom prst="rect">
              <a:avLst/>
            </a:prstGeom>
            <a:grpFill/>
            <a:ln w="9525">
              <a:noFill/>
              <a:miter lim="800000"/>
              <a:headEnd/>
              <a:tailEnd/>
            </a:ln>
            <a:effectLst/>
          </p:spPr>
          <p:txBody>
            <a:bodyPr wrap="none">
              <a:spAutoFit/>
            </a:bodyPr>
            <a:lstStyle/>
            <a:p>
              <a:r>
                <a:rPr lang="en-US" sz="2000" b="1">
                  <a:latin typeface="Verdana" pitchFamily="34" charset="0"/>
                </a:rPr>
                <a:t>Adams</a:t>
              </a:r>
            </a:p>
          </p:txBody>
        </p:sp>
        <p:sp>
          <p:nvSpPr>
            <p:cNvPr id="135179" name="Text Box 11"/>
            <p:cNvSpPr txBox="1">
              <a:spLocks noChangeArrowheads="1"/>
            </p:cNvSpPr>
            <p:nvPr/>
          </p:nvSpPr>
          <p:spPr bwMode="auto">
            <a:xfrm>
              <a:off x="1296" y="3840"/>
              <a:ext cx="951" cy="250"/>
            </a:xfrm>
            <a:prstGeom prst="rect">
              <a:avLst/>
            </a:prstGeom>
            <a:grpFill/>
            <a:ln w="9525">
              <a:noFill/>
              <a:miter lim="800000"/>
              <a:headEnd/>
              <a:tailEnd/>
            </a:ln>
            <a:effectLst/>
          </p:spPr>
          <p:txBody>
            <a:bodyPr wrap="none">
              <a:spAutoFit/>
            </a:bodyPr>
            <a:lstStyle/>
            <a:p>
              <a:r>
                <a:rPr lang="en-US" sz="2000" b="1">
                  <a:latin typeface="Verdana" pitchFamily="34" charset="0"/>
                </a:rPr>
                <a:t>Jefferson</a:t>
              </a:r>
            </a:p>
          </p:txBody>
        </p:sp>
        <p:sp>
          <p:nvSpPr>
            <p:cNvPr id="135180" name="Text Box 12"/>
            <p:cNvSpPr txBox="1">
              <a:spLocks noChangeArrowheads="1"/>
            </p:cNvSpPr>
            <p:nvPr/>
          </p:nvSpPr>
          <p:spPr bwMode="auto">
            <a:xfrm>
              <a:off x="2447" y="3840"/>
              <a:ext cx="864" cy="250"/>
            </a:xfrm>
            <a:prstGeom prst="rect">
              <a:avLst/>
            </a:prstGeom>
            <a:grpFill/>
            <a:ln w="9525">
              <a:noFill/>
              <a:miter lim="800000"/>
              <a:headEnd/>
              <a:tailEnd/>
            </a:ln>
            <a:effectLst/>
          </p:spPr>
          <p:txBody>
            <a:bodyPr wrap="none">
              <a:spAutoFit/>
            </a:bodyPr>
            <a:lstStyle/>
            <a:p>
              <a:r>
                <a:rPr lang="en-US" sz="2000" b="1">
                  <a:latin typeface="Verdana" pitchFamily="34" charset="0"/>
                </a:rPr>
                <a:t>Marbury</a:t>
              </a:r>
            </a:p>
          </p:txBody>
        </p:sp>
        <p:sp>
          <p:nvSpPr>
            <p:cNvPr id="135181" name="Text Box 13"/>
            <p:cNvSpPr txBox="1">
              <a:spLocks noChangeArrowheads="1"/>
            </p:cNvSpPr>
            <p:nvPr/>
          </p:nvSpPr>
          <p:spPr bwMode="auto">
            <a:xfrm>
              <a:off x="3552" y="3840"/>
              <a:ext cx="860" cy="250"/>
            </a:xfrm>
            <a:prstGeom prst="rect">
              <a:avLst/>
            </a:prstGeom>
            <a:grpFill/>
            <a:ln w="9525">
              <a:noFill/>
              <a:miter lim="800000"/>
              <a:headEnd/>
              <a:tailEnd/>
            </a:ln>
            <a:effectLst/>
          </p:spPr>
          <p:txBody>
            <a:bodyPr wrap="none">
              <a:spAutoFit/>
            </a:bodyPr>
            <a:lstStyle/>
            <a:p>
              <a:r>
                <a:rPr lang="en-US" sz="2000" b="1">
                  <a:latin typeface="Verdana" pitchFamily="34" charset="0"/>
                </a:rPr>
                <a:t>Madison</a:t>
              </a:r>
            </a:p>
          </p:txBody>
        </p:sp>
        <p:sp>
          <p:nvSpPr>
            <p:cNvPr id="135182" name="Text Box 14"/>
            <p:cNvSpPr txBox="1">
              <a:spLocks noChangeArrowheads="1"/>
            </p:cNvSpPr>
            <p:nvPr/>
          </p:nvSpPr>
          <p:spPr bwMode="auto">
            <a:xfrm>
              <a:off x="4742" y="3840"/>
              <a:ext cx="879" cy="250"/>
            </a:xfrm>
            <a:prstGeom prst="rect">
              <a:avLst/>
            </a:prstGeom>
            <a:grpFill/>
            <a:ln w="9525">
              <a:noFill/>
              <a:miter lim="800000"/>
              <a:headEnd/>
              <a:tailEnd/>
            </a:ln>
            <a:effectLst/>
          </p:spPr>
          <p:txBody>
            <a:bodyPr wrap="none">
              <a:spAutoFit/>
            </a:bodyPr>
            <a:lstStyle/>
            <a:p>
              <a:r>
                <a:rPr lang="en-US" sz="2000" b="1">
                  <a:latin typeface="Verdana" pitchFamily="34" charset="0"/>
                </a:rPr>
                <a:t>Marshall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additive="base">
                                        <p:cTn id="7" dur="500"/>
                                        <p:tgtEl>
                                          <p:spTgt spid="135170"/>
                                        </p:tgtEl>
                                        <p:attrNameLst>
                                          <p:attrName>ppt_y</p:attrName>
                                        </p:attrNameLst>
                                      </p:cBhvr>
                                      <p:tavLst>
                                        <p:tav tm="0">
                                          <p:val>
                                            <p:strVal val="#ppt_y+#ppt_h*1.125000"/>
                                          </p:val>
                                        </p:tav>
                                        <p:tav tm="100000">
                                          <p:val>
                                            <p:strVal val="#ppt_y"/>
                                          </p:val>
                                        </p:tav>
                                      </p:tavLst>
                                    </p:anim>
                                    <p:animEffect transition="in" filter="wipe(up)">
                                      <p:cBhvr>
                                        <p:cTn id="8" dur="500"/>
                                        <p:tgtEl>
                                          <p:spTgt spid="135170"/>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5171">
                                            <p:txEl>
                                              <p:pRg st="0" end="0"/>
                                            </p:txEl>
                                          </p:spTgt>
                                        </p:tgtEl>
                                        <p:attrNameLst>
                                          <p:attrName>style.visibility</p:attrName>
                                        </p:attrNameLst>
                                      </p:cBhvr>
                                      <p:to>
                                        <p:strVal val="visible"/>
                                      </p:to>
                                    </p:set>
                                    <p:anim calcmode="lin" valueType="num">
                                      <p:cBhvr additive="base">
                                        <p:cTn id="13" dur="500" fill="hold"/>
                                        <p:tgtEl>
                                          <p:spTgt spid="1351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35171">
                                            <p:txEl>
                                              <p:pRg st="1" end="1"/>
                                            </p:txEl>
                                          </p:spTgt>
                                        </p:tgtEl>
                                        <p:attrNameLst>
                                          <p:attrName>style.visibility</p:attrName>
                                        </p:attrNameLst>
                                      </p:cBhvr>
                                      <p:to>
                                        <p:strVal val="visible"/>
                                      </p:to>
                                    </p:set>
                                    <p:anim calcmode="lin" valueType="num">
                                      <p:cBhvr additive="base">
                                        <p:cTn id="19" dur="500"/>
                                        <p:tgtEl>
                                          <p:spTgt spid="135171">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3517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35171">
                                            <p:txEl>
                                              <p:pRg st="2" end="2"/>
                                            </p:txEl>
                                          </p:spTgt>
                                        </p:tgtEl>
                                        <p:attrNameLst>
                                          <p:attrName>style.visibility</p:attrName>
                                        </p:attrNameLst>
                                      </p:cBhvr>
                                      <p:to>
                                        <p:strVal val="visible"/>
                                      </p:to>
                                    </p:set>
                                    <p:animEffect transition="in" filter="dissolve">
                                      <p:cBhvr>
                                        <p:cTn id="25" dur="500"/>
                                        <p:tgtEl>
                                          <p:spTgt spid="13517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35171">
                                            <p:txEl>
                                              <p:pRg st="3" end="3"/>
                                            </p:txEl>
                                          </p:spTgt>
                                        </p:tgtEl>
                                        <p:attrNameLst>
                                          <p:attrName>style.visibility</p:attrName>
                                        </p:attrNameLst>
                                      </p:cBhvr>
                                      <p:to>
                                        <p:strVal val="visible"/>
                                      </p:to>
                                    </p:set>
                                    <p:animEffect transition="in" filter="dissolve">
                                      <p:cBhvr>
                                        <p:cTn id="30" dur="500"/>
                                        <p:tgtEl>
                                          <p:spTgt spid="13517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sz="3600" dirty="0"/>
              <a:t> Not all the commissions were delivered, and when Jefferson took office</a:t>
            </a:r>
            <a:r>
              <a:rPr lang="en-US" sz="3600" b="1" u="sng" dirty="0"/>
              <a:t>, he ordered the commissions withheld, intending to make his own appointments</a:t>
            </a:r>
            <a:r>
              <a:rPr lang="en-US" sz="3600" dirty="0"/>
              <a:t>.  John </a:t>
            </a:r>
            <a:r>
              <a:rPr lang="en-US" sz="3600" dirty="0" err="1"/>
              <a:t>Marbury</a:t>
            </a:r>
            <a:r>
              <a:rPr lang="en-US" sz="3600" dirty="0"/>
              <a:t> expected to receive a commission as a justice of the peace for the District of Columbia. He petitioned the Supreme Court to issue a writ of mandamus (allowed under the Judiciary Act of 1791) ordering Secretary of State James Madison to deliver the commission to </a:t>
            </a:r>
            <a:r>
              <a:rPr lang="en-US" sz="3600" dirty="0" err="1"/>
              <a:t>Marbury</a:t>
            </a:r>
            <a:r>
              <a:rPr lang="en-US" sz="3600" dirty="0"/>
              <a:t> and several others.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3400" dirty="0"/>
              <a:t>The Supreme Court under </a:t>
            </a:r>
            <a:r>
              <a:rPr lang="en-US" sz="3400" b="1" u="sng" dirty="0"/>
              <a:t>Chief Justice John Marshall</a:t>
            </a:r>
            <a:r>
              <a:rPr lang="en-US" sz="3400" dirty="0"/>
              <a:t> ruled that although </a:t>
            </a:r>
            <a:r>
              <a:rPr lang="en-US" sz="3400" dirty="0" err="1"/>
              <a:t>Marbury</a:t>
            </a:r>
            <a:r>
              <a:rPr lang="en-US" sz="3400" dirty="0"/>
              <a:t> was entitled to the commission, the Supreme Court would not order Madison to give it to him because the court did not have authority under the Constitution to decide this type of case, and that portion of the Judiciary Act of 1791 that allowed the Court to hear these cases was unconstitutional. This case established the principle of </a:t>
            </a:r>
            <a:r>
              <a:rPr lang="en-US" sz="3400" b="1" u="sng" dirty="0"/>
              <a:t>judicial review and was the first time the court declared an act of Congress unconstitutional.</a:t>
            </a:r>
            <a:endParaRPr lang="en-US" sz="34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Rectangle 4"/>
          <p:cNvSpPr>
            <a:spLocks noGrp="1" noChangeArrowheads="1"/>
          </p:cNvSpPr>
          <p:nvPr>
            <p:ph type="title"/>
          </p:nvPr>
        </p:nvSpPr>
        <p:spPr>
          <a:xfrm>
            <a:off x="0" y="2743200"/>
            <a:ext cx="3581400" cy="758825"/>
          </a:xfrm>
        </p:spPr>
        <p:txBody>
          <a:bodyPr>
            <a:normAutofit fontScale="90000"/>
          </a:bodyPr>
          <a:lstStyle/>
          <a:p>
            <a:pPr algn="ctr" eaLnBrk="1" hangingPunct="1">
              <a:defRPr/>
            </a:pPr>
            <a:r>
              <a:rPr lang="en-US" dirty="0"/>
              <a:t>John Marshall</a:t>
            </a:r>
          </a:p>
        </p:txBody>
      </p:sp>
      <p:pic>
        <p:nvPicPr>
          <p:cNvPr id="49155" name="Picture 6" descr="ma"/>
          <p:cNvPicPr>
            <a:picLocks noGrp="1" noChangeAspect="1" noChangeArrowheads="1"/>
          </p:cNvPicPr>
          <p:nvPr>
            <p:ph idx="1"/>
          </p:nvPr>
        </p:nvPicPr>
        <p:blipFill>
          <a:blip r:embed="rId2" cstate="print"/>
          <a:srcRect/>
          <a:stretch>
            <a:fillRect/>
          </a:stretch>
        </p:blipFill>
        <p:spPr>
          <a:xfrm>
            <a:off x="3660775" y="0"/>
            <a:ext cx="5483225" cy="6858000"/>
          </a:xfr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dissolve">
                                      <p:cBhvr>
                                        <p:cTn id="7"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0" y="0"/>
            <a:ext cx="5867400" cy="3170099"/>
          </a:xfrm>
          <a:prstGeom prst="rect">
            <a:avLst/>
          </a:prstGeom>
          <a:noFill/>
          <a:ln w="9525">
            <a:noFill/>
            <a:miter lim="800000"/>
            <a:headEnd/>
            <a:tailEnd/>
          </a:ln>
          <a:effectLst/>
        </p:spPr>
        <p:txBody>
          <a:bodyPr>
            <a:spAutoFit/>
          </a:bodyPr>
          <a:lstStyle/>
          <a:p>
            <a:pPr marL="342900" indent="-342900">
              <a:buSzPct val="150000"/>
              <a:buFont typeface="Arial"/>
              <a:buChar char="•"/>
            </a:pPr>
            <a:r>
              <a:rPr lang="en-US" sz="2000" dirty="0">
                <a:latin typeface="Verdana" pitchFamily="34" charset="0"/>
              </a:rPr>
              <a:t>Judicial review is the right of United States federal courts to determine the constitutionality of laws passed by Congress and acts of the executive branch. </a:t>
            </a:r>
          </a:p>
          <a:p>
            <a:pPr marL="342900" indent="-342900">
              <a:buSzPct val="150000"/>
              <a:buFont typeface="Arial"/>
              <a:buChar char="•"/>
            </a:pPr>
            <a:r>
              <a:rPr lang="en-US" sz="2000" dirty="0">
                <a:latin typeface="Verdana" pitchFamily="34" charset="0"/>
              </a:rPr>
              <a:t>As final authority, the Supreme Court has the right to review any decision of a lower court, act of Congress, state law, or decision by an administrative agency to determine its constitutionality.</a:t>
            </a:r>
          </a:p>
        </p:txBody>
      </p:sp>
      <p:sp>
        <p:nvSpPr>
          <p:cNvPr id="130051" name="Text Box 3"/>
          <p:cNvSpPr txBox="1">
            <a:spLocks noChangeArrowheads="1"/>
          </p:cNvSpPr>
          <p:nvPr/>
        </p:nvSpPr>
        <p:spPr bwMode="auto">
          <a:xfrm>
            <a:off x="2895600" y="3810000"/>
            <a:ext cx="3124200" cy="2835275"/>
          </a:xfrm>
          <a:prstGeom prst="rect">
            <a:avLst/>
          </a:prstGeom>
          <a:noFill/>
          <a:ln w="9525">
            <a:noFill/>
            <a:miter lim="800000"/>
            <a:headEnd/>
            <a:tailEnd/>
          </a:ln>
          <a:effectLst/>
        </p:spPr>
        <p:txBody>
          <a:bodyPr>
            <a:spAutoFit/>
          </a:bodyPr>
          <a:lstStyle/>
          <a:p>
            <a:r>
              <a:rPr lang="en-US" sz="2000" b="1" dirty="0">
                <a:latin typeface="Verdana" pitchFamily="34" charset="0"/>
              </a:rPr>
              <a:t>Conversely, the Congress has the right to propose new constitutional amendments. Also, the executive branch may choose not to enforce a Court decision.</a:t>
            </a:r>
          </a:p>
        </p:txBody>
      </p:sp>
      <p:pic>
        <p:nvPicPr>
          <p:cNvPr id="130052" name="Picture 4"/>
          <p:cNvPicPr>
            <a:picLocks noChangeAspect="1" noChangeArrowheads="1"/>
          </p:cNvPicPr>
          <p:nvPr/>
        </p:nvPicPr>
        <p:blipFill>
          <a:blip r:embed="rId3" cstate="print"/>
          <a:srcRect t="9763"/>
          <a:stretch>
            <a:fillRect/>
          </a:stretch>
        </p:blipFill>
        <p:spPr bwMode="auto">
          <a:xfrm>
            <a:off x="6019800" y="3733800"/>
            <a:ext cx="3124200" cy="2112963"/>
          </a:xfrm>
          <a:prstGeom prst="rect">
            <a:avLst/>
          </a:prstGeom>
          <a:noFill/>
          <a:ln w="9525">
            <a:noFill/>
            <a:miter lim="800000"/>
            <a:headEnd/>
            <a:tailEnd/>
          </a:ln>
          <a:effectLst/>
        </p:spPr>
      </p:pic>
      <p:pic>
        <p:nvPicPr>
          <p:cNvPr id="130053" name="Picture 5"/>
          <p:cNvPicPr>
            <a:picLocks noChangeAspect="1" noChangeArrowheads="1"/>
          </p:cNvPicPr>
          <p:nvPr/>
        </p:nvPicPr>
        <p:blipFill>
          <a:blip r:embed="rId4" cstate="print"/>
          <a:srcRect/>
          <a:stretch>
            <a:fillRect/>
          </a:stretch>
        </p:blipFill>
        <p:spPr bwMode="auto">
          <a:xfrm>
            <a:off x="5867400" y="0"/>
            <a:ext cx="3276600" cy="3265488"/>
          </a:xfrm>
          <a:prstGeom prst="rect">
            <a:avLst/>
          </a:prstGeom>
          <a:noFill/>
          <a:ln w="9525">
            <a:noFill/>
            <a:miter lim="800000"/>
            <a:headEnd/>
            <a:tailEnd/>
          </a:ln>
          <a:effectLst/>
        </p:spPr>
      </p:pic>
      <p:pic>
        <p:nvPicPr>
          <p:cNvPr id="130054" name="Picture 6"/>
          <p:cNvPicPr>
            <a:picLocks noChangeAspect="1" noChangeArrowheads="1"/>
          </p:cNvPicPr>
          <p:nvPr/>
        </p:nvPicPr>
        <p:blipFill>
          <a:blip r:embed="rId5" cstate="print"/>
          <a:srcRect/>
          <a:stretch>
            <a:fillRect/>
          </a:stretch>
        </p:blipFill>
        <p:spPr bwMode="auto">
          <a:xfrm>
            <a:off x="0" y="3810000"/>
            <a:ext cx="2895600" cy="19494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0050">
                                            <p:txEl>
                                              <p:pRg st="0" end="0"/>
                                            </p:txEl>
                                          </p:spTgt>
                                        </p:tgtEl>
                                        <p:attrNameLst>
                                          <p:attrName>style.visibility</p:attrName>
                                        </p:attrNameLst>
                                      </p:cBhvr>
                                      <p:to>
                                        <p:strVal val="visible"/>
                                      </p:to>
                                    </p:set>
                                    <p:anim calcmode="lin" valueType="num">
                                      <p:cBhvr additive="base">
                                        <p:cTn id="7" dur="500"/>
                                        <p:tgtEl>
                                          <p:spTgt spid="13005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3005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30050">
                                            <p:txEl>
                                              <p:pRg st="1" end="1"/>
                                            </p:txEl>
                                          </p:spTgt>
                                        </p:tgtEl>
                                        <p:attrNameLst>
                                          <p:attrName>style.visibility</p:attrName>
                                        </p:attrNameLst>
                                      </p:cBhvr>
                                      <p:to>
                                        <p:strVal val="visible"/>
                                      </p:to>
                                    </p:set>
                                    <p:anim calcmode="lin" valueType="num">
                                      <p:cBhvr additive="base">
                                        <p:cTn id="13" dur="500"/>
                                        <p:tgtEl>
                                          <p:spTgt spid="130050">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3005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30054"/>
                                        </p:tgtEl>
                                        <p:attrNameLst>
                                          <p:attrName>style.visibility</p:attrName>
                                        </p:attrNameLst>
                                      </p:cBhvr>
                                      <p:to>
                                        <p:strVal val="visible"/>
                                      </p:to>
                                    </p:set>
                                    <p:animEffect transition="in" filter="dissolve">
                                      <p:cBhvr>
                                        <p:cTn id="19" dur="500"/>
                                        <p:tgtEl>
                                          <p:spTgt spid="130054"/>
                                        </p:tgtEl>
                                      </p:cBhvr>
                                    </p:animEffect>
                                  </p:childTnLst>
                                </p:cTn>
                              </p:par>
                              <p:par>
                                <p:cTn id="20" presetID="9" presetClass="entr" presetSubtype="0" fill="hold" nodeType="withEffect">
                                  <p:stCondLst>
                                    <p:cond delay="0"/>
                                  </p:stCondLst>
                                  <p:childTnLst>
                                    <p:set>
                                      <p:cBhvr>
                                        <p:cTn id="21" dur="1" fill="hold">
                                          <p:stCondLst>
                                            <p:cond delay="0"/>
                                          </p:stCondLst>
                                        </p:cTn>
                                        <p:tgtEl>
                                          <p:spTgt spid="130053"/>
                                        </p:tgtEl>
                                        <p:attrNameLst>
                                          <p:attrName>style.visibility</p:attrName>
                                        </p:attrNameLst>
                                      </p:cBhvr>
                                      <p:to>
                                        <p:strVal val="visible"/>
                                      </p:to>
                                    </p:set>
                                    <p:animEffect transition="in" filter="dissolve">
                                      <p:cBhvr>
                                        <p:cTn id="22" dur="500"/>
                                        <p:tgtEl>
                                          <p:spTgt spid="130053"/>
                                        </p:tgtEl>
                                      </p:cBhvr>
                                    </p:animEffect>
                                  </p:childTnLst>
                                </p:cTn>
                              </p:par>
                              <p:par>
                                <p:cTn id="23" presetID="9" presetClass="entr" presetSubtype="0" fill="hold" nodeType="withEffect">
                                  <p:stCondLst>
                                    <p:cond delay="0"/>
                                  </p:stCondLst>
                                  <p:childTnLst>
                                    <p:set>
                                      <p:cBhvr>
                                        <p:cTn id="24" dur="1" fill="hold">
                                          <p:stCondLst>
                                            <p:cond delay="0"/>
                                          </p:stCondLst>
                                        </p:cTn>
                                        <p:tgtEl>
                                          <p:spTgt spid="130052"/>
                                        </p:tgtEl>
                                        <p:attrNameLst>
                                          <p:attrName>style.visibility</p:attrName>
                                        </p:attrNameLst>
                                      </p:cBhvr>
                                      <p:to>
                                        <p:strVal val="visible"/>
                                      </p:to>
                                    </p:set>
                                    <p:animEffect transition="in" filter="dissolve">
                                      <p:cBhvr>
                                        <p:cTn id="25" dur="500"/>
                                        <p:tgtEl>
                                          <p:spTgt spid="130052"/>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30051"/>
                                        </p:tgtEl>
                                        <p:attrNameLst>
                                          <p:attrName>style.visibility</p:attrName>
                                        </p:attrNameLst>
                                      </p:cBhvr>
                                      <p:to>
                                        <p:strVal val="visible"/>
                                      </p:to>
                                    </p:set>
                                    <p:anim calcmode="lin" valueType="num">
                                      <p:cBhvr additive="base">
                                        <p:cTn id="30" dur="500"/>
                                        <p:tgtEl>
                                          <p:spTgt spid="130051"/>
                                        </p:tgtEl>
                                        <p:attrNameLst>
                                          <p:attrName>ppt_y</p:attrName>
                                        </p:attrNameLst>
                                      </p:cBhvr>
                                      <p:tavLst>
                                        <p:tav tm="0">
                                          <p:val>
                                            <p:strVal val="#ppt_y+#ppt_h*1.125000"/>
                                          </p:val>
                                        </p:tav>
                                        <p:tav tm="100000">
                                          <p:val>
                                            <p:strVal val="#ppt_y"/>
                                          </p:val>
                                        </p:tav>
                                      </p:tavLst>
                                    </p:anim>
                                    <p:animEffect transition="in" filter="wipe(up)">
                                      <p:cBhvr>
                                        <p:cTn id="31" dur="500"/>
                                        <p:tgtEl>
                                          <p:spTgt spid="130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buNone/>
            </a:pPr>
            <a:endParaRPr lang="en-US" sz="3000" dirty="0"/>
          </a:p>
          <a:p>
            <a:r>
              <a:rPr lang="en-US" sz="2600" dirty="0"/>
              <a:t>Even with all these problems, the Confederation Congress was able to approve the signing of the Treaty of Paris, which ended the American Revolution in 1783, and pass the Land Ordinance of 1785 and </a:t>
            </a:r>
            <a:r>
              <a:rPr lang="en-US" sz="2600" b="1" u="sng" dirty="0"/>
              <a:t>Northwest Ordinance of 1787</a:t>
            </a:r>
            <a:r>
              <a:rPr lang="en-US" sz="2600" dirty="0"/>
              <a:t>. </a:t>
            </a:r>
          </a:p>
          <a:p>
            <a:r>
              <a:rPr lang="en-US" sz="2600" dirty="0"/>
              <a:t>The government under the Articles of Confederation, however, could not deal with the nationals problems. </a:t>
            </a:r>
          </a:p>
          <a:p>
            <a:r>
              <a:rPr lang="en-US" sz="2600" dirty="0"/>
              <a:t>Economic chaos and violence broke out, resulting in conferences at Mt. Vernon and </a:t>
            </a:r>
            <a:r>
              <a:rPr lang="en-US" sz="2600" b="1" u="sng" dirty="0"/>
              <a:t>Annapolis</a:t>
            </a:r>
            <a:r>
              <a:rPr lang="en-US" sz="2600" dirty="0"/>
              <a:t>. </a:t>
            </a:r>
          </a:p>
          <a:p>
            <a:r>
              <a:rPr lang="en-US" sz="2600" dirty="0"/>
              <a:t>These meetings proved to be unsuccessful, and eventually a rebellion of farms in Massachusetts </a:t>
            </a:r>
            <a:r>
              <a:rPr lang="en-US" sz="2600" b="1" u="sng" dirty="0"/>
              <a:t>(Shays Rebellion) </a:t>
            </a:r>
            <a:r>
              <a:rPr lang="en-US" sz="2600" dirty="0"/>
              <a:t>led to the calling of a Constitutional </a:t>
            </a:r>
          </a:p>
        </p:txBody>
      </p:sp>
    </p:spTree>
    <p:extLst>
      <p:ext uri="{BB962C8B-B14F-4D97-AF65-F5344CB8AC3E}">
        <p14:creationId xmlns:p14="http://schemas.microsoft.com/office/powerpoint/2010/main" val="1790082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1" name="Picture 8" descr="President+Obama+Announces+Sonia+Sotomayor+KXhBWPWDQk5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45720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42" name="Picture 12" descr="alg_bam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75" y="1219200"/>
            <a:ext cx="4619625"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3"/>
          <p:cNvSpPr>
            <a:spLocks noGrp="1"/>
          </p:cNvSpPr>
          <p:nvPr>
            <p:ph type="title"/>
          </p:nvPr>
        </p:nvSpPr>
        <p:spPr>
          <a:xfrm>
            <a:off x="381000" y="0"/>
            <a:ext cx="8305800" cy="1143000"/>
          </a:xfrm>
        </p:spPr>
        <p:txBody>
          <a:bodyPr>
            <a:normAutofit fontScale="90000"/>
          </a:bodyPr>
          <a:lstStyle/>
          <a:p>
            <a:pPr eaLnBrk="1" hangingPunct="1">
              <a:defRPr/>
            </a:pPr>
            <a:r>
              <a:rPr lang="en-US" sz="2400" b="1" dirty="0"/>
              <a:t>President Obama nominated two women for the Supreme Court. Sonia </a:t>
            </a:r>
            <a:r>
              <a:rPr lang="en-US" sz="2400" b="1" dirty="0" err="1"/>
              <a:t>Sotomayor</a:t>
            </a:r>
            <a:r>
              <a:rPr lang="en-US" sz="2400" b="1" dirty="0"/>
              <a:t>, and Elena </a:t>
            </a:r>
            <a:r>
              <a:rPr lang="en-US" sz="2400" b="1" dirty="0" err="1"/>
              <a:t>Kagan</a:t>
            </a:r>
            <a:r>
              <a:rPr lang="en-US" sz="2400" b="1" dirty="0"/>
              <a:t>. Both have been confirmed by the U.S. Senate.  </a:t>
            </a:r>
          </a:p>
        </p:txBody>
      </p:sp>
    </p:spTree>
    <p:extLst>
      <p:ext uri="{BB962C8B-B14F-4D97-AF65-F5344CB8AC3E}">
        <p14:creationId xmlns:p14="http://schemas.microsoft.com/office/powerpoint/2010/main" val="39553589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66241"/>
                                        </p:tgtEl>
                                        <p:attrNameLst>
                                          <p:attrName>style.visibility</p:attrName>
                                        </p:attrNameLst>
                                      </p:cBhvr>
                                      <p:to>
                                        <p:strVal val="visible"/>
                                      </p:to>
                                    </p:set>
                                    <p:animEffect transition="in" filter="blinds(horizontal)">
                                      <p:cBhvr>
                                        <p:cTn id="12" dur="500"/>
                                        <p:tgtEl>
                                          <p:spTgt spid="2662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66242"/>
                                        </p:tgtEl>
                                        <p:attrNameLst>
                                          <p:attrName>style.visibility</p:attrName>
                                        </p:attrNameLst>
                                      </p:cBhvr>
                                      <p:to>
                                        <p:strVal val="visible"/>
                                      </p:to>
                                    </p:set>
                                    <p:animEffect transition="in" filter="checkerboard(across)">
                                      <p:cBhvr>
                                        <p:cTn id="17" dur="500"/>
                                        <p:tgtEl>
                                          <p:spTgt spid="266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82C1-D3BC-9E45-BD62-523D4F445518}"/>
              </a:ext>
            </a:extLst>
          </p:cNvPr>
          <p:cNvSpPr>
            <a:spLocks noGrp="1"/>
          </p:cNvSpPr>
          <p:nvPr>
            <p:ph type="title"/>
          </p:nvPr>
        </p:nvSpPr>
        <p:spPr/>
        <p:txBody>
          <a:bodyPr/>
          <a:lstStyle/>
          <a:p>
            <a:r>
              <a:rPr lang="en-US" sz="2400" b="1" dirty="0"/>
              <a:t>So far, President Trump nominated two justices of the Supreme Court. Neil Gorsuch and Brett Kavanaugh. Both have been confirmed by the U.S. Senate. </a:t>
            </a:r>
            <a:endParaRPr lang="en-US" sz="2400" dirty="0"/>
          </a:p>
        </p:txBody>
      </p:sp>
      <p:pic>
        <p:nvPicPr>
          <p:cNvPr id="5" name="Content Placeholder 4" descr="A group of people standing next to a person in a suit and tie&#10;&#10;Description automatically generated">
            <a:extLst>
              <a:ext uri="{FF2B5EF4-FFF2-40B4-BE49-F238E27FC236}">
                <a16:creationId xmlns:a16="http://schemas.microsoft.com/office/drawing/2014/main" id="{EA4FF6E9-48FD-5E4B-8049-2BC13C257F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9275" y="1828800"/>
            <a:ext cx="3479800" cy="4572000"/>
          </a:xfrm>
        </p:spPr>
      </p:pic>
      <p:pic>
        <p:nvPicPr>
          <p:cNvPr id="7" name="Picture 6" descr="A person wearing a suit and tie&#10;&#10;Description automatically generated">
            <a:extLst>
              <a:ext uri="{FF2B5EF4-FFF2-40B4-BE49-F238E27FC236}">
                <a16:creationId xmlns:a16="http://schemas.microsoft.com/office/drawing/2014/main" id="{3F1B031D-AD32-6F47-B450-694AB58C28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551" y="1752600"/>
            <a:ext cx="3937000" cy="4572000"/>
          </a:xfrm>
          <a:prstGeom prst="rect">
            <a:avLst/>
          </a:prstGeom>
        </p:spPr>
      </p:pic>
    </p:spTree>
    <p:extLst>
      <p:ext uri="{BB962C8B-B14F-4D97-AF65-F5344CB8AC3E}">
        <p14:creationId xmlns:p14="http://schemas.microsoft.com/office/powerpoint/2010/main" val="3689530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4F7BB-1B11-DA46-8ECC-CC39D3165C0E}"/>
              </a:ext>
            </a:extLst>
          </p:cNvPr>
          <p:cNvSpPr>
            <a:spLocks noGrp="1"/>
          </p:cNvSpPr>
          <p:nvPr>
            <p:ph type="title"/>
          </p:nvPr>
        </p:nvSpPr>
        <p:spPr/>
        <p:txBody>
          <a:bodyPr/>
          <a:lstStyle/>
          <a:p>
            <a:r>
              <a:rPr lang="en-US" dirty="0"/>
              <a:t>Supreme Court 2019</a:t>
            </a:r>
          </a:p>
        </p:txBody>
      </p:sp>
      <p:pic>
        <p:nvPicPr>
          <p:cNvPr id="4" name="Picture 3" descr="A group of people standing in front of a curtain&#10;&#10;Description automatically generated">
            <a:extLst>
              <a:ext uri="{FF2B5EF4-FFF2-40B4-BE49-F238E27FC236}">
                <a16:creationId xmlns:a16="http://schemas.microsoft.com/office/drawing/2014/main" id="{1BFCE387-63F3-F540-894F-A2BD70764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331079"/>
            <a:ext cx="8042276" cy="5450876"/>
          </a:xfrm>
          <a:prstGeom prst="rect">
            <a:avLst/>
          </a:prstGeom>
        </p:spPr>
      </p:pic>
    </p:spTree>
    <p:extLst>
      <p:ext uri="{BB962C8B-B14F-4D97-AF65-F5344CB8AC3E}">
        <p14:creationId xmlns:p14="http://schemas.microsoft.com/office/powerpoint/2010/main" val="12957345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4DB1-ADA5-6948-A374-E7D0106F363E}"/>
              </a:ext>
            </a:extLst>
          </p:cNvPr>
          <p:cNvSpPr>
            <a:spLocks noGrp="1"/>
          </p:cNvSpPr>
          <p:nvPr>
            <p:ph type="title"/>
          </p:nvPr>
        </p:nvSpPr>
        <p:spPr/>
        <p:txBody>
          <a:bodyPr/>
          <a:lstStyle/>
          <a:p>
            <a:endParaRPr lang="en-US" dirty="0"/>
          </a:p>
        </p:txBody>
      </p:sp>
      <p:pic>
        <p:nvPicPr>
          <p:cNvPr id="4" name="Picture 3" descr="A close up of a mans face&#10;&#10;Description automatically generated">
            <a:extLst>
              <a:ext uri="{FF2B5EF4-FFF2-40B4-BE49-F238E27FC236}">
                <a16:creationId xmlns:a16="http://schemas.microsoft.com/office/drawing/2014/main" id="{67DE73AA-6ED9-004E-886F-4DFF92692E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13" y="533400"/>
            <a:ext cx="8915400" cy="5958459"/>
          </a:xfrm>
          <a:prstGeom prst="rect">
            <a:avLst/>
          </a:prstGeom>
        </p:spPr>
      </p:pic>
    </p:spTree>
    <p:extLst>
      <p:ext uri="{BB962C8B-B14F-4D97-AF65-F5344CB8AC3E}">
        <p14:creationId xmlns:p14="http://schemas.microsoft.com/office/powerpoint/2010/main" val="2554733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0" y="0"/>
            <a:ext cx="7543800" cy="6740307"/>
          </a:xfrm>
          <a:prstGeom prst="rect">
            <a:avLst/>
          </a:prstGeom>
          <a:noFill/>
          <a:ln w="9525">
            <a:noFill/>
            <a:miter lim="800000"/>
            <a:headEnd/>
            <a:tailEnd/>
          </a:ln>
          <a:effectLst/>
        </p:spPr>
        <p:txBody>
          <a:bodyPr>
            <a:spAutoFit/>
          </a:bodyPr>
          <a:lstStyle/>
          <a:p>
            <a:pPr>
              <a:spcBef>
                <a:spcPct val="50000"/>
              </a:spcBef>
            </a:pPr>
            <a:r>
              <a:rPr lang="en-US" sz="2400" b="1" dirty="0">
                <a:solidFill>
                  <a:srgbClr val="FF0000"/>
                </a:solidFill>
                <a:latin typeface="Verdana" pitchFamily="34" charset="0"/>
              </a:rPr>
              <a:t>"It is, emphatically, the province and duty of the judicial department, to say what the law is</a:t>
            </a:r>
            <a:r>
              <a:rPr lang="en-US" sz="2400" b="1" dirty="0">
                <a:latin typeface="Verdana" pitchFamily="34" charset="0"/>
              </a:rPr>
              <a:t>…. So, if a law be in opposition to the constitution; if both the law and the constitution apply to a particular case, so that the court must either decide that case, conformable to the law, disregarding the constitution; or conformable to the constitution, disregarding the law; the court must determine which of these conflicting rules governs the case; this is of the very essence of judicial duty. If then, the courts are to regard the constitution, and the constitution is superior to any ordinary act of the legislature,</a:t>
            </a:r>
            <a:r>
              <a:rPr lang="en-US" sz="2400" b="1" dirty="0">
                <a:solidFill>
                  <a:schemeClr val="accent2"/>
                </a:solidFill>
                <a:latin typeface="Verdana" pitchFamily="34" charset="0"/>
              </a:rPr>
              <a:t> </a:t>
            </a:r>
            <a:r>
              <a:rPr lang="en-US" sz="2400" b="1" dirty="0">
                <a:solidFill>
                  <a:srgbClr val="FF0000"/>
                </a:solidFill>
                <a:latin typeface="Verdana" pitchFamily="34" charset="0"/>
              </a:rPr>
              <a:t>the constitution, and not such ordinary act, must govern the case to which both apply." </a:t>
            </a:r>
          </a:p>
        </p:txBody>
      </p:sp>
      <p:graphicFrame>
        <p:nvGraphicFramePr>
          <p:cNvPr id="144387" name="Object 3"/>
          <p:cNvGraphicFramePr>
            <a:graphicFrameLocks noChangeAspect="1"/>
          </p:cNvGraphicFramePr>
          <p:nvPr/>
        </p:nvGraphicFramePr>
        <p:xfrm>
          <a:off x="7569200" y="0"/>
          <a:ext cx="1574800" cy="1828800"/>
        </p:xfrm>
        <a:graphic>
          <a:graphicData uri="http://schemas.openxmlformats.org/presentationml/2006/ole">
            <mc:AlternateContent xmlns:mc="http://schemas.openxmlformats.org/markup-compatibility/2006">
              <mc:Choice xmlns:v="urn:schemas-microsoft-com:vml" Requires="v">
                <p:oleObj spid="_x0000_s2082" name="Image" r:id="rId4" imgW="1104372" imgH="1282540" progId="">
                  <p:embed/>
                </p:oleObj>
              </mc:Choice>
              <mc:Fallback>
                <p:oleObj name="Image" r:id="rId4" imgW="1104372" imgH="128254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9200" y="0"/>
                        <a:ext cx="1574800"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4388" name="Rectangle 4"/>
          <p:cNvSpPr>
            <a:spLocks noChangeArrowheads="1"/>
          </p:cNvSpPr>
          <p:nvPr/>
        </p:nvSpPr>
        <p:spPr bwMode="auto">
          <a:xfrm>
            <a:off x="7620000" y="1905000"/>
            <a:ext cx="1447800" cy="1311275"/>
          </a:xfrm>
          <a:prstGeom prst="rect">
            <a:avLst/>
          </a:prstGeom>
          <a:noFill/>
          <a:ln w="9525">
            <a:noFill/>
            <a:miter lim="800000"/>
            <a:headEnd/>
            <a:tailEnd/>
          </a:ln>
          <a:effectLst/>
        </p:spPr>
        <p:txBody>
          <a:bodyPr>
            <a:spAutoFit/>
          </a:bodyPr>
          <a:lstStyle/>
          <a:p>
            <a:pPr algn="ctr">
              <a:spcBef>
                <a:spcPct val="50000"/>
              </a:spcBef>
            </a:pPr>
            <a:r>
              <a:rPr lang="en-US" sz="2000" b="1" dirty="0">
                <a:latin typeface="Verdana" pitchFamily="34" charset="0"/>
              </a:rPr>
              <a:t>Chief Justice John Marshall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4386"/>
                                        </p:tgtEl>
                                        <p:attrNameLst>
                                          <p:attrName>style.visibility</p:attrName>
                                        </p:attrNameLst>
                                      </p:cBhvr>
                                      <p:to>
                                        <p:strVal val="visible"/>
                                      </p:to>
                                    </p:set>
                                    <p:animEffect transition="in" filter="dissolve">
                                      <p:cBhvr>
                                        <p:cTn id="7" dur="500"/>
                                        <p:tgtEl>
                                          <p:spTgt spid="1443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4387"/>
                                        </p:tgtEl>
                                        <p:attrNameLst>
                                          <p:attrName>style.visibility</p:attrName>
                                        </p:attrNameLst>
                                      </p:cBhvr>
                                      <p:to>
                                        <p:strVal val="visible"/>
                                      </p:to>
                                    </p:set>
                                    <p:animEffect transition="in" filter="dissolve">
                                      <p:cBhvr>
                                        <p:cTn id="12" dur="500"/>
                                        <p:tgtEl>
                                          <p:spTgt spid="14438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4388"/>
                                        </p:tgtEl>
                                        <p:attrNameLst>
                                          <p:attrName>style.visibility</p:attrName>
                                        </p:attrNameLst>
                                      </p:cBhvr>
                                      <p:to>
                                        <p:strVal val="visible"/>
                                      </p:to>
                                    </p:set>
                                    <p:anim calcmode="lin" valueType="num">
                                      <p:cBhvr additive="base">
                                        <p:cTn id="17" dur="500"/>
                                        <p:tgtEl>
                                          <p:spTgt spid="144388"/>
                                        </p:tgtEl>
                                        <p:attrNameLst>
                                          <p:attrName>ppt_y</p:attrName>
                                        </p:attrNameLst>
                                      </p:cBhvr>
                                      <p:tavLst>
                                        <p:tav tm="0">
                                          <p:val>
                                            <p:strVal val="#ppt_y+#ppt_h*1.125000"/>
                                          </p:val>
                                        </p:tav>
                                        <p:tav tm="100000">
                                          <p:val>
                                            <p:strVal val="#ppt_y"/>
                                          </p:val>
                                        </p:tav>
                                      </p:tavLst>
                                    </p:anim>
                                    <p:animEffect transition="in" filter="wipe(up)">
                                      <p:cBhvr>
                                        <p:cTn id="18" dur="500"/>
                                        <p:tgtEl>
                                          <p:spTgt spid="144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P spid="14438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3" cstate="print"/>
          <a:srcRect/>
          <a:stretch>
            <a:fillRect/>
          </a:stretch>
        </p:blipFill>
        <p:spPr bwMode="auto">
          <a:xfrm>
            <a:off x="0" y="0"/>
            <a:ext cx="9144000" cy="6045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5410"/>
                                        </p:tgtEl>
                                        <p:attrNameLst>
                                          <p:attrName>style.visibility</p:attrName>
                                        </p:attrNameLst>
                                      </p:cBhvr>
                                      <p:to>
                                        <p:strVal val="visible"/>
                                      </p:to>
                                    </p:set>
                                    <p:animEffect transition="in" filter="dissolve">
                                      <p:cBhvr>
                                        <p:cTn id="7" dur="500"/>
                                        <p:tgtEl>
                                          <p:spTgt spid="145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p:cNvSpPr>
          <p:nvPr/>
        </p:nvSpPr>
        <p:spPr bwMode="auto">
          <a:xfrm>
            <a:off x="457200" y="0"/>
            <a:ext cx="8229600" cy="704850"/>
          </a:xfrm>
          <a:prstGeom prst="rect">
            <a:avLst/>
          </a:prstGeom>
          <a:noFill/>
          <a:ln w="9525">
            <a:noFill/>
            <a:miter lim="800000"/>
            <a:headEnd/>
            <a:tailEnd/>
          </a:ln>
        </p:spPr>
        <p:txBody>
          <a:bodyPr lIns="0" rIns="0" bIns="0" anchor="b"/>
          <a:lstStyle/>
          <a:p>
            <a:pPr algn="ctr" eaLnBrk="0" hangingPunct="0"/>
            <a:r>
              <a:rPr lang="en-US" sz="5000" dirty="0">
                <a:solidFill>
                  <a:schemeClr val="tx2"/>
                </a:solidFill>
                <a:latin typeface="Calibri" pitchFamily="34" charset="0"/>
              </a:rPr>
              <a:t>Problems with the Articles</a:t>
            </a:r>
          </a:p>
        </p:txBody>
      </p:sp>
      <p:graphicFrame>
        <p:nvGraphicFramePr>
          <p:cNvPr id="4" name="Content Placeholder 3"/>
          <p:cNvGraphicFramePr>
            <a:graphicFrameLocks noGrp="1"/>
          </p:cNvGraphicFramePr>
          <p:nvPr/>
        </p:nvGraphicFramePr>
        <p:xfrm>
          <a:off x="0" y="762000"/>
          <a:ext cx="9144000" cy="6094416"/>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590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onstantia" pitchFamily="18" charset="0"/>
                        </a:rPr>
                        <a:t>Weakness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onstantia" pitchFamily="18" charset="0"/>
                        </a:rPr>
                        <a:t>Outcomes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001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pitchFamily="18" charset="0"/>
                        </a:rPr>
                        <a:t>Congress has no power to enforce its laws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pitchFamily="18" charset="0"/>
                        </a:rPr>
                        <a:t>The government depended on the states to enforce the laws (which wouldn’t always happen).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1"/>
                  </a:ext>
                </a:extLst>
              </a:tr>
              <a:tr h="700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pitchFamily="18" charset="0"/>
                        </a:rPr>
                        <a:t>Approval of 9 states is needed to enact new laws.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pitchFamily="18" charset="0"/>
                        </a:rPr>
                        <a:t>Difficult to create new laws because so many must agree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2"/>
                  </a:ext>
                </a:extLst>
              </a:tr>
              <a:tr h="700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pitchFamily="18" charset="0"/>
                        </a:rPr>
                        <a:t>New Amendments to the Articles required the consent of all 13 states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pitchFamily="18" charset="0"/>
                        </a:rPr>
                        <a:t>Very difficult to change the powers of the government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3"/>
                  </a:ext>
                </a:extLst>
              </a:tr>
              <a:tr h="700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pitchFamily="18" charset="0"/>
                        </a:rPr>
                        <a:t>The government has no Executive Branch (President)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pitchFamily="18" charset="0"/>
                        </a:rPr>
                        <a:t>Nobody to coordinate the work of the government.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4"/>
                  </a:ext>
                </a:extLst>
              </a:tr>
              <a:tr h="700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pitchFamily="18" charset="0"/>
                        </a:rPr>
                        <a:t>No national court system (Supreme Court)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pitchFamily="18" charset="0"/>
                        </a:rPr>
                        <a:t>The central government can’t settle disputes between the states.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5"/>
                  </a:ext>
                </a:extLst>
              </a:tr>
              <a:tr h="1001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pitchFamily="18" charset="0"/>
                        </a:rPr>
                        <a:t>Congress has no power to lay or collect taxes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onstant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pitchFamily="18" charset="0"/>
                        </a:rPr>
                        <a:t>The Government is always short of money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onstant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6"/>
                  </a:ext>
                </a:extLst>
              </a:tr>
              <a:tr h="700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pitchFamily="18" charset="0"/>
                        </a:rPr>
                        <a:t>Each state has only 1 vote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nstantia" pitchFamily="18" charset="0"/>
                        </a:rPr>
                        <a:t>Larger states with the majority of the population don’t get more of a voice.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29377"/>
                                        </p:tgtEl>
                                        <p:attrNameLst>
                                          <p:attrName>style.visibility</p:attrName>
                                        </p:attrNameLst>
                                      </p:cBhvr>
                                      <p:to>
                                        <p:strVal val="visible"/>
                                      </p:to>
                                    </p:set>
                                    <p:anim calcmode="lin" valueType="num">
                                      <p:cBhvr>
                                        <p:cTn id="7" dur="1000" fill="hold"/>
                                        <p:tgtEl>
                                          <p:spTgt spid="229377"/>
                                        </p:tgtEl>
                                        <p:attrNameLst>
                                          <p:attrName>ppt_w</p:attrName>
                                        </p:attrNameLst>
                                      </p:cBhvr>
                                      <p:tavLst>
                                        <p:tav tm="0">
                                          <p:val>
                                            <p:strVal val="#ppt_w*0.70"/>
                                          </p:val>
                                        </p:tav>
                                        <p:tav tm="100000">
                                          <p:val>
                                            <p:strVal val="#ppt_w"/>
                                          </p:val>
                                        </p:tav>
                                      </p:tavLst>
                                    </p:anim>
                                    <p:anim calcmode="lin" valueType="num">
                                      <p:cBhvr>
                                        <p:cTn id="8" dur="1000" fill="hold"/>
                                        <p:tgtEl>
                                          <p:spTgt spid="229377"/>
                                        </p:tgtEl>
                                        <p:attrNameLst>
                                          <p:attrName>ppt_h</p:attrName>
                                        </p:attrNameLst>
                                      </p:cBhvr>
                                      <p:tavLst>
                                        <p:tav tm="0">
                                          <p:val>
                                            <p:strVal val="#ppt_h"/>
                                          </p:val>
                                        </p:tav>
                                        <p:tav tm="100000">
                                          <p:val>
                                            <p:strVal val="#ppt_h"/>
                                          </p:val>
                                        </p:tav>
                                      </p:tavLst>
                                    </p:anim>
                                    <p:animEffect transition="in" filter="fade">
                                      <p:cBhvr>
                                        <p:cTn id="9" dur="1000"/>
                                        <p:tgtEl>
                                          <p:spTgt spid="229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r>
              <a:rPr lang="en-US" sz="3300" dirty="0"/>
              <a:t>Even with all these problems, the Confederation Congress was able to approve the signing of the Treaty of Paris, which ended the American Revolution in 1783, and pass the Land Ordinance of 1785 and </a:t>
            </a:r>
            <a:r>
              <a:rPr lang="en-US" sz="3300" b="1" u="sng" dirty="0"/>
              <a:t>Northwest Ordinance of 1787</a:t>
            </a:r>
            <a:r>
              <a:rPr lang="en-US" sz="3300" dirty="0"/>
              <a:t>. The government under the Articles of Confederation, however, could not deal with the nationals problems. </a:t>
            </a:r>
          </a:p>
          <a:p>
            <a:r>
              <a:rPr lang="en-US" sz="3300" dirty="0"/>
              <a:t>Economic chaos and violence broke out, resulting in conferences at Mt. Vernon and </a:t>
            </a:r>
            <a:r>
              <a:rPr lang="en-US" sz="3300" b="1" u="sng" dirty="0"/>
              <a:t>Annapolis</a:t>
            </a:r>
            <a:r>
              <a:rPr lang="en-US" sz="3300" dirty="0"/>
              <a:t>. These meetings proved to be unsuccessful, and eventually a rebellion of farms in Massachusetts </a:t>
            </a:r>
            <a:r>
              <a:rPr lang="en-US" sz="3300" b="1" u="sng" dirty="0"/>
              <a:t>(Shays Rebellion) </a:t>
            </a:r>
            <a:r>
              <a:rPr lang="en-US" sz="3300" dirty="0"/>
              <a:t>led to the calling of a Constitutional Convention. </a:t>
            </a:r>
          </a:p>
          <a:p>
            <a:endParaRPr lang="en-US" dirty="0"/>
          </a:p>
        </p:txBody>
      </p:sp>
      <p:pic>
        <p:nvPicPr>
          <p:cNvPr id="4" name="Picture 6" descr="Northwest-territory-usa-1787"/>
          <p:cNvPicPr>
            <a:picLocks noChangeAspect="1" noChangeArrowheads="1"/>
          </p:cNvPicPr>
          <p:nvPr/>
        </p:nvPicPr>
        <p:blipFill>
          <a:blip r:embed="rId2" cstate="print"/>
          <a:srcRect/>
          <a:stretch>
            <a:fillRect/>
          </a:stretch>
        </p:blipFill>
        <p:spPr>
          <a:xfrm>
            <a:off x="0" y="0"/>
            <a:ext cx="9144000" cy="68691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7888"/>
          </a:xfrm>
        </p:spPr>
        <p:txBody>
          <a:bodyPr>
            <a:normAutofit fontScale="90000"/>
          </a:bodyPr>
          <a:lstStyle/>
          <a:p>
            <a:pPr algn="ctr"/>
            <a:r>
              <a:rPr lang="en-US" dirty="0"/>
              <a:t>Constitutional Convention </a:t>
            </a:r>
          </a:p>
        </p:txBody>
      </p:sp>
      <p:sp>
        <p:nvSpPr>
          <p:cNvPr id="3" name="Content Placeholder 2"/>
          <p:cNvSpPr>
            <a:spLocks noGrp="1"/>
          </p:cNvSpPr>
          <p:nvPr>
            <p:ph idx="1"/>
          </p:nvPr>
        </p:nvSpPr>
        <p:spPr>
          <a:xfrm>
            <a:off x="0" y="685800"/>
            <a:ext cx="9144000" cy="6172200"/>
          </a:xfrm>
        </p:spPr>
        <p:txBody>
          <a:bodyPr>
            <a:normAutofit lnSpcReduction="10000"/>
          </a:bodyPr>
          <a:lstStyle/>
          <a:p>
            <a:r>
              <a:rPr lang="en-US" sz="2800" dirty="0"/>
              <a:t>The Constitutional Convention was convened in </a:t>
            </a:r>
            <a:r>
              <a:rPr lang="en-US" sz="2800" b="1" u="sng" dirty="0"/>
              <a:t>Philadelphia</a:t>
            </a:r>
            <a:r>
              <a:rPr lang="en-US" sz="2800" dirty="0"/>
              <a:t> in May of 1787, for the purpose of revising the Articles of Confederation. Delegates representing all the states except Rhode Island attended. </a:t>
            </a:r>
          </a:p>
          <a:p>
            <a:pPr lvl="1"/>
            <a:r>
              <a:rPr lang="en-US" sz="2800" dirty="0"/>
              <a:t>Very early in the convention, the delegates decided that they </a:t>
            </a:r>
            <a:r>
              <a:rPr lang="en-US" sz="2800" b="1" u="sng" dirty="0"/>
              <a:t>would write a new constitution instead of revising the Articles of Confederation</a:t>
            </a:r>
            <a:r>
              <a:rPr lang="en-US" sz="2800" dirty="0"/>
              <a:t>.</a:t>
            </a:r>
          </a:p>
          <a:p>
            <a:pPr lvl="1"/>
            <a:r>
              <a:rPr lang="en-US" sz="2800" dirty="0"/>
              <a:t>The delegates agreed that the new government would be a republic, a </a:t>
            </a:r>
            <a:r>
              <a:rPr lang="en-US" sz="2800" b="1" u="sng" dirty="0"/>
              <a:t>federal system</a:t>
            </a:r>
            <a:r>
              <a:rPr lang="en-US" sz="2800" dirty="0"/>
              <a:t>, and would be composed of three branches (executive, legislative, judicial). </a:t>
            </a:r>
          </a:p>
          <a:p>
            <a:pPr lvl="1"/>
            <a:r>
              <a:rPr lang="en-US" sz="2800" dirty="0"/>
              <a:t>Several plans, including the </a:t>
            </a:r>
            <a:r>
              <a:rPr lang="en-US" sz="2800" b="1" u="sng" dirty="0"/>
              <a:t>Virginia Plan and the New Jersey plan</a:t>
            </a:r>
            <a:r>
              <a:rPr lang="en-US" sz="2800" dirty="0"/>
              <a:t>, were presented to the delegates.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Content Placeholder 2"/>
          <p:cNvSpPr>
            <a:spLocks noGrp="1"/>
          </p:cNvSpPr>
          <p:nvPr>
            <p:ph idx="1"/>
          </p:nvPr>
        </p:nvSpPr>
        <p:spPr/>
        <p:txBody>
          <a:bodyPr/>
          <a:lstStyle/>
          <a:p>
            <a:endParaRPr lang="en-US"/>
          </a:p>
        </p:txBody>
      </p:sp>
      <p:pic>
        <p:nvPicPr>
          <p:cNvPr id="237570" name="Picture 5" descr="independence_hall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0" y="5473005"/>
            <a:ext cx="9110251" cy="1384995"/>
          </a:xfrm>
          <a:prstGeom prst="rect">
            <a:avLst/>
          </a:prstGeom>
          <a:noFill/>
        </p:spPr>
        <p:txBody>
          <a:bodyPr wrap="non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 1787, the country’s founding fathers </a:t>
            </a:r>
          </a:p>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decided to meet in Independence Hall in </a:t>
            </a:r>
          </a:p>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Philadelphia to rewrite the Article of Confederation.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1060</TotalTime>
  <Words>2934</Words>
  <Application>Microsoft Macintosh PowerPoint</Application>
  <PresentationFormat>On-screen Show (4:3)</PresentationFormat>
  <Paragraphs>165</Paragraphs>
  <Slides>55</Slides>
  <Notes>26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3" baseType="lpstr">
      <vt:lpstr>Arial</vt:lpstr>
      <vt:lpstr>Calibri</vt:lpstr>
      <vt:lpstr>Constantia</vt:lpstr>
      <vt:lpstr>News Gothic MT</vt:lpstr>
      <vt:lpstr>Verdana</vt:lpstr>
      <vt:lpstr>Wingdings 2</vt:lpstr>
      <vt:lpstr>Breeze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Constitutional Convention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Ratification of the Constitution</vt:lpstr>
      <vt:lpstr>PowerPoint Presentation</vt:lpstr>
      <vt:lpstr>James Madison got the nickname “The Father of the Constitution” at this convention. Many of his ideas will be written into the new government. He will eventually become the 4th President of the United States</vt:lpstr>
      <vt:lpstr>Alexander Hamilton</vt:lpstr>
      <vt:lpstr>PowerPoint Presentation</vt:lpstr>
      <vt:lpstr>The United States Constitution</vt:lpstr>
      <vt:lpstr>PowerPoint Presentation</vt:lpstr>
      <vt:lpstr>PowerPoint Presentation</vt:lpstr>
      <vt:lpstr>Formal Amendment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Marbury v. Madison (1803)</vt:lpstr>
      <vt:lpstr>2nd President John Adams  1797-1801 Federalist</vt:lpstr>
      <vt:lpstr>PowerPoint Presentation</vt:lpstr>
      <vt:lpstr>3rd President Thomas Jefferson 1801-1809 Democratic-Republican</vt:lpstr>
      <vt:lpstr>PowerPoint Presentation</vt:lpstr>
      <vt:lpstr>PowerPoint Presentation</vt:lpstr>
      <vt:lpstr>PowerPoint Presentation</vt:lpstr>
      <vt:lpstr>PowerPoint Presentation</vt:lpstr>
      <vt:lpstr>John Marshall</vt:lpstr>
      <vt:lpstr>PowerPoint Presentation</vt:lpstr>
      <vt:lpstr>President Obama nominated two women for the Supreme Court. Sonia Sotomayor, and Elena Kagan. Both have been confirmed by the U.S. Senate.  </vt:lpstr>
      <vt:lpstr>So far, President Trump nominated two justices of the Supreme Court. Neil Gorsuch and Brett Kavanaugh. Both have been confirmed by the U.S. Senate. </vt:lpstr>
      <vt:lpstr>Supreme Court 2019</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Architecture and Development of U.S. Govermnet</dc:title>
  <dc:creator>Jennifer</dc:creator>
  <cp:lastModifiedBy>Casolari, Adriane K.</cp:lastModifiedBy>
  <cp:revision>43</cp:revision>
  <dcterms:created xsi:type="dcterms:W3CDTF">2012-07-10T19:03:54Z</dcterms:created>
  <dcterms:modified xsi:type="dcterms:W3CDTF">2019-08-27T01:02:30Z</dcterms:modified>
</cp:coreProperties>
</file>