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88" r:id="rId2"/>
    <p:sldId id="289" r:id="rId3"/>
    <p:sldId id="291"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04" r:id="rId18"/>
    <p:sldId id="305" r:id="rId19"/>
    <p:sldId id="306" r:id="rId20"/>
    <p:sldId id="307" r:id="rId21"/>
    <p:sldId id="367" r:id="rId22"/>
    <p:sldId id="372" r:id="rId23"/>
    <p:sldId id="368" r:id="rId24"/>
    <p:sldId id="369" r:id="rId25"/>
    <p:sldId id="373" r:id="rId26"/>
    <p:sldId id="370" r:id="rId27"/>
    <p:sldId id="371" r:id="rId28"/>
    <p:sldId id="3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8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68D3A6-FF48-1A4B-B52F-4CC51EB11DA1}" type="datetimeFigureOut">
              <a:rPr lang="en-US" smtClean="0"/>
              <a:t>11/12/14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15EC27-73B0-1043-B26D-CB9BC8938D81}" type="slidenum">
              <a:rPr lang="en-US" smtClean="0"/>
              <a:t>‹#›</a:t>
            </a:fld>
            <a:endParaRPr lang="en-US"/>
          </a:p>
        </p:txBody>
      </p:sp>
    </p:spTree>
    <p:extLst>
      <p:ext uri="{BB962C8B-B14F-4D97-AF65-F5344CB8AC3E}">
        <p14:creationId xmlns:p14="http://schemas.microsoft.com/office/powerpoint/2010/main" val="3741169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37845-683A-4163-9047-923AC94E5C82}" type="datetimeFigureOut">
              <a:rPr lang="en-US" smtClean="0"/>
              <a:pPr/>
              <a:t>11/12/14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D03C1A-D886-4EC8-85DD-4A07AD8B1831}" type="slidenum">
              <a:rPr lang="en-US" smtClean="0"/>
              <a:pPr/>
              <a:t>‹#›</a:t>
            </a:fld>
            <a:endParaRPr lang="en-US"/>
          </a:p>
        </p:txBody>
      </p:sp>
    </p:spTree>
    <p:extLst>
      <p:ext uri="{BB962C8B-B14F-4D97-AF65-F5344CB8AC3E}">
        <p14:creationId xmlns:p14="http://schemas.microsoft.com/office/powerpoint/2010/main" val="83846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03C1A-D886-4EC8-85DD-4A07AD8B1831}" type="slidenum">
              <a:rPr lang="en-US" smtClean="0"/>
              <a:pPr/>
              <a:t>11</a:t>
            </a:fld>
            <a:endParaRPr lang="en-US"/>
          </a:p>
        </p:txBody>
      </p:sp>
    </p:spTree>
    <p:extLst>
      <p:ext uri="{BB962C8B-B14F-4D97-AF65-F5344CB8AC3E}">
        <p14:creationId xmlns:p14="http://schemas.microsoft.com/office/powerpoint/2010/main" val="120334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412C51-05F9-4138-9A0E-805C79E75901}"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64412C51-05F9-4138-9A0E-805C79E7590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416CA3-4B9C-48FF-8ABC-42DDB72ABD7C}" type="datetimeFigureOut">
              <a:rPr lang="en-US" smtClean="0"/>
              <a:pPr/>
              <a:t>11/12/14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75461-A89E-497C-B1A5-E166D85CB7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8D75461-A89E-497C-B1A5-E166D85CB70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5416CA3-4B9C-48FF-8ABC-42DDB72ABD7C}" type="datetimeFigureOut">
              <a:rPr lang="en-US" smtClean="0"/>
              <a:pPr/>
              <a:t>11/12/14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8D75461-A89E-497C-B1A5-E166D85CB70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5416CA3-4B9C-48FF-8ABC-42DDB72ABD7C}" type="datetimeFigureOut">
              <a:rPr lang="en-US" smtClean="0"/>
              <a:pPr/>
              <a:t>11/12/14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5416CA3-4B9C-48FF-8ABC-42DDB72ABD7C}" type="datetimeFigureOut">
              <a:rPr lang="en-US" smtClean="0"/>
              <a:pPr/>
              <a:t>11/12/14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75461-A89E-497C-B1A5-E166D85CB70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416CA3-4B9C-48FF-8ABC-42DDB72ABD7C}" type="datetimeFigureOut">
              <a:rPr lang="en-US" smtClean="0"/>
              <a:pPr/>
              <a:t>11/12/14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8D75461-A89E-497C-B1A5-E166D85CB70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416CA3-4B9C-48FF-8ABC-42DDB72ABD7C}" type="datetimeFigureOut">
              <a:rPr lang="en-US" smtClean="0"/>
              <a:pPr/>
              <a:t>11/12/14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8D75461-A89E-497C-B1A5-E166D85CB7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5416CA3-4B9C-48FF-8ABC-42DDB72ABD7C}" type="datetimeFigureOut">
              <a:rPr lang="en-US" smtClean="0"/>
              <a:pPr/>
              <a:t>11/12/14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8D75461-A89E-497C-B1A5-E166D85CB7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8D75461-A89E-497C-B1A5-E166D85CB70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5416CA3-4B9C-48FF-8ABC-42DDB72ABD7C}" type="datetimeFigureOut">
              <a:rPr lang="en-US" smtClean="0"/>
              <a:pPr/>
              <a:t>11/12/14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8D75461-A89E-497C-B1A5-E166D85CB70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5416CA3-4B9C-48FF-8ABC-42DDB72ABD7C}" type="datetimeFigureOut">
              <a:rPr lang="en-US" smtClean="0"/>
              <a:pPr/>
              <a:t>11/12/14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5416CA3-4B9C-48FF-8ABC-42DDB72ABD7C}" type="datetimeFigureOut">
              <a:rPr lang="en-US" smtClean="0"/>
              <a:pPr/>
              <a:t>11/12/14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8D75461-A89E-497C-B1A5-E166D85CB70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4267200" cy="4062651"/>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lvl="0" algn="ctr"/>
            <a:r>
              <a:rPr lang="en-US" sz="4000" b="1" dirty="0" smtClean="0"/>
              <a:t>Lesson 23:</a:t>
            </a:r>
            <a:endParaRPr lang="en-US" sz="4000" dirty="0" smtClean="0"/>
          </a:p>
          <a:p>
            <a:r>
              <a:rPr lang="en-US" sz="4000" i="1" dirty="0" smtClean="0"/>
              <a:t>What Is the Role of the President in the American Constitutional System?</a:t>
            </a:r>
          </a:p>
          <a:p>
            <a:endParaRPr lang="en-US" dirty="0"/>
          </a:p>
        </p:txBody>
      </p:sp>
      <p:pic>
        <p:nvPicPr>
          <p:cNvPr id="4" name="Picture 3" descr="0809webwtphs_lsn23.jpg"/>
          <p:cNvPicPr>
            <a:picLocks noChangeAspect="1"/>
          </p:cNvPicPr>
          <p:nvPr/>
        </p:nvPicPr>
        <p:blipFill>
          <a:blip r:embed="rId2" cstate="print"/>
          <a:stretch>
            <a:fillRect/>
          </a:stretch>
        </p:blipFill>
        <p:spPr>
          <a:xfrm>
            <a:off x="4694651" y="228600"/>
            <a:ext cx="4258849"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War Powers</a:t>
            </a:r>
            <a:endParaRPr lang="en-US" dirty="0"/>
          </a:p>
        </p:txBody>
      </p:sp>
      <p:sp>
        <p:nvSpPr>
          <p:cNvPr id="3" name="Content Placeholder 2"/>
          <p:cNvSpPr>
            <a:spLocks noGrp="1"/>
          </p:cNvSpPr>
          <p:nvPr>
            <p:ph sz="quarter" idx="1"/>
          </p:nvPr>
        </p:nvSpPr>
        <p:spPr/>
        <p:txBody>
          <a:bodyPr/>
          <a:lstStyle/>
          <a:p>
            <a:r>
              <a:rPr lang="en-US" dirty="0" smtClean="0"/>
              <a:t>During wars and emergencies, presidents often exercise power not granted in Constitution</a:t>
            </a:r>
          </a:p>
          <a:p>
            <a:pPr lvl="1"/>
            <a:r>
              <a:rPr lang="en-US" dirty="0" smtClean="0"/>
              <a:t>Grover Cleveland – sent unauthorized troops to put down Pullman train car strike</a:t>
            </a:r>
          </a:p>
          <a:p>
            <a:pPr lvl="1"/>
            <a:r>
              <a:rPr lang="en-US" dirty="0" smtClean="0"/>
              <a:t>FDR – sent war ships to Britain before entered WWII</a:t>
            </a:r>
          </a:p>
          <a:p>
            <a:r>
              <a:rPr lang="en-US" dirty="0" smtClean="0"/>
              <a:t>Attempts at restraint</a:t>
            </a:r>
          </a:p>
          <a:p>
            <a:pPr lvl="1"/>
            <a:r>
              <a:rPr lang="en-US" dirty="0" smtClean="0"/>
              <a:t>1952 – Supreme Court rules against Truman (seizing steel mills during Korean War)</a:t>
            </a:r>
          </a:p>
          <a:p>
            <a:pPr lvl="1"/>
            <a:r>
              <a:rPr lang="en-US" dirty="0" smtClean="0"/>
              <a:t>2006 – Bush’s “special military commissions” violated US law and Geneva Convention</a:t>
            </a:r>
          </a:p>
          <a:p>
            <a:pPr lvl="1"/>
            <a:r>
              <a:rPr lang="en-US" dirty="0" smtClean="0"/>
              <a:t>However, Congress &amp; Court tend to defer to president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Presidential Power</a:t>
            </a:r>
            <a:endParaRPr lang="en-US" dirty="0"/>
          </a:p>
        </p:txBody>
      </p:sp>
      <p:sp>
        <p:nvSpPr>
          <p:cNvPr id="3" name="Content Placeholder 2"/>
          <p:cNvSpPr>
            <a:spLocks noGrp="1"/>
          </p:cNvSpPr>
          <p:nvPr>
            <p:ph sz="quarter" idx="1"/>
          </p:nvPr>
        </p:nvSpPr>
        <p:spPr>
          <a:xfrm>
            <a:off x="301752" y="1527048"/>
            <a:ext cx="8842248" cy="4572000"/>
          </a:xfrm>
        </p:spPr>
        <p:txBody>
          <a:bodyPr/>
          <a:lstStyle/>
          <a:p>
            <a:r>
              <a:rPr lang="en-US" dirty="0" smtClean="0"/>
              <a:t>Over time, power has flowed from one branch to the other. </a:t>
            </a:r>
          </a:p>
          <a:p>
            <a:pPr lvl="1"/>
            <a:r>
              <a:rPr lang="en-US" dirty="0" smtClean="0"/>
              <a:t>19</a:t>
            </a:r>
            <a:r>
              <a:rPr lang="en-US" baseline="30000" dirty="0" smtClean="0"/>
              <a:t>th</a:t>
            </a:r>
            <a:r>
              <a:rPr lang="en-US" dirty="0" smtClean="0"/>
              <a:t> C. – Congress dominated</a:t>
            </a:r>
          </a:p>
          <a:p>
            <a:pPr lvl="1"/>
            <a:r>
              <a:rPr lang="en-US" dirty="0" smtClean="0"/>
              <a:t>20</a:t>
            </a:r>
            <a:r>
              <a:rPr lang="en-US" baseline="30000" dirty="0" smtClean="0"/>
              <a:t>th</a:t>
            </a:r>
            <a:r>
              <a:rPr lang="en-US" dirty="0" smtClean="0"/>
              <a:t> C. – As role of US in world grew, so did Executive power</a:t>
            </a:r>
          </a:p>
          <a:p>
            <a:r>
              <a:rPr lang="en-US" dirty="0" smtClean="0"/>
              <a:t>Why growth of presidential power?</a:t>
            </a:r>
          </a:p>
          <a:p>
            <a:pPr lvl="1"/>
            <a:r>
              <a:rPr lang="en-US" dirty="0" smtClean="0"/>
              <a:t>Over past century, polls show public demand for strong president</a:t>
            </a:r>
          </a:p>
          <a:p>
            <a:pPr lvl="2"/>
            <a:r>
              <a:rPr lang="en-US" dirty="0" smtClean="0"/>
              <a:t>However, polls also show public distrust of strong executives</a:t>
            </a:r>
          </a:p>
          <a:p>
            <a:pPr lvl="1"/>
            <a:r>
              <a:rPr lang="en-US" dirty="0" smtClean="0"/>
              <a:t>Broad constitutional </a:t>
            </a:r>
            <a:r>
              <a:rPr lang="en-US" dirty="0" smtClean="0"/>
              <a:t>powers and can be </a:t>
            </a:r>
            <a:r>
              <a:rPr lang="en-US" dirty="0" smtClean="0">
                <a:solidFill>
                  <a:srgbClr val="FF0000"/>
                </a:solidFill>
              </a:rPr>
              <a:t>interpreted differently</a:t>
            </a:r>
            <a:endParaRPr lang="en-US" dirty="0" smtClean="0">
              <a:solidFill>
                <a:srgbClr val="FF0000"/>
              </a:solidFill>
            </a:endParaRPr>
          </a:p>
          <a:p>
            <a:pPr lvl="1"/>
            <a:r>
              <a:rPr lang="en-US" dirty="0" smtClean="0"/>
              <a:t>Role in recommending legislation</a:t>
            </a:r>
          </a:p>
          <a:p>
            <a:pPr lvl="1"/>
            <a:r>
              <a:rPr lang="en-US" dirty="0" smtClean="0"/>
              <a:t>Increasingly active role in development of federal regulations</a:t>
            </a:r>
          </a:p>
          <a:p>
            <a:pPr lvl="2"/>
            <a:r>
              <a:rPr lang="en-US" dirty="0" smtClean="0"/>
              <a:t>Regulations elaborate on general laws passed by Congress </a:t>
            </a:r>
          </a:p>
          <a:p>
            <a:pPr lvl="1"/>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Presidential Power</a:t>
            </a:r>
            <a:endParaRPr lang="en-US" dirty="0"/>
          </a:p>
        </p:txBody>
      </p:sp>
      <p:sp>
        <p:nvSpPr>
          <p:cNvPr id="3" name="Content Placeholder 2"/>
          <p:cNvSpPr>
            <a:spLocks noGrp="1"/>
          </p:cNvSpPr>
          <p:nvPr>
            <p:ph sz="quarter" idx="1"/>
          </p:nvPr>
        </p:nvSpPr>
        <p:spPr>
          <a:xfrm>
            <a:off x="301752" y="1527048"/>
            <a:ext cx="5641848" cy="4572000"/>
          </a:xfrm>
        </p:spPr>
        <p:txBody>
          <a:bodyPr/>
          <a:lstStyle/>
          <a:p>
            <a:r>
              <a:rPr lang="en-US" dirty="0" smtClean="0"/>
              <a:t>Executive Orders</a:t>
            </a:r>
          </a:p>
          <a:p>
            <a:pPr lvl="1"/>
            <a:r>
              <a:rPr lang="en-US" dirty="0" smtClean="0"/>
              <a:t>Rule or regulation issued by the president</a:t>
            </a:r>
            <a:r>
              <a:rPr lang="en-US" dirty="0" smtClean="0"/>
              <a:t>.</a:t>
            </a:r>
          </a:p>
          <a:p>
            <a:pPr lvl="1"/>
            <a:r>
              <a:rPr lang="en-US" dirty="0" smtClean="0"/>
              <a:t>*Fills in the details of NEW LAWS</a:t>
            </a:r>
            <a:endParaRPr lang="en-US" dirty="0" smtClean="0"/>
          </a:p>
          <a:p>
            <a:pPr lvl="1"/>
            <a:r>
              <a:rPr lang="en-US" dirty="0" smtClean="0"/>
              <a:t>Must be published in </a:t>
            </a:r>
            <a:r>
              <a:rPr lang="en-US" i="1" dirty="0" smtClean="0"/>
              <a:t>Federal Register</a:t>
            </a:r>
            <a:r>
              <a:rPr lang="en-US" dirty="0" smtClean="0"/>
              <a:t> </a:t>
            </a:r>
          </a:p>
          <a:p>
            <a:r>
              <a:rPr lang="en-US" dirty="0" smtClean="0"/>
              <a:t>Assumption of new responsibilities</a:t>
            </a:r>
          </a:p>
          <a:p>
            <a:pPr lvl="1"/>
            <a:r>
              <a:rPr lang="en-US" dirty="0" smtClean="0"/>
              <a:t>Issues involving education, health care, transportation, product safety, etc. have shifted from purely state / local control to national as well.</a:t>
            </a:r>
          </a:p>
        </p:txBody>
      </p:sp>
      <p:pic>
        <p:nvPicPr>
          <p:cNvPr id="79874" name="Picture 2" descr="http://www.unc.edu/world/College_Updates_2007/edseal_big.gif"/>
          <p:cNvPicPr>
            <a:picLocks noChangeAspect="1" noChangeArrowheads="1"/>
          </p:cNvPicPr>
          <p:nvPr/>
        </p:nvPicPr>
        <p:blipFill>
          <a:blip r:embed="rId2" cstate="print"/>
          <a:srcRect/>
          <a:stretch>
            <a:fillRect/>
          </a:stretch>
        </p:blipFill>
        <p:spPr bwMode="auto">
          <a:xfrm>
            <a:off x="6553200" y="4191000"/>
            <a:ext cx="2095500" cy="2095500"/>
          </a:xfrm>
          <a:prstGeom prst="rect">
            <a:avLst/>
          </a:prstGeom>
          <a:noFill/>
        </p:spPr>
      </p:pic>
      <p:pic>
        <p:nvPicPr>
          <p:cNvPr id="79876" name="Picture 4" descr="http://blog.lib.umn.edu/govref/fdlp100/images/federalregister.gif"/>
          <p:cNvPicPr>
            <a:picLocks noChangeAspect="1" noChangeArrowheads="1"/>
          </p:cNvPicPr>
          <p:nvPr/>
        </p:nvPicPr>
        <p:blipFill>
          <a:blip r:embed="rId3" cstate="print"/>
          <a:srcRect/>
          <a:stretch>
            <a:fillRect/>
          </a:stretch>
        </p:blipFill>
        <p:spPr bwMode="auto">
          <a:xfrm>
            <a:off x="6705600" y="1371600"/>
            <a:ext cx="1819275" cy="251983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 on Power</a:t>
            </a:r>
            <a:endParaRPr lang="en-US" dirty="0"/>
          </a:p>
        </p:txBody>
      </p:sp>
      <p:sp>
        <p:nvSpPr>
          <p:cNvPr id="3" name="Content Placeholder 2"/>
          <p:cNvSpPr>
            <a:spLocks noGrp="1"/>
          </p:cNvSpPr>
          <p:nvPr>
            <p:ph sz="quarter" idx="1"/>
          </p:nvPr>
        </p:nvSpPr>
        <p:spPr>
          <a:xfrm>
            <a:off x="301752" y="1527048"/>
            <a:ext cx="6099048" cy="4572000"/>
          </a:xfrm>
        </p:spPr>
        <p:txBody>
          <a:bodyPr/>
          <a:lstStyle/>
          <a:p>
            <a:r>
              <a:rPr lang="en-US" dirty="0" smtClean="0"/>
              <a:t>Congress</a:t>
            </a:r>
          </a:p>
          <a:p>
            <a:pPr lvl="1"/>
            <a:r>
              <a:rPr lang="en-US" dirty="0" smtClean="0"/>
              <a:t>Rejecting or modifying president’s legislative agenda</a:t>
            </a:r>
          </a:p>
          <a:p>
            <a:pPr lvl="1"/>
            <a:r>
              <a:rPr lang="en-US" dirty="0" smtClean="0"/>
              <a:t>Asserting its constitutional authority </a:t>
            </a:r>
          </a:p>
          <a:p>
            <a:pPr lvl="1">
              <a:buNone/>
            </a:pPr>
            <a:r>
              <a:rPr lang="en-US" dirty="0" smtClean="0"/>
              <a:t>    (war powers)</a:t>
            </a:r>
          </a:p>
          <a:p>
            <a:pPr lvl="1"/>
            <a:r>
              <a:rPr lang="en-US" dirty="0" smtClean="0"/>
              <a:t>Refusing to ratify treaties</a:t>
            </a:r>
          </a:p>
          <a:p>
            <a:pPr lvl="1"/>
            <a:r>
              <a:rPr lang="en-US" dirty="0" smtClean="0"/>
              <a:t>Refusing to confirm nominees</a:t>
            </a:r>
          </a:p>
          <a:p>
            <a:pPr lvl="1"/>
            <a:r>
              <a:rPr lang="en-US" dirty="0" smtClean="0"/>
              <a:t>Refusing to fund programs</a:t>
            </a:r>
          </a:p>
          <a:p>
            <a:pPr lvl="1"/>
            <a:r>
              <a:rPr lang="en-US" dirty="0" smtClean="0"/>
              <a:t>Removing president from office</a:t>
            </a:r>
          </a:p>
          <a:p>
            <a:pPr lvl="1"/>
            <a:endParaRPr lang="en-US" dirty="0"/>
          </a:p>
        </p:txBody>
      </p:sp>
      <p:pic>
        <p:nvPicPr>
          <p:cNvPr id="78850" name="Picture 2" descr="http://www.jewishsightseeing.com/2007-sdjw/recurring%20photos/us%20capitol/us%20capitol%20building.jpg"/>
          <p:cNvPicPr>
            <a:picLocks noChangeAspect="1" noChangeArrowheads="1"/>
          </p:cNvPicPr>
          <p:nvPr/>
        </p:nvPicPr>
        <p:blipFill>
          <a:blip r:embed="rId2" cstate="print"/>
          <a:srcRect/>
          <a:stretch>
            <a:fillRect/>
          </a:stretch>
        </p:blipFill>
        <p:spPr bwMode="auto">
          <a:xfrm>
            <a:off x="5715000" y="1447800"/>
            <a:ext cx="3252787"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on Power</a:t>
            </a:r>
            <a:endParaRPr lang="en-US" dirty="0"/>
          </a:p>
        </p:txBody>
      </p:sp>
      <p:sp>
        <p:nvSpPr>
          <p:cNvPr id="3" name="Content Placeholder 2"/>
          <p:cNvSpPr>
            <a:spLocks noGrp="1"/>
          </p:cNvSpPr>
          <p:nvPr>
            <p:ph sz="quarter" idx="1"/>
          </p:nvPr>
        </p:nvSpPr>
        <p:spPr>
          <a:xfrm>
            <a:off x="301752" y="1527048"/>
            <a:ext cx="5489448" cy="4873752"/>
          </a:xfrm>
        </p:spPr>
        <p:txBody>
          <a:bodyPr>
            <a:normAutofit fontScale="92500" lnSpcReduction="20000"/>
          </a:bodyPr>
          <a:lstStyle/>
          <a:p>
            <a:r>
              <a:rPr lang="en-US" dirty="0" smtClean="0"/>
              <a:t>Supreme Court</a:t>
            </a:r>
          </a:p>
          <a:p>
            <a:pPr lvl="1"/>
            <a:r>
              <a:rPr lang="en-US" dirty="0" smtClean="0"/>
              <a:t>Humphrey’s Executor v. US (1935)</a:t>
            </a:r>
          </a:p>
          <a:p>
            <a:pPr lvl="2"/>
            <a:r>
              <a:rPr lang="en-US" dirty="0" smtClean="0"/>
              <a:t>Congress must approve president’s removal of official from independent regulatory agencies</a:t>
            </a:r>
          </a:p>
          <a:p>
            <a:pPr lvl="1"/>
            <a:r>
              <a:rPr lang="en-US" dirty="0" smtClean="0"/>
              <a:t>US v. Nixon (1974)</a:t>
            </a:r>
          </a:p>
          <a:p>
            <a:pPr lvl="2"/>
            <a:r>
              <a:rPr lang="en-US" dirty="0" smtClean="0"/>
              <a:t>President not entitled to automatic immunity from legal process</a:t>
            </a:r>
          </a:p>
          <a:p>
            <a:pPr lvl="1"/>
            <a:r>
              <a:rPr lang="en-US" dirty="0" smtClean="0"/>
              <a:t>Train v. City of NY (1975)</a:t>
            </a:r>
          </a:p>
          <a:p>
            <a:pPr lvl="2"/>
            <a:r>
              <a:rPr lang="en-US" dirty="0" smtClean="0"/>
              <a:t>President cannot refuse to spend money appropriated by Congress</a:t>
            </a:r>
          </a:p>
          <a:p>
            <a:r>
              <a:rPr lang="en-US" dirty="0" smtClean="0"/>
              <a:t>Executive Agencies</a:t>
            </a:r>
          </a:p>
          <a:p>
            <a:r>
              <a:rPr lang="en-US" dirty="0" smtClean="0"/>
              <a:t>Public </a:t>
            </a:r>
            <a:r>
              <a:rPr lang="en-US" dirty="0" smtClean="0"/>
              <a:t>Opinion</a:t>
            </a:r>
          </a:p>
          <a:p>
            <a:r>
              <a:rPr lang="en-US" dirty="0" smtClean="0">
                <a:solidFill>
                  <a:srgbClr val="FF0000"/>
                </a:solidFill>
              </a:rPr>
              <a:t>*Lack of public support leave President HANDCUFFED</a:t>
            </a:r>
            <a:endParaRPr lang="en-US" dirty="0">
              <a:solidFill>
                <a:srgbClr val="FF0000"/>
              </a:solidFill>
            </a:endParaRPr>
          </a:p>
        </p:txBody>
      </p:sp>
      <p:pic>
        <p:nvPicPr>
          <p:cNvPr id="77826" name="Picture 2" descr="http://www.sterlinglaw.us/images/us_supreme_court_1.jpg"/>
          <p:cNvPicPr>
            <a:picLocks noChangeAspect="1" noChangeArrowheads="1"/>
          </p:cNvPicPr>
          <p:nvPr/>
        </p:nvPicPr>
        <p:blipFill>
          <a:blip r:embed="rId2" cstate="print"/>
          <a:srcRect/>
          <a:stretch>
            <a:fillRect/>
          </a:stretch>
        </p:blipFill>
        <p:spPr bwMode="auto">
          <a:xfrm>
            <a:off x="5486400" y="1447800"/>
            <a:ext cx="3486150" cy="4514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smtClean="0"/>
              <a:t>Differences Between American Presidency &amp; British Prime Minister</a:t>
            </a:r>
            <a:endParaRPr lang="en-US" dirty="0"/>
          </a:p>
        </p:txBody>
      </p:sp>
      <p:sp>
        <p:nvSpPr>
          <p:cNvPr id="3" name="Content Placeholder 2"/>
          <p:cNvSpPr>
            <a:spLocks noGrp="1"/>
          </p:cNvSpPr>
          <p:nvPr>
            <p:ph sz="quarter" idx="1"/>
          </p:nvPr>
        </p:nvSpPr>
        <p:spPr>
          <a:xfrm>
            <a:off x="301752" y="1527048"/>
            <a:ext cx="5184648" cy="4572000"/>
          </a:xfrm>
        </p:spPr>
        <p:txBody>
          <a:bodyPr/>
          <a:lstStyle/>
          <a:p>
            <a:r>
              <a:rPr lang="en-US" dirty="0" smtClean="0"/>
              <a:t>Prime Minister </a:t>
            </a:r>
          </a:p>
          <a:p>
            <a:pPr lvl="1"/>
            <a:r>
              <a:rPr lang="en-US" dirty="0" smtClean="0"/>
              <a:t>Chief Executive</a:t>
            </a:r>
          </a:p>
          <a:p>
            <a:pPr lvl="1"/>
            <a:r>
              <a:rPr lang="en-US" dirty="0" smtClean="0"/>
              <a:t>Appointed by majority party or coalition</a:t>
            </a:r>
          </a:p>
          <a:p>
            <a:pPr lvl="1"/>
            <a:r>
              <a:rPr lang="en-US" dirty="0" smtClean="0"/>
              <a:t>Must have served in Parliament</a:t>
            </a:r>
          </a:p>
          <a:p>
            <a:pPr lvl="1"/>
            <a:r>
              <a:rPr lang="en-US" dirty="0" smtClean="0"/>
              <a:t>Passage of legislation more efficient, but PM can be quickly replaced once they lose confidence of Parliament</a:t>
            </a:r>
          </a:p>
          <a:p>
            <a:pPr lvl="1"/>
            <a:endParaRPr lang="en-US" dirty="0"/>
          </a:p>
        </p:txBody>
      </p:sp>
      <p:pic>
        <p:nvPicPr>
          <p:cNvPr id="76802" name="Picture 2" descr="http://www.inewscatcher.com/timages/9d53f483e6b3e3ab1d1f989ba5efc644.jpg"/>
          <p:cNvPicPr>
            <a:picLocks noChangeAspect="1" noChangeArrowheads="1"/>
          </p:cNvPicPr>
          <p:nvPr/>
        </p:nvPicPr>
        <p:blipFill>
          <a:blip r:embed="rId2" cstate="print"/>
          <a:srcRect/>
          <a:stretch>
            <a:fillRect/>
          </a:stretch>
        </p:blipFill>
        <p:spPr bwMode="auto">
          <a:xfrm>
            <a:off x="6143625" y="1447800"/>
            <a:ext cx="3000375"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Differences Between American Presidency &amp; British Prime Minister</a:t>
            </a:r>
            <a:endParaRPr lang="en-US" dirty="0"/>
          </a:p>
        </p:txBody>
      </p:sp>
      <p:sp>
        <p:nvSpPr>
          <p:cNvPr id="3" name="Content Placeholder 2"/>
          <p:cNvSpPr>
            <a:spLocks noGrp="1"/>
          </p:cNvSpPr>
          <p:nvPr>
            <p:ph sz="quarter" idx="1"/>
          </p:nvPr>
        </p:nvSpPr>
        <p:spPr>
          <a:xfrm>
            <a:off x="301752" y="1527048"/>
            <a:ext cx="5870448" cy="4572000"/>
          </a:xfrm>
        </p:spPr>
        <p:txBody>
          <a:bodyPr/>
          <a:lstStyle/>
          <a:p>
            <a:r>
              <a:rPr lang="en-US" dirty="0" smtClean="0"/>
              <a:t>Presidency</a:t>
            </a:r>
          </a:p>
          <a:p>
            <a:pPr lvl="1"/>
            <a:r>
              <a:rPr lang="en-US" dirty="0" smtClean="0"/>
              <a:t>Not appointed, elected.  No experience required.</a:t>
            </a:r>
          </a:p>
          <a:p>
            <a:pPr lvl="1"/>
            <a:r>
              <a:rPr lang="en-US" dirty="0" smtClean="0"/>
              <a:t>Fixed 4-yr term, regardless of public opinion</a:t>
            </a:r>
          </a:p>
          <a:p>
            <a:pPr lvl="1"/>
            <a:r>
              <a:rPr lang="en-US" dirty="0" smtClean="0"/>
              <a:t>Many more checks on power than in Parliamentary system</a:t>
            </a:r>
          </a:p>
          <a:p>
            <a:pPr lvl="1"/>
            <a:r>
              <a:rPr lang="en-US" dirty="0" smtClean="0"/>
              <a:t>Power depends on ability to persuade</a:t>
            </a:r>
          </a:p>
          <a:p>
            <a:pPr lvl="1"/>
            <a:r>
              <a:rPr lang="en-US" dirty="0" smtClean="0"/>
              <a:t>President’s standing in eyes of world can enhance or detract from international reputation of nation. </a:t>
            </a:r>
            <a:endParaRPr lang="en-US" dirty="0"/>
          </a:p>
        </p:txBody>
      </p:sp>
      <p:pic>
        <p:nvPicPr>
          <p:cNvPr id="75778" name="Picture 2" descr="U.S. President Barack Obama waves after his address to a joint session of Congress in the House Chamber of the U.S. Capitol February 24, 2009 in Washington, DC. In his remarks Obama addressed the topics of the struggling U.S. economy, the budget deficit, and health care. (Photo by Pablo Martinez Monsivais-Pool/Getty Images) *** Local Caption *** Barack Obama"/>
          <p:cNvPicPr>
            <a:picLocks noChangeAspect="1" noChangeArrowheads="1"/>
          </p:cNvPicPr>
          <p:nvPr/>
        </p:nvPicPr>
        <p:blipFill>
          <a:blip r:embed="rId2" cstate="print"/>
          <a:srcRect/>
          <a:stretch>
            <a:fillRect/>
          </a:stretch>
        </p:blipFill>
        <p:spPr bwMode="auto">
          <a:xfrm>
            <a:off x="6054108" y="1905000"/>
            <a:ext cx="2962178"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4267200" cy="4678204"/>
          </a:xfrm>
          <a:prstGeom prst="rect">
            <a:avLst/>
          </a:prstGeom>
          <a:solidFill>
            <a:schemeClr val="accent1"/>
          </a:solidFill>
          <a:effectLst>
            <a:innerShdw blurRad="63500" dist="50800" dir="8100000">
              <a:prstClr val="black">
                <a:alpha val="50000"/>
              </a:prstClr>
            </a:innerShdw>
          </a:effectLst>
          <a:scene3d>
            <a:camera prst="perspectiveRight"/>
            <a:lightRig rig="threePt" dir="t"/>
          </a:scene3d>
          <a:sp3d>
            <a:bevelT prst="angle"/>
          </a:sp3d>
        </p:spPr>
        <p:txBody>
          <a:bodyPr wrap="square" rtlCol="0">
            <a:spAutoFit/>
          </a:bodyPr>
          <a:lstStyle/>
          <a:p>
            <a:pPr lvl="0" algn="ctr"/>
            <a:r>
              <a:rPr lang="en-US" sz="4000" b="1" dirty="0" smtClean="0"/>
              <a:t>Lesson 24:</a:t>
            </a:r>
            <a:endParaRPr lang="en-US" sz="4000" dirty="0" smtClean="0"/>
          </a:p>
          <a:p>
            <a:r>
              <a:rPr lang="en-US" sz="4000" i="1" dirty="0" smtClean="0"/>
              <a:t>How Are National Laws Administered in the American Constitutional System?</a:t>
            </a:r>
          </a:p>
          <a:p>
            <a:endParaRPr lang="en-US" dirty="0"/>
          </a:p>
        </p:txBody>
      </p:sp>
      <p:pic>
        <p:nvPicPr>
          <p:cNvPr id="4" name="Picture 3" descr="0809webwtphs_lsn24.jpg"/>
          <p:cNvPicPr>
            <a:picLocks noChangeAspect="1"/>
          </p:cNvPicPr>
          <p:nvPr/>
        </p:nvPicPr>
        <p:blipFill>
          <a:blip r:embed="rId2" cstate="print"/>
          <a:stretch>
            <a:fillRect/>
          </a:stretch>
        </p:blipFill>
        <p:spPr>
          <a:xfrm>
            <a:off x="4572000" y="228600"/>
            <a:ext cx="4305300" cy="61624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a:bodyPr>
          <a:lstStyle/>
          <a:p>
            <a:r>
              <a:rPr lang="en-US" sz="4000" dirty="0" smtClean="0"/>
              <a:t>Purpose</a:t>
            </a:r>
            <a:endParaRPr lang="en-US" sz="4000" dirty="0"/>
          </a:p>
        </p:txBody>
      </p:sp>
      <p:sp>
        <p:nvSpPr>
          <p:cNvPr id="2" name="Content Placeholder 1"/>
          <p:cNvSpPr>
            <a:spLocks noGrp="1"/>
          </p:cNvSpPr>
          <p:nvPr>
            <p:ph sz="quarter" idx="1"/>
          </p:nvPr>
        </p:nvSpPr>
        <p:spPr>
          <a:xfrm>
            <a:off x="152400" y="1371600"/>
            <a:ext cx="8382000" cy="4940491"/>
          </a:xfrm>
        </p:spPr>
        <p:txBody>
          <a:bodyPr>
            <a:normAutofit/>
          </a:bodyPr>
          <a:lstStyle/>
          <a:p>
            <a:r>
              <a:rPr lang="en-US" dirty="0" smtClean="0"/>
              <a:t>Departments, agencies, and bureaus that administer laws (bureaucracy) touch every aspect of American life.</a:t>
            </a:r>
          </a:p>
          <a:p>
            <a:r>
              <a:rPr lang="en-US" dirty="0" smtClean="0"/>
              <a:t>This lesson examines the role of administrative departments and agencies in America’s national government.</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a:normAutofit/>
          </a:bodyPr>
          <a:lstStyle/>
          <a:p>
            <a:r>
              <a:rPr lang="en-US" sz="4000" dirty="0" smtClean="0"/>
              <a:t>Objectives</a:t>
            </a:r>
            <a:endParaRPr lang="en-US" sz="4000" dirty="0"/>
          </a:p>
        </p:txBody>
      </p:sp>
      <p:sp>
        <p:nvSpPr>
          <p:cNvPr id="5" name="Content Placeholder 4"/>
          <p:cNvSpPr>
            <a:spLocks noGrp="1"/>
          </p:cNvSpPr>
          <p:nvPr>
            <p:ph sz="quarter" idx="1"/>
          </p:nvPr>
        </p:nvSpPr>
        <p:spPr>
          <a:xfrm>
            <a:off x="228600" y="1143000"/>
            <a:ext cx="8458200" cy="4864291"/>
          </a:xfrm>
        </p:spPr>
        <p:txBody>
          <a:bodyPr/>
          <a:lstStyle/>
          <a:p>
            <a:endParaRPr lang="en-US" i="1" dirty="0" smtClean="0"/>
          </a:p>
          <a:p>
            <a:endParaRPr lang="en-US" i="1" dirty="0"/>
          </a:p>
        </p:txBody>
      </p:sp>
      <p:sp>
        <p:nvSpPr>
          <p:cNvPr id="6" name="Content Placeholder 1"/>
          <p:cNvSpPr txBox="1">
            <a:spLocks/>
          </p:cNvSpPr>
          <p:nvPr/>
        </p:nvSpPr>
        <p:spPr>
          <a:xfrm>
            <a:off x="152400" y="1371600"/>
            <a:ext cx="8229600" cy="4525963"/>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Explain why Congress create administrative units, the circumstances that contribute to their creation, and the range of governmental functions that administrative perform.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2700" b="0" i="1" u="none" strike="noStrike" kern="1200" cap="none" spc="0" normalizeH="0" noProof="0" dirty="0" smtClean="0">
                <a:ln>
                  <a:noFill/>
                </a:ln>
                <a:solidFill>
                  <a:schemeClr val="tx1"/>
                </a:solidFill>
                <a:effectLst/>
                <a:uLnTx/>
                <a:uFillTx/>
                <a:latin typeface="+mn-lt"/>
                <a:ea typeface="+mn-ea"/>
                <a:cs typeface="+mn-cs"/>
              </a:rPr>
              <a:t>Identify some of the checks on the exercise of administrative power.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lang="en-US" sz="2700" i="1" dirty="0" smtClean="0"/>
              <a:t>Evaluate, take and defend positions on public administration in the United States. </a:t>
            </a:r>
            <a:endParaRPr kumimoji="0" lang="en-US" sz="2700" b="0" i="1"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0"/>
            <a:ext cx="8229600" cy="792162"/>
          </a:xfrm>
        </p:spPr>
        <p:txBody>
          <a:bodyPr>
            <a:normAutofit/>
          </a:bodyPr>
          <a:lstStyle/>
          <a:p>
            <a:r>
              <a:rPr lang="en-US" sz="4000" dirty="0" smtClean="0"/>
              <a:t>Purpose</a:t>
            </a:r>
            <a:endParaRPr lang="en-US" sz="4000" dirty="0"/>
          </a:p>
        </p:txBody>
      </p:sp>
      <p:sp>
        <p:nvSpPr>
          <p:cNvPr id="2" name="Content Placeholder 1"/>
          <p:cNvSpPr>
            <a:spLocks noGrp="1"/>
          </p:cNvSpPr>
          <p:nvPr>
            <p:ph sz="quarter" idx="1"/>
          </p:nvPr>
        </p:nvSpPr>
        <p:spPr>
          <a:xfrm>
            <a:off x="152400" y="1295400"/>
            <a:ext cx="8763000" cy="4953000"/>
          </a:xfrm>
        </p:spPr>
        <p:txBody>
          <a:bodyPr>
            <a:normAutofit/>
          </a:bodyPr>
          <a:lstStyle/>
          <a:p>
            <a:r>
              <a:rPr lang="en-US" dirty="0" smtClean="0"/>
              <a:t>The president is among the most powerful political figures in the world. </a:t>
            </a:r>
          </a:p>
          <a:p>
            <a:r>
              <a:rPr lang="en-US" dirty="0" smtClean="0"/>
              <a:t>Internationally</a:t>
            </a:r>
            <a:r>
              <a:rPr lang="en-US" dirty="0" smtClean="0"/>
              <a:t>, the president speaks for the country and is the symbol of America. </a:t>
            </a:r>
          </a:p>
          <a:p>
            <a:r>
              <a:rPr lang="en-US" dirty="0" smtClean="0"/>
              <a:t>Domestically, the president suggests policies to Congress and is the leader of their political party.</a:t>
            </a:r>
          </a:p>
          <a:p>
            <a:r>
              <a:rPr lang="en-US" dirty="0" smtClean="0"/>
              <a:t>Americans look to the president for leadership, while also fearing concentration of executive power. </a:t>
            </a:r>
          </a:p>
          <a:p>
            <a:r>
              <a:rPr lang="en-US" dirty="0" smtClean="0"/>
              <a:t>This lesson examines sources of presidential power and ways that checks and balances limit presidential power.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228600" y="1447800"/>
            <a:ext cx="8610600" cy="5029200"/>
          </a:xfrm>
        </p:spPr>
        <p:txBody>
          <a:bodyPr>
            <a:normAutofit fontScale="62500" lnSpcReduction="20000"/>
          </a:bodyPr>
          <a:lstStyle/>
          <a:p>
            <a:pPr>
              <a:buNone/>
            </a:pPr>
            <a:r>
              <a:rPr lang="en-US" b="1" dirty="0" smtClean="0"/>
              <a:t>	bureaucracy</a:t>
            </a:r>
            <a:r>
              <a:rPr lang="en-US" dirty="0" smtClean="0"/>
              <a:t> </a:t>
            </a:r>
            <a:br>
              <a:rPr lang="en-US" dirty="0" smtClean="0"/>
            </a:br>
            <a:r>
              <a:rPr lang="en-US" dirty="0" smtClean="0"/>
              <a:t/>
            </a:r>
            <a:br>
              <a:rPr lang="en-US" dirty="0" smtClean="0"/>
            </a:br>
            <a:r>
              <a:rPr lang="en-US" dirty="0" smtClean="0"/>
              <a:t>Governmental departments and agencies and their staffs, principally civil service members and political appointees.   </a:t>
            </a:r>
            <a:br>
              <a:rPr lang="en-US" dirty="0" smtClean="0"/>
            </a:br>
            <a:r>
              <a:rPr lang="en-US" dirty="0" smtClean="0"/>
              <a:t/>
            </a:r>
            <a:br>
              <a:rPr lang="en-US" dirty="0" smtClean="0"/>
            </a:br>
            <a:r>
              <a:rPr lang="en-US" b="1" dirty="0" smtClean="0"/>
              <a:t>cabinet</a:t>
            </a:r>
            <a:r>
              <a:rPr lang="en-US" dirty="0" smtClean="0"/>
              <a:t> </a:t>
            </a:r>
            <a:br>
              <a:rPr lang="en-US" dirty="0" smtClean="0"/>
            </a:br>
            <a:r>
              <a:rPr lang="en-US" dirty="0" smtClean="0"/>
              <a:t/>
            </a:r>
            <a:br>
              <a:rPr lang="en-US" dirty="0" smtClean="0"/>
            </a:br>
            <a:r>
              <a:rPr lang="en-US" dirty="0" smtClean="0"/>
              <a:t>The group of advisors to the president composed of the heads of the departments of the executive branch and certain other officials. Cabinet advice to U.S. presidents is not binding, as opposed to parliamentary systems, where the consensus of cabinets is said to bind prime ministers.</a:t>
            </a:r>
            <a:br>
              <a:rPr lang="en-US" dirty="0" smtClean="0"/>
            </a:br>
            <a:r>
              <a:rPr lang="en-US" dirty="0" smtClean="0"/>
              <a:t/>
            </a:r>
            <a:br>
              <a:rPr lang="en-US" dirty="0" smtClean="0"/>
            </a:br>
            <a:r>
              <a:rPr lang="en-US" b="1" dirty="0" smtClean="0"/>
              <a:t>civil service</a:t>
            </a:r>
            <a:r>
              <a:rPr lang="en-US" dirty="0" smtClean="0"/>
              <a:t> </a:t>
            </a:r>
            <a:br>
              <a:rPr lang="en-US" dirty="0" smtClean="0"/>
            </a:br>
            <a:r>
              <a:rPr lang="en-US" dirty="0" smtClean="0"/>
              <a:t/>
            </a:r>
            <a:br>
              <a:rPr lang="en-US" dirty="0" smtClean="0"/>
            </a:br>
            <a:r>
              <a:rPr lang="en-US" dirty="0" smtClean="0"/>
              <a:t>Employment in federal, state or provincial, and local governmental agencies. The civil service was formed in an effort to reduce political patronage and promote professionalism in government.    </a:t>
            </a:r>
            <a:br>
              <a:rPr lang="en-US" dirty="0" smtClean="0"/>
            </a:br>
            <a:r>
              <a:rPr lang="en-US" dirty="0" smtClean="0"/>
              <a:t/>
            </a:r>
            <a:br>
              <a:rPr lang="en-US" dirty="0" smtClean="0"/>
            </a:br>
            <a:r>
              <a:rPr lang="en-US" b="1" dirty="0" smtClean="0"/>
              <a:t>independent agencies</a:t>
            </a:r>
            <a:r>
              <a:rPr lang="en-US" dirty="0" smtClean="0"/>
              <a:t> </a:t>
            </a:r>
            <a:br>
              <a:rPr lang="en-US" dirty="0" smtClean="0"/>
            </a:br>
            <a:r>
              <a:rPr lang="en-US" dirty="0" smtClean="0"/>
              <a:t/>
            </a:r>
            <a:br>
              <a:rPr lang="en-US" dirty="0" smtClean="0"/>
            </a:br>
            <a:r>
              <a:rPr lang="en-US" dirty="0" smtClean="0"/>
              <a:t>Administrative organizations located outside the structure of executive departments.   </a:t>
            </a:r>
            <a:br>
              <a:rPr lang="en-US" dirty="0" smtClean="0"/>
            </a:br>
            <a:endParaRPr lang="en-US"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Administrative Units</a:t>
            </a:r>
            <a:endParaRPr lang="en-US" dirty="0"/>
          </a:p>
        </p:txBody>
      </p:sp>
      <p:sp>
        <p:nvSpPr>
          <p:cNvPr id="3" name="Content Placeholder 2"/>
          <p:cNvSpPr>
            <a:spLocks noGrp="1"/>
          </p:cNvSpPr>
          <p:nvPr>
            <p:ph sz="quarter" idx="1"/>
          </p:nvPr>
        </p:nvSpPr>
        <p:spPr>
          <a:xfrm>
            <a:off x="301752" y="1527048"/>
            <a:ext cx="8689848" cy="4572000"/>
          </a:xfrm>
        </p:spPr>
        <p:txBody>
          <a:bodyPr/>
          <a:lstStyle/>
          <a:p>
            <a:r>
              <a:rPr lang="en-US" dirty="0" smtClean="0"/>
              <a:t>Executive Departments</a:t>
            </a:r>
          </a:p>
          <a:p>
            <a:pPr lvl="1"/>
            <a:r>
              <a:rPr lang="en-US" dirty="0" smtClean="0"/>
              <a:t>Congress directs each to administer certain laws / President appoints each secretary, or “head” (Cabinet)</a:t>
            </a:r>
          </a:p>
          <a:p>
            <a:pPr lvl="1"/>
            <a:r>
              <a:rPr lang="en-US" dirty="0" smtClean="0"/>
              <a:t>Currently 15 departments, each head in line of succession</a:t>
            </a:r>
          </a:p>
          <a:p>
            <a:r>
              <a:rPr lang="en-US" dirty="0" smtClean="0"/>
              <a:t>Executive Office of the President (EOP)</a:t>
            </a:r>
          </a:p>
          <a:p>
            <a:pPr lvl="1"/>
            <a:r>
              <a:rPr lang="en-US" dirty="0" smtClean="0"/>
              <a:t>Created in 1939 to help with budgeting, </a:t>
            </a:r>
            <a:r>
              <a:rPr lang="en-US" dirty="0" err="1" smtClean="0"/>
              <a:t>personell</a:t>
            </a:r>
            <a:r>
              <a:rPr lang="en-US" dirty="0" smtClean="0"/>
              <a:t> management, and natural resources planning. </a:t>
            </a:r>
          </a:p>
          <a:p>
            <a:pPr lvl="1"/>
            <a:r>
              <a:rPr lang="en-US" dirty="0" smtClean="0"/>
              <a:t>Includes: White House Office, Office of </a:t>
            </a:r>
          </a:p>
          <a:p>
            <a:pPr lvl="1">
              <a:buNone/>
            </a:pPr>
            <a:r>
              <a:rPr lang="en-US" dirty="0" smtClean="0"/>
              <a:t>    Management &amp; Budget, Council of </a:t>
            </a:r>
          </a:p>
          <a:p>
            <a:pPr lvl="1">
              <a:buNone/>
            </a:pPr>
            <a:r>
              <a:rPr lang="en-US" dirty="0" smtClean="0"/>
              <a:t>    Economic Advisors, National Security</a:t>
            </a:r>
          </a:p>
          <a:p>
            <a:pPr lvl="1">
              <a:buNone/>
            </a:pPr>
            <a:r>
              <a:rPr lang="en-US" dirty="0" smtClean="0"/>
              <a:t>    Council</a:t>
            </a:r>
            <a:endParaRPr lang="en-US" dirty="0"/>
          </a:p>
        </p:txBody>
      </p:sp>
      <p:pic>
        <p:nvPicPr>
          <p:cNvPr id="19458" name="Picture 2" descr="Executive Office of the President Plaque"/>
          <p:cNvPicPr>
            <a:picLocks noChangeAspect="1" noChangeArrowheads="1"/>
          </p:cNvPicPr>
          <p:nvPr/>
        </p:nvPicPr>
        <p:blipFill>
          <a:blip r:embed="rId2" cstate="print"/>
          <a:srcRect/>
          <a:stretch>
            <a:fillRect/>
          </a:stretch>
        </p:blipFill>
        <p:spPr bwMode="auto">
          <a:xfrm>
            <a:off x="6400800" y="4267200"/>
            <a:ext cx="27432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Administrative Units</a:t>
            </a:r>
            <a:endParaRPr lang="en-US" dirty="0"/>
          </a:p>
        </p:txBody>
      </p:sp>
      <p:sp>
        <p:nvSpPr>
          <p:cNvPr id="3" name="Content Placeholder 2"/>
          <p:cNvSpPr>
            <a:spLocks noGrp="1"/>
          </p:cNvSpPr>
          <p:nvPr>
            <p:ph sz="quarter" idx="1"/>
          </p:nvPr>
        </p:nvSpPr>
        <p:spPr>
          <a:xfrm>
            <a:off x="301752" y="1527048"/>
            <a:ext cx="7318248" cy="4949952"/>
          </a:xfrm>
        </p:spPr>
        <p:txBody>
          <a:bodyPr>
            <a:normAutofit fontScale="92500"/>
          </a:bodyPr>
          <a:lstStyle/>
          <a:p>
            <a:r>
              <a:rPr lang="en-US" dirty="0" smtClean="0"/>
              <a:t>Independent Agencies</a:t>
            </a:r>
          </a:p>
          <a:p>
            <a:pPr lvl="1"/>
            <a:r>
              <a:rPr lang="en-US" dirty="0" smtClean="0"/>
              <a:t>Located outside structure of Executive Departments</a:t>
            </a:r>
          </a:p>
          <a:p>
            <a:pPr lvl="1"/>
            <a:r>
              <a:rPr lang="en-US" dirty="0" smtClean="0"/>
              <a:t>Granted quasi-legislative regulatory powers</a:t>
            </a:r>
          </a:p>
          <a:p>
            <a:pPr lvl="2"/>
            <a:r>
              <a:rPr lang="en-US" dirty="0" smtClean="0"/>
              <a:t>Ex) Environmental Protection Agency (EPA), Peace </a:t>
            </a:r>
          </a:p>
          <a:p>
            <a:pPr lvl="2">
              <a:buNone/>
            </a:pPr>
            <a:r>
              <a:rPr lang="en-US" dirty="0" smtClean="0"/>
              <a:t>   Corps</a:t>
            </a:r>
          </a:p>
          <a:p>
            <a:r>
              <a:rPr lang="en-US" dirty="0" smtClean="0"/>
              <a:t>Others</a:t>
            </a:r>
          </a:p>
          <a:p>
            <a:pPr lvl="1"/>
            <a:r>
              <a:rPr lang="en-US" dirty="0" smtClean="0"/>
              <a:t>Federal Emergency Management Association (FEMA)</a:t>
            </a:r>
          </a:p>
          <a:p>
            <a:pPr lvl="2"/>
            <a:r>
              <a:rPr lang="en-US" dirty="0" smtClean="0"/>
              <a:t>Was independent agency, now part of Dept. of Homeland Security</a:t>
            </a:r>
          </a:p>
          <a:p>
            <a:pPr lvl="1"/>
            <a:r>
              <a:rPr lang="en-US" dirty="0" smtClean="0"/>
              <a:t>US Postal Service</a:t>
            </a:r>
          </a:p>
          <a:p>
            <a:pPr lvl="2"/>
            <a:r>
              <a:rPr lang="en-US" dirty="0" smtClean="0"/>
              <a:t>Government corporation</a:t>
            </a:r>
          </a:p>
          <a:p>
            <a:pPr lvl="1"/>
            <a:r>
              <a:rPr lang="en-US" dirty="0" smtClean="0"/>
              <a:t>Federal Communications Commission (FCC)</a:t>
            </a:r>
          </a:p>
          <a:p>
            <a:pPr lvl="2"/>
            <a:r>
              <a:rPr lang="en-US" dirty="0" smtClean="0"/>
              <a:t>Designed to enforce regulations of the industry</a:t>
            </a:r>
            <a:endParaRPr lang="en-US" dirty="0"/>
          </a:p>
        </p:txBody>
      </p:sp>
      <p:pic>
        <p:nvPicPr>
          <p:cNvPr id="18434" name="Picture 2" descr="http://creativegreenius.files.wordpress.com/2009/09/epa.jpg"/>
          <p:cNvPicPr>
            <a:picLocks noChangeAspect="1" noChangeArrowheads="1"/>
          </p:cNvPicPr>
          <p:nvPr/>
        </p:nvPicPr>
        <p:blipFill>
          <a:blip r:embed="rId2" cstate="print"/>
          <a:srcRect/>
          <a:stretch>
            <a:fillRect/>
          </a:stretch>
        </p:blipFill>
        <p:spPr bwMode="auto">
          <a:xfrm>
            <a:off x="7086600" y="1371600"/>
            <a:ext cx="20574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8" name="Picture 6" descr="Miracle Fruit Tab - Use United States Postal Service"/>
          <p:cNvPicPr>
            <a:picLocks noChangeAspect="1" noChangeArrowheads="1"/>
          </p:cNvPicPr>
          <p:nvPr/>
        </p:nvPicPr>
        <p:blipFill>
          <a:blip r:embed="rId3" cstate="print"/>
          <a:srcRect/>
          <a:stretch>
            <a:fillRect/>
          </a:stretch>
        </p:blipFill>
        <p:spPr bwMode="auto">
          <a:xfrm>
            <a:off x="6597782" y="4648200"/>
            <a:ext cx="2546217" cy="2209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Organizations</a:t>
            </a:r>
            <a:endParaRPr lang="en-US" dirty="0"/>
          </a:p>
        </p:txBody>
      </p:sp>
      <p:sp>
        <p:nvSpPr>
          <p:cNvPr id="3" name="Content Placeholder 2"/>
          <p:cNvSpPr>
            <a:spLocks noGrp="1"/>
          </p:cNvSpPr>
          <p:nvPr>
            <p:ph sz="quarter" idx="1"/>
          </p:nvPr>
        </p:nvSpPr>
        <p:spPr>
          <a:xfrm>
            <a:off x="301752" y="1527048"/>
            <a:ext cx="7546848" cy="4873752"/>
          </a:xfrm>
        </p:spPr>
        <p:txBody>
          <a:bodyPr>
            <a:normAutofit lnSpcReduction="10000"/>
          </a:bodyPr>
          <a:lstStyle/>
          <a:p>
            <a:r>
              <a:rPr lang="en-US" dirty="0" smtClean="0"/>
              <a:t>Quasi-legislative powers delegated to implement broad congressional mandates. </a:t>
            </a:r>
          </a:p>
          <a:p>
            <a:pPr lvl="1"/>
            <a:r>
              <a:rPr lang="en-US" dirty="0" smtClean="0"/>
              <a:t>Rules published in Federal Register</a:t>
            </a:r>
          </a:p>
          <a:p>
            <a:r>
              <a:rPr lang="en-US" dirty="0" smtClean="0"/>
              <a:t>Some units granted quasi-judicial powers</a:t>
            </a:r>
          </a:p>
          <a:p>
            <a:pPr lvl="1"/>
            <a:r>
              <a:rPr lang="en-US" dirty="0" smtClean="0"/>
              <a:t> Hearings held to resolve disputes</a:t>
            </a:r>
          </a:p>
          <a:p>
            <a:r>
              <a:rPr lang="en-US" dirty="0" smtClean="0"/>
              <a:t>Example: IRS</a:t>
            </a:r>
          </a:p>
          <a:p>
            <a:pPr lvl="1"/>
            <a:r>
              <a:rPr lang="en-US" dirty="0" smtClean="0"/>
              <a:t>Makes &amp; Enforces rules about tax collections. Also holds hearings for those accused of violations.</a:t>
            </a:r>
          </a:p>
          <a:p>
            <a:r>
              <a:rPr lang="en-US" dirty="0" smtClean="0"/>
              <a:t>Administrative Procedure Act (1946)</a:t>
            </a:r>
          </a:p>
          <a:p>
            <a:pPr lvl="1"/>
            <a:r>
              <a:rPr lang="en-US" dirty="0" smtClean="0"/>
              <a:t>Established rules to implement laws, requires public notice / hearings,  permits judicial review of administrative decisions</a:t>
            </a:r>
          </a:p>
          <a:p>
            <a:endParaRPr lang="en-US" dirty="0"/>
          </a:p>
        </p:txBody>
      </p:sp>
      <p:pic>
        <p:nvPicPr>
          <p:cNvPr id="17410" name="Picture 2" descr="http://www.avicennaaccounting.com/blog/wp-content/uploads/2010/01/irs.jpg"/>
          <p:cNvPicPr>
            <a:picLocks noChangeAspect="1" noChangeArrowheads="1"/>
          </p:cNvPicPr>
          <p:nvPr/>
        </p:nvPicPr>
        <p:blipFill>
          <a:blip r:embed="rId2" cstate="print"/>
          <a:srcRect/>
          <a:stretch>
            <a:fillRect/>
          </a:stretch>
        </p:blipFill>
        <p:spPr bwMode="auto">
          <a:xfrm>
            <a:off x="7133120" y="1447801"/>
            <a:ext cx="2010880" cy="2590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Factors</a:t>
            </a:r>
            <a:endParaRPr lang="en-US" dirty="0"/>
          </a:p>
        </p:txBody>
      </p:sp>
      <p:sp>
        <p:nvSpPr>
          <p:cNvPr id="3" name="Content Placeholder 2"/>
          <p:cNvSpPr>
            <a:spLocks noGrp="1"/>
          </p:cNvSpPr>
          <p:nvPr>
            <p:ph sz="quarter" idx="1"/>
          </p:nvPr>
        </p:nvSpPr>
        <p:spPr>
          <a:xfrm>
            <a:off x="301752" y="1527048"/>
            <a:ext cx="8689848" cy="4572000"/>
          </a:xfrm>
        </p:spPr>
        <p:txBody>
          <a:bodyPr/>
          <a:lstStyle/>
          <a:p>
            <a:r>
              <a:rPr lang="en-US" dirty="0" smtClean="0"/>
              <a:t>Growth in response to demands placed on </a:t>
            </a:r>
            <a:r>
              <a:rPr lang="en-US" dirty="0" err="1" smtClean="0"/>
              <a:t>gov’t</a:t>
            </a:r>
            <a:endParaRPr lang="en-US" dirty="0" smtClean="0"/>
          </a:p>
          <a:p>
            <a:pPr lvl="1"/>
            <a:r>
              <a:rPr lang="en-US" dirty="0" smtClean="0"/>
              <a:t>Ex) Industrial Revolution lead to Dept. of Commerce and Labor, Interstate Commerce Commission, and Federal Trade Commission </a:t>
            </a:r>
          </a:p>
          <a:p>
            <a:r>
              <a:rPr lang="en-US" dirty="0" smtClean="0"/>
              <a:t>Great Depression / New Deal</a:t>
            </a:r>
          </a:p>
          <a:p>
            <a:pPr lvl="1"/>
            <a:r>
              <a:rPr lang="en-US" dirty="0" smtClean="0"/>
              <a:t>FDR creates significant growth in federal bureaucracy in response to national crises </a:t>
            </a:r>
          </a:p>
          <a:p>
            <a:r>
              <a:rPr lang="en-US" dirty="0" smtClean="0"/>
              <a:t>Cold War</a:t>
            </a:r>
          </a:p>
          <a:p>
            <a:pPr lvl="1"/>
            <a:r>
              <a:rPr lang="en-US" dirty="0" smtClean="0"/>
              <a:t>Dept. of Defense, National Security Council, </a:t>
            </a:r>
          </a:p>
          <a:p>
            <a:pPr lvl="1">
              <a:buNone/>
            </a:pPr>
            <a:r>
              <a:rPr lang="en-US" dirty="0" smtClean="0"/>
              <a:t>    CIA…</a:t>
            </a:r>
          </a:p>
          <a:p>
            <a:endParaRPr lang="en-US" dirty="0"/>
          </a:p>
        </p:txBody>
      </p:sp>
      <p:pic>
        <p:nvPicPr>
          <p:cNvPr id="16386" name="Picture 2" descr="http://www.ordinary-gentlemen.com/wp-content/uploads/2009/04/cia.jpg"/>
          <p:cNvPicPr>
            <a:picLocks noChangeAspect="1" noChangeArrowheads="1"/>
          </p:cNvPicPr>
          <p:nvPr/>
        </p:nvPicPr>
        <p:blipFill>
          <a:blip r:embed="rId2" cstate="print"/>
          <a:srcRect/>
          <a:stretch>
            <a:fillRect/>
          </a:stretch>
        </p:blipFill>
        <p:spPr bwMode="auto">
          <a:xfrm>
            <a:off x="6629400" y="4083558"/>
            <a:ext cx="2514600" cy="2774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Contributing Factors</a:t>
            </a:r>
            <a:endParaRPr lang="en-US" dirty="0"/>
          </a:p>
        </p:txBody>
      </p:sp>
      <p:sp>
        <p:nvSpPr>
          <p:cNvPr id="3" name="Content Placeholder 2"/>
          <p:cNvSpPr>
            <a:spLocks noGrp="1"/>
          </p:cNvSpPr>
          <p:nvPr>
            <p:ph sz="quarter" idx="1"/>
          </p:nvPr>
        </p:nvSpPr>
        <p:spPr>
          <a:xfrm>
            <a:off x="301752" y="1527048"/>
            <a:ext cx="5337048" cy="4572000"/>
          </a:xfrm>
        </p:spPr>
        <p:txBody>
          <a:bodyPr/>
          <a:lstStyle/>
          <a:p>
            <a:r>
              <a:rPr lang="en-US" dirty="0" smtClean="0"/>
              <a:t>Reduction</a:t>
            </a:r>
          </a:p>
          <a:p>
            <a:pPr lvl="1"/>
            <a:r>
              <a:rPr lang="en-US" dirty="0" smtClean="0"/>
              <a:t>Starting in 1970s, many commissions and boards abolished</a:t>
            </a:r>
          </a:p>
          <a:p>
            <a:pPr lvl="2"/>
            <a:r>
              <a:rPr lang="en-US" dirty="0" smtClean="0"/>
              <a:t>Ex) Interstate Commerce Commission</a:t>
            </a:r>
          </a:p>
          <a:p>
            <a:pPr lvl="2">
              <a:buNone/>
            </a:pPr>
            <a:endParaRPr lang="en-US" dirty="0" smtClean="0"/>
          </a:p>
          <a:p>
            <a:r>
              <a:rPr lang="en-US" dirty="0" smtClean="0"/>
              <a:t>9/11</a:t>
            </a:r>
          </a:p>
          <a:p>
            <a:pPr lvl="1"/>
            <a:r>
              <a:rPr lang="en-US" dirty="0" smtClean="0"/>
              <a:t>Terrorist attacks result in creation of Department of Homeland Security</a:t>
            </a:r>
          </a:p>
        </p:txBody>
      </p:sp>
      <p:pic>
        <p:nvPicPr>
          <p:cNvPr id="15362" name="Picture 2" descr="http://blog.case.edu/james.chang/2007/09/11/9-11_firemans_flag_full.jpg"/>
          <p:cNvPicPr>
            <a:picLocks noChangeAspect="1" noChangeArrowheads="1"/>
          </p:cNvPicPr>
          <p:nvPr/>
        </p:nvPicPr>
        <p:blipFill>
          <a:blip r:embed="rId2" cstate="print"/>
          <a:srcRect/>
          <a:stretch>
            <a:fillRect/>
          </a:stretch>
        </p:blipFill>
        <p:spPr bwMode="auto">
          <a:xfrm>
            <a:off x="6629400" y="1371600"/>
            <a:ext cx="2349595" cy="3124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4" name="Picture 4" descr="http://vivirlatino.com/i/2008/12/360px-US_Department_of_Homeland_Security_Seal.svg.png"/>
          <p:cNvPicPr>
            <a:picLocks noChangeAspect="1" noChangeArrowheads="1"/>
          </p:cNvPicPr>
          <p:nvPr/>
        </p:nvPicPr>
        <p:blipFill>
          <a:blip r:embed="rId3" cstate="print"/>
          <a:srcRect/>
          <a:stretch>
            <a:fillRect/>
          </a:stretch>
        </p:blipFill>
        <p:spPr bwMode="auto">
          <a:xfrm>
            <a:off x="6934200" y="4648200"/>
            <a:ext cx="1671518" cy="16668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Administrative Agencies</a:t>
            </a:r>
            <a:endParaRPr lang="en-US" dirty="0"/>
          </a:p>
        </p:txBody>
      </p:sp>
      <p:sp>
        <p:nvSpPr>
          <p:cNvPr id="3" name="Content Placeholder 2"/>
          <p:cNvSpPr>
            <a:spLocks noGrp="1"/>
          </p:cNvSpPr>
          <p:nvPr>
            <p:ph sz="quarter" idx="1"/>
          </p:nvPr>
        </p:nvSpPr>
        <p:spPr>
          <a:xfrm>
            <a:off x="301752" y="1527048"/>
            <a:ext cx="8613648" cy="4949952"/>
          </a:xfrm>
        </p:spPr>
        <p:txBody>
          <a:bodyPr>
            <a:normAutofit lnSpcReduction="10000"/>
          </a:bodyPr>
          <a:lstStyle/>
          <a:p>
            <a:r>
              <a:rPr lang="en-US" dirty="0" smtClean="0"/>
              <a:t>Civil Service</a:t>
            </a:r>
          </a:p>
          <a:p>
            <a:pPr lvl="1"/>
            <a:r>
              <a:rPr lang="en-US" dirty="0" smtClean="0"/>
              <a:t>1883 – Patronage substituted for merit-based system / administrative class insulated from politics</a:t>
            </a:r>
          </a:p>
          <a:p>
            <a:pPr lvl="1"/>
            <a:r>
              <a:rPr lang="en-US" dirty="0" smtClean="0"/>
              <a:t>Congress sill establishes office requirements, performance standards, wages, benefits, &amp; “whistle-blower” protections</a:t>
            </a:r>
          </a:p>
          <a:p>
            <a:pPr lvl="1"/>
            <a:r>
              <a:rPr lang="en-US" dirty="0" smtClean="0"/>
              <a:t>Hatch Act (1939)</a:t>
            </a:r>
          </a:p>
          <a:p>
            <a:pPr lvl="2"/>
            <a:r>
              <a:rPr lang="en-US" dirty="0" smtClean="0"/>
              <a:t>Parties prohibited from pressuring workers to contribute or work for candidates in exchange for job security</a:t>
            </a:r>
          </a:p>
          <a:p>
            <a:pPr lvl="1"/>
            <a:r>
              <a:rPr lang="en-US" dirty="0" smtClean="0"/>
              <a:t>President makes appointments to </a:t>
            </a:r>
          </a:p>
          <a:p>
            <a:pPr lvl="1">
              <a:buNone/>
            </a:pPr>
            <a:r>
              <a:rPr lang="en-US" dirty="0" smtClean="0"/>
              <a:t>    key leadership positions</a:t>
            </a:r>
          </a:p>
          <a:p>
            <a:pPr lvl="2"/>
            <a:r>
              <a:rPr lang="en-US" dirty="0" smtClean="0"/>
              <a:t>Helps ensure bureaucracy enacts his</a:t>
            </a:r>
          </a:p>
          <a:p>
            <a:pPr lvl="2">
              <a:buNone/>
            </a:pPr>
            <a:r>
              <a:rPr lang="en-US" dirty="0" smtClean="0"/>
              <a:t>   policy agenda</a:t>
            </a:r>
          </a:p>
          <a:p>
            <a:pPr lvl="2"/>
            <a:r>
              <a:rPr lang="en-US" dirty="0" smtClean="0"/>
              <a:t>With new administration’s usually </a:t>
            </a:r>
          </a:p>
          <a:p>
            <a:pPr lvl="2">
              <a:buNone/>
            </a:pPr>
            <a:r>
              <a:rPr lang="en-US" dirty="0" smtClean="0"/>
              <a:t>    complete change in leadership</a:t>
            </a:r>
          </a:p>
          <a:p>
            <a:pPr lvl="1"/>
            <a:endParaRPr lang="en-US" dirty="0"/>
          </a:p>
        </p:txBody>
      </p:sp>
      <p:pic>
        <p:nvPicPr>
          <p:cNvPr id="14338" name="Picture 2" descr="http://www.illinoisfamily.org/content/img/f34434/arne-duncan1.jpg"/>
          <p:cNvPicPr>
            <a:picLocks noChangeAspect="1" noChangeArrowheads="1"/>
          </p:cNvPicPr>
          <p:nvPr/>
        </p:nvPicPr>
        <p:blipFill>
          <a:blip r:embed="rId2" cstate="print"/>
          <a:srcRect/>
          <a:stretch>
            <a:fillRect/>
          </a:stretch>
        </p:blipFill>
        <p:spPr bwMode="auto">
          <a:xfrm>
            <a:off x="5624104" y="4361043"/>
            <a:ext cx="3519896" cy="2344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&amp; Balances</a:t>
            </a:r>
            <a:endParaRPr lang="en-US" dirty="0"/>
          </a:p>
        </p:txBody>
      </p:sp>
      <p:sp>
        <p:nvSpPr>
          <p:cNvPr id="3" name="Content Placeholder 2"/>
          <p:cNvSpPr>
            <a:spLocks noGrp="1"/>
          </p:cNvSpPr>
          <p:nvPr>
            <p:ph sz="quarter" idx="1"/>
          </p:nvPr>
        </p:nvSpPr>
        <p:spPr/>
        <p:txBody>
          <a:bodyPr/>
          <a:lstStyle/>
          <a:p>
            <a:r>
              <a:rPr lang="en-US" dirty="0" smtClean="0"/>
              <a:t>The President</a:t>
            </a:r>
          </a:p>
          <a:p>
            <a:pPr lvl="1"/>
            <a:r>
              <a:rPr lang="en-US" dirty="0" smtClean="0"/>
              <a:t>Appointment power rewards loyalists / advances agenda</a:t>
            </a:r>
          </a:p>
          <a:p>
            <a:pPr lvl="1"/>
            <a:r>
              <a:rPr lang="en-US" dirty="0" smtClean="0"/>
              <a:t>Executive Orders – directs agencies to take certain actions</a:t>
            </a:r>
          </a:p>
          <a:p>
            <a:r>
              <a:rPr lang="en-US" dirty="0" smtClean="0"/>
              <a:t>Congress</a:t>
            </a:r>
          </a:p>
          <a:p>
            <a:pPr lvl="1"/>
            <a:r>
              <a:rPr lang="en-US" dirty="0" smtClean="0"/>
              <a:t>Creates, consolidates, or eliminates agencies</a:t>
            </a:r>
          </a:p>
          <a:p>
            <a:pPr lvl="1"/>
            <a:r>
              <a:rPr lang="en-US" dirty="0" smtClean="0"/>
              <a:t>Senate confirms high-level appointees</a:t>
            </a:r>
          </a:p>
          <a:p>
            <a:pPr lvl="1"/>
            <a:r>
              <a:rPr lang="en-US" dirty="0" smtClean="0"/>
              <a:t>Statutes direct agency actions</a:t>
            </a:r>
          </a:p>
          <a:p>
            <a:pPr lvl="1"/>
            <a:r>
              <a:rPr lang="en-US" dirty="0" smtClean="0"/>
              <a:t>Appropriates funding</a:t>
            </a:r>
          </a:p>
          <a:p>
            <a:pPr lvl="1"/>
            <a:r>
              <a:rPr lang="en-US" dirty="0" smtClean="0"/>
              <a:t>Congressional Oversight</a:t>
            </a:r>
          </a:p>
          <a:p>
            <a:pPr lvl="2"/>
            <a:r>
              <a:rPr lang="en-US" dirty="0" smtClean="0"/>
              <a:t>Ex) review budgets, investigate actions</a:t>
            </a:r>
          </a:p>
          <a:p>
            <a:pPr lvl="2"/>
            <a:endParaRPr lang="en-US" dirty="0" smtClean="0"/>
          </a:p>
          <a:p>
            <a:pPr lvl="1"/>
            <a:endParaRPr lang="en-US" dirty="0"/>
          </a:p>
        </p:txBody>
      </p:sp>
      <p:pic>
        <p:nvPicPr>
          <p:cNvPr id="13314" name="Picture 2" descr="https://www.stanford.edu/group/ic/cgi-bin/drupal2/files/congress_0.jpg"/>
          <p:cNvPicPr>
            <a:picLocks noChangeAspect="1" noChangeArrowheads="1"/>
          </p:cNvPicPr>
          <p:nvPr/>
        </p:nvPicPr>
        <p:blipFill>
          <a:blip r:embed="rId2" cstate="print"/>
          <a:srcRect/>
          <a:stretch>
            <a:fillRect/>
          </a:stretch>
        </p:blipFill>
        <p:spPr bwMode="auto">
          <a:xfrm>
            <a:off x="5867400" y="4137192"/>
            <a:ext cx="3124674" cy="2206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Checks &amp; Balances</a:t>
            </a:r>
            <a:endParaRPr lang="en-US" dirty="0"/>
          </a:p>
        </p:txBody>
      </p:sp>
      <p:sp>
        <p:nvSpPr>
          <p:cNvPr id="3" name="Content Placeholder 2"/>
          <p:cNvSpPr>
            <a:spLocks noGrp="1"/>
          </p:cNvSpPr>
          <p:nvPr>
            <p:ph sz="quarter" idx="1"/>
          </p:nvPr>
        </p:nvSpPr>
        <p:spPr/>
        <p:txBody>
          <a:bodyPr/>
          <a:lstStyle/>
          <a:p>
            <a:r>
              <a:rPr lang="en-US" dirty="0" smtClean="0"/>
              <a:t>Courts</a:t>
            </a:r>
          </a:p>
          <a:p>
            <a:pPr lvl="1"/>
            <a:r>
              <a:rPr lang="en-US" dirty="0" smtClean="0"/>
              <a:t>Decide whether agencies violate 14</a:t>
            </a:r>
            <a:r>
              <a:rPr lang="en-US" baseline="30000" dirty="0" smtClean="0"/>
              <a:t>th</a:t>
            </a:r>
            <a:r>
              <a:rPr lang="en-US" dirty="0" smtClean="0"/>
              <a:t> Amendment due process &amp; equal protection requirements</a:t>
            </a:r>
          </a:p>
          <a:p>
            <a:pPr lvl="1"/>
            <a:r>
              <a:rPr lang="en-US" dirty="0" smtClean="0"/>
              <a:t>Requires Congress to clearly define agency standards</a:t>
            </a:r>
          </a:p>
          <a:p>
            <a:r>
              <a:rPr lang="en-US" dirty="0" smtClean="0"/>
              <a:t>Federalism</a:t>
            </a:r>
          </a:p>
          <a:p>
            <a:pPr lvl="1"/>
            <a:r>
              <a:rPr lang="en-US" dirty="0" smtClean="0"/>
              <a:t>If state and national policies differ, states sometimes resist or refuse to comply with standards (ex. Education reform) </a:t>
            </a:r>
          </a:p>
          <a:p>
            <a:r>
              <a:rPr lang="en-US" dirty="0" smtClean="0"/>
              <a:t>Citizens, Interest Groups, Media</a:t>
            </a:r>
          </a:p>
          <a:p>
            <a:pPr lvl="1"/>
            <a:r>
              <a:rPr lang="en-US" dirty="0" smtClean="0"/>
              <a:t>Those directly affected by public policy ca monitor actions, report complaints, or investigate issues regarding problems and injustice in the bureaucracy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077200" cy="762000"/>
          </a:xfrm>
        </p:spPr>
        <p:txBody>
          <a:bodyPr>
            <a:normAutofit/>
          </a:bodyPr>
          <a:lstStyle/>
          <a:p>
            <a:r>
              <a:rPr lang="en-US" sz="4000" dirty="0" smtClean="0"/>
              <a:t>Terms to Know</a:t>
            </a:r>
            <a:endParaRPr lang="en-US" sz="4000" dirty="0"/>
          </a:p>
        </p:txBody>
      </p:sp>
      <p:sp>
        <p:nvSpPr>
          <p:cNvPr id="2" name="Content Placeholder 1"/>
          <p:cNvSpPr>
            <a:spLocks noGrp="1"/>
          </p:cNvSpPr>
          <p:nvPr>
            <p:ph sz="quarter" idx="1"/>
          </p:nvPr>
        </p:nvSpPr>
        <p:spPr>
          <a:xfrm>
            <a:off x="228600" y="1447800"/>
            <a:ext cx="8610600" cy="4648200"/>
          </a:xfrm>
        </p:spPr>
        <p:txBody>
          <a:bodyPr>
            <a:normAutofit fontScale="77500" lnSpcReduction="20000"/>
          </a:bodyPr>
          <a:lstStyle/>
          <a:p>
            <a:pPr>
              <a:buNone/>
            </a:pPr>
            <a:r>
              <a:rPr lang="en-US" b="1" dirty="0" smtClean="0"/>
              <a:t>	commander in chief</a:t>
            </a:r>
            <a:r>
              <a:rPr lang="en-US" dirty="0" smtClean="0"/>
              <a:t> </a:t>
            </a:r>
            <a:br>
              <a:rPr lang="en-US" dirty="0" smtClean="0"/>
            </a:br>
            <a:r>
              <a:rPr lang="en-US" dirty="0" smtClean="0"/>
              <a:t/>
            </a:r>
            <a:br>
              <a:rPr lang="en-US" dirty="0" smtClean="0"/>
            </a:br>
            <a:r>
              <a:rPr lang="en-US" dirty="0" smtClean="0"/>
              <a:t>Highest ranked person of the military forces. According to the U.S. Constitution, the president is commander in chief of the nation's armed forces.    </a:t>
            </a:r>
            <a:br>
              <a:rPr lang="en-US" dirty="0" smtClean="0"/>
            </a:br>
            <a:r>
              <a:rPr lang="en-US" dirty="0" smtClean="0"/>
              <a:t/>
            </a:r>
            <a:br>
              <a:rPr lang="en-US" dirty="0" smtClean="0"/>
            </a:br>
            <a:r>
              <a:rPr lang="en-US" b="1" dirty="0" smtClean="0"/>
              <a:t>executive orders</a:t>
            </a:r>
            <a:r>
              <a:rPr lang="en-US" dirty="0" smtClean="0"/>
              <a:t> </a:t>
            </a:r>
            <a:br>
              <a:rPr lang="en-US" dirty="0" smtClean="0"/>
            </a:br>
            <a:r>
              <a:rPr lang="en-US" dirty="0" smtClean="0"/>
              <a:t/>
            </a:r>
            <a:br>
              <a:rPr lang="en-US" dirty="0" smtClean="0"/>
            </a:br>
            <a:r>
              <a:rPr lang="en-US" dirty="0" smtClean="0"/>
              <a:t>Directives issued by the president, including Presidential Directives, National Security Directives, and Homeland Security Presidential Directives. Presidents have issued such orders since 1789. Such orders are open to the public, except for National Security Directives.    </a:t>
            </a:r>
            <a:br>
              <a:rPr lang="en-US" dirty="0" smtClean="0"/>
            </a:br>
            <a:r>
              <a:rPr lang="en-US" dirty="0" smtClean="0"/>
              <a:t/>
            </a:r>
            <a:br>
              <a:rPr lang="en-US" dirty="0" smtClean="0"/>
            </a:br>
            <a:r>
              <a:rPr lang="en-US" b="1" dirty="0" smtClean="0"/>
              <a:t>executive power</a:t>
            </a:r>
            <a:r>
              <a:rPr lang="en-US" dirty="0" smtClean="0"/>
              <a:t> </a:t>
            </a:r>
            <a:br>
              <a:rPr lang="en-US" dirty="0" smtClean="0"/>
            </a:br>
            <a:r>
              <a:rPr lang="en-US" dirty="0" smtClean="0"/>
              <a:t/>
            </a:r>
            <a:br>
              <a:rPr lang="en-US" dirty="0" smtClean="0"/>
            </a:br>
            <a:r>
              <a:rPr lang="en-US" dirty="0" smtClean="0"/>
              <a:t>The authority to carry out and enforce the law.    </a:t>
            </a:r>
            <a:endParaRPr lang="en-US" dirty="0">
              <a:solidFill>
                <a:schemeClr val="tx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President’s Responsibilities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Executive Power not specifically defined in Constitution, but following powers are listed (Art. II)</a:t>
            </a:r>
          </a:p>
          <a:p>
            <a:pPr lvl="1"/>
            <a:r>
              <a:rPr lang="en-US" dirty="0" smtClean="0"/>
              <a:t>Commander in Chief of army and navy</a:t>
            </a:r>
          </a:p>
          <a:p>
            <a:pPr lvl="1"/>
            <a:r>
              <a:rPr lang="en-US" dirty="0" smtClean="0"/>
              <a:t>Heads executive department</a:t>
            </a:r>
          </a:p>
          <a:p>
            <a:pPr lvl="1"/>
            <a:r>
              <a:rPr lang="en-US" dirty="0" smtClean="0"/>
              <a:t>Granting reprieves and pardons</a:t>
            </a:r>
          </a:p>
          <a:p>
            <a:pPr lvl="1"/>
            <a:r>
              <a:rPr lang="en-US" dirty="0" smtClean="0"/>
              <a:t>Making treaties (subject to Senate’s </a:t>
            </a:r>
          </a:p>
          <a:p>
            <a:pPr lvl="1">
              <a:buNone/>
            </a:pPr>
            <a:r>
              <a:rPr lang="en-US" dirty="0" smtClean="0"/>
              <a:t>    consent)</a:t>
            </a:r>
          </a:p>
          <a:p>
            <a:pPr lvl="1"/>
            <a:r>
              <a:rPr lang="en-US" dirty="0" smtClean="0"/>
              <a:t>Nominating ambassadors, consuls, judges</a:t>
            </a:r>
          </a:p>
          <a:p>
            <a:pPr lvl="1"/>
            <a:r>
              <a:rPr lang="en-US" dirty="0" smtClean="0"/>
              <a:t>Recommend </a:t>
            </a:r>
            <a:r>
              <a:rPr lang="en-US" dirty="0" smtClean="0"/>
              <a:t>legislation to Congress</a:t>
            </a:r>
            <a:endParaRPr lang="en-US" dirty="0" smtClean="0"/>
          </a:p>
          <a:p>
            <a:pPr lvl="1"/>
            <a:r>
              <a:rPr lang="en-US" dirty="0" smtClean="0"/>
              <a:t>Review legislation/Veto </a:t>
            </a:r>
            <a:r>
              <a:rPr lang="en-US" dirty="0" smtClean="0"/>
              <a:t>bills</a:t>
            </a:r>
          </a:p>
          <a:p>
            <a:pPr lvl="1"/>
            <a:r>
              <a:rPr lang="en-US" dirty="0" smtClean="0"/>
              <a:t>Receive ambassadors (chief diplomat</a:t>
            </a:r>
            <a:r>
              <a:rPr lang="en-US" dirty="0" smtClean="0"/>
              <a:t>)</a:t>
            </a:r>
          </a:p>
          <a:p>
            <a:pPr lvl="1"/>
            <a:r>
              <a:rPr lang="en-US" dirty="0" smtClean="0">
                <a:solidFill>
                  <a:srgbClr val="FF0000"/>
                </a:solidFill>
              </a:rPr>
              <a:t>“Take Care that laws are carefully executed”</a:t>
            </a:r>
          </a:p>
          <a:p>
            <a:pPr lvl="1"/>
            <a:r>
              <a:rPr lang="en-US" dirty="0" smtClean="0">
                <a:solidFill>
                  <a:srgbClr val="FF0000"/>
                </a:solidFill>
              </a:rPr>
              <a:t>Preserve, protect, and defend the Constitution</a:t>
            </a:r>
            <a:endParaRPr lang="en-US" dirty="0" smtClean="0">
              <a:solidFill>
                <a:srgbClr val="FF0000"/>
              </a:solidFill>
            </a:endParaRPr>
          </a:p>
          <a:p>
            <a:pPr lvl="1"/>
            <a:endParaRPr lang="en-US" dirty="0" smtClean="0"/>
          </a:p>
          <a:p>
            <a:pPr lvl="1"/>
            <a:endParaRPr lang="en-US" dirty="0" smtClean="0"/>
          </a:p>
          <a:p>
            <a:pPr lvl="1"/>
            <a:endParaRPr lang="en-US" dirty="0"/>
          </a:p>
        </p:txBody>
      </p:sp>
      <p:pic>
        <p:nvPicPr>
          <p:cNvPr id="4098" name="Picture 2" descr="http://image3.examiner.com/images/blog/wysiwyg/image/President_Obama_delivers_remarks.jpg"/>
          <p:cNvPicPr>
            <a:picLocks noChangeAspect="1" noChangeArrowheads="1"/>
          </p:cNvPicPr>
          <p:nvPr/>
        </p:nvPicPr>
        <p:blipFill>
          <a:blip r:embed="rId2" cstate="print"/>
          <a:srcRect/>
          <a:stretch>
            <a:fillRect/>
          </a:stretch>
        </p:blipFill>
        <p:spPr bwMode="auto">
          <a:xfrm>
            <a:off x="6400800" y="2590800"/>
            <a:ext cx="2616101" cy="3581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Framers’ Vision of the Presidency</a:t>
            </a:r>
            <a:endParaRPr lang="en-US" dirty="0"/>
          </a:p>
        </p:txBody>
      </p:sp>
      <p:sp>
        <p:nvSpPr>
          <p:cNvPr id="3" name="Content Placeholder 2"/>
          <p:cNvSpPr>
            <a:spLocks noGrp="1"/>
          </p:cNvSpPr>
          <p:nvPr>
            <p:ph sz="quarter" idx="1"/>
          </p:nvPr>
        </p:nvSpPr>
        <p:spPr>
          <a:xfrm>
            <a:off x="301752" y="1527048"/>
            <a:ext cx="6099048" cy="4572000"/>
          </a:xfrm>
        </p:spPr>
        <p:txBody>
          <a:bodyPr>
            <a:normAutofit lnSpcReduction="10000"/>
          </a:bodyPr>
          <a:lstStyle/>
          <a:p>
            <a:r>
              <a:rPr lang="en-US" dirty="0" smtClean="0"/>
              <a:t>Official above partisan politics</a:t>
            </a:r>
          </a:p>
          <a:p>
            <a:r>
              <a:rPr lang="en-US" dirty="0" smtClean="0"/>
              <a:t>Electoral College would identify people with character “preeminent for ability and virtue”</a:t>
            </a:r>
          </a:p>
          <a:p>
            <a:r>
              <a:rPr lang="en-US" dirty="0" smtClean="0"/>
              <a:t>No expectation of campaigns</a:t>
            </a:r>
          </a:p>
          <a:p>
            <a:r>
              <a:rPr lang="en-US" dirty="0" smtClean="0"/>
              <a:t>Wanted “energetic” president as opposed to legislature’s “deliberative” </a:t>
            </a:r>
            <a:r>
              <a:rPr lang="en-US" dirty="0" smtClean="0"/>
              <a:t>nature (Congress)</a:t>
            </a:r>
            <a:endParaRPr lang="en-US" dirty="0" smtClean="0"/>
          </a:p>
          <a:p>
            <a:r>
              <a:rPr lang="en-US" dirty="0" smtClean="0"/>
              <a:t>Hamilton: “Bad execution… must be… a bad government.” </a:t>
            </a:r>
            <a:r>
              <a:rPr lang="en-US" dirty="0" smtClean="0">
                <a:solidFill>
                  <a:srgbClr val="FF0000"/>
                </a:solidFill>
              </a:rPr>
              <a:t>No feeb</a:t>
            </a:r>
            <a:r>
              <a:rPr lang="en-US" dirty="0" smtClean="0">
                <a:solidFill>
                  <a:srgbClr val="FF0000"/>
                </a:solidFill>
              </a:rPr>
              <a:t>le President!</a:t>
            </a:r>
            <a:endParaRPr lang="en-US" dirty="0">
              <a:solidFill>
                <a:srgbClr val="FF0000"/>
              </a:solidFill>
            </a:endParaRPr>
          </a:p>
        </p:txBody>
      </p:sp>
      <p:pic>
        <p:nvPicPr>
          <p:cNvPr id="87046" name="Picture 6" descr="http://www.civiced.org/wtpcompanion/hs/image/0809/0809webwtphs_unit2.jpg"/>
          <p:cNvPicPr>
            <a:picLocks noChangeAspect="1" noChangeArrowheads="1"/>
          </p:cNvPicPr>
          <p:nvPr/>
        </p:nvPicPr>
        <p:blipFill>
          <a:blip r:embed="rId2" cstate="print"/>
          <a:srcRect/>
          <a:stretch>
            <a:fillRect/>
          </a:stretch>
        </p:blipFill>
        <p:spPr bwMode="auto">
          <a:xfrm>
            <a:off x="6477000" y="1676400"/>
            <a:ext cx="2428875" cy="3476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Presidency Evolves</a:t>
            </a:r>
            <a:endParaRPr lang="en-US" dirty="0"/>
          </a:p>
        </p:txBody>
      </p:sp>
      <p:sp>
        <p:nvSpPr>
          <p:cNvPr id="3" name="Content Placeholder 2"/>
          <p:cNvSpPr>
            <a:spLocks noGrp="1"/>
          </p:cNvSpPr>
          <p:nvPr>
            <p:ph sz="quarter" idx="1"/>
          </p:nvPr>
        </p:nvSpPr>
        <p:spPr>
          <a:xfrm>
            <a:off x="301752" y="1527048"/>
            <a:ext cx="5870448" cy="4572000"/>
          </a:xfrm>
        </p:spPr>
        <p:txBody>
          <a:bodyPr/>
          <a:lstStyle/>
          <a:p>
            <a:r>
              <a:rPr lang="en-US" dirty="0" smtClean="0"/>
              <a:t>Andrew Jackson</a:t>
            </a:r>
          </a:p>
          <a:p>
            <a:pPr lvl="1"/>
            <a:r>
              <a:rPr lang="en-US" dirty="0" smtClean="0"/>
              <a:t>Unprecedented use of veto (national bank)</a:t>
            </a:r>
          </a:p>
          <a:p>
            <a:r>
              <a:rPr lang="en-US" dirty="0" smtClean="0"/>
              <a:t>Abraham Lincoln</a:t>
            </a:r>
          </a:p>
          <a:p>
            <a:pPr lvl="1"/>
            <a:r>
              <a:rPr lang="en-US" dirty="0" smtClean="0"/>
              <a:t>Expansion of wartime powers </a:t>
            </a:r>
            <a:r>
              <a:rPr lang="en-US" dirty="0" smtClean="0"/>
              <a:t>“Inherent </a:t>
            </a:r>
          </a:p>
          <a:p>
            <a:pPr marL="274320" lvl="1" indent="0">
              <a:buNone/>
            </a:pPr>
            <a:r>
              <a:rPr lang="en-US" dirty="0" smtClean="0"/>
              <a:t>Executive Powers” </a:t>
            </a:r>
            <a:r>
              <a:rPr lang="en-US" dirty="0" smtClean="0"/>
              <a:t>(</a:t>
            </a:r>
            <a:r>
              <a:rPr lang="en-US" dirty="0" smtClean="0"/>
              <a:t>suspension of habeas corpus)</a:t>
            </a:r>
          </a:p>
          <a:p>
            <a:r>
              <a:rPr lang="en-US" dirty="0" smtClean="0"/>
              <a:t>Teddy Roosevelt</a:t>
            </a:r>
          </a:p>
          <a:p>
            <a:pPr lvl="1"/>
            <a:r>
              <a:rPr lang="en-US" dirty="0" smtClean="0"/>
              <a:t>“Bully Pulpit” – used visibility and influence of presidency to advocate  his political agenda</a:t>
            </a:r>
            <a:endParaRPr lang="en-US" dirty="0"/>
          </a:p>
        </p:txBody>
      </p:sp>
      <p:pic>
        <p:nvPicPr>
          <p:cNvPr id="88066" name="Picture 2" descr="http://beatl.barnard.columbia.edu/amciv/TRBullyP.jpg"/>
          <p:cNvPicPr>
            <a:picLocks noChangeAspect="1" noChangeArrowheads="1"/>
          </p:cNvPicPr>
          <p:nvPr/>
        </p:nvPicPr>
        <p:blipFill>
          <a:blip r:embed="rId2" cstate="print"/>
          <a:srcRect/>
          <a:stretch>
            <a:fillRect/>
          </a:stretch>
        </p:blipFill>
        <p:spPr bwMode="auto">
          <a:xfrm>
            <a:off x="6172200" y="2133600"/>
            <a:ext cx="2887596" cy="3693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Presidency Evolves</a:t>
            </a:r>
            <a:endParaRPr lang="en-US" dirty="0"/>
          </a:p>
        </p:txBody>
      </p:sp>
      <p:sp>
        <p:nvSpPr>
          <p:cNvPr id="3" name="Content Placeholder 2"/>
          <p:cNvSpPr>
            <a:spLocks noGrp="1"/>
          </p:cNvSpPr>
          <p:nvPr>
            <p:ph sz="quarter" idx="1"/>
          </p:nvPr>
        </p:nvSpPr>
        <p:spPr>
          <a:xfrm>
            <a:off x="301752" y="1447800"/>
            <a:ext cx="6708648" cy="4572000"/>
          </a:xfrm>
        </p:spPr>
        <p:txBody>
          <a:bodyPr>
            <a:normAutofit fontScale="92500" lnSpcReduction="20000"/>
          </a:bodyPr>
          <a:lstStyle/>
          <a:p>
            <a:r>
              <a:rPr lang="en-US" dirty="0" smtClean="0"/>
              <a:t>FDR</a:t>
            </a:r>
          </a:p>
          <a:p>
            <a:pPr lvl="1"/>
            <a:r>
              <a:rPr lang="en-US" dirty="0" smtClean="0"/>
              <a:t>Took control of policy process through New Deal programs.</a:t>
            </a:r>
          </a:p>
          <a:p>
            <a:pPr lvl="2"/>
            <a:r>
              <a:rPr lang="en-US" dirty="0" smtClean="0"/>
              <a:t>Social Security, employment programs, executive agency reform</a:t>
            </a:r>
          </a:p>
          <a:p>
            <a:pPr lvl="1"/>
            <a:r>
              <a:rPr lang="en-US" dirty="0" smtClean="0"/>
              <a:t>Exerted unprecedented military power during WWII</a:t>
            </a:r>
          </a:p>
          <a:p>
            <a:pPr lvl="1"/>
            <a:r>
              <a:rPr lang="en-US" dirty="0" smtClean="0"/>
              <a:t>Employed “fireside chats” to establish trust and </a:t>
            </a:r>
            <a:r>
              <a:rPr lang="en-US" dirty="0" smtClean="0"/>
              <a:t>confidence</a:t>
            </a:r>
          </a:p>
          <a:p>
            <a:pPr lvl="1"/>
            <a:r>
              <a:rPr lang="en-US" dirty="0" smtClean="0"/>
              <a:t>*Public Opinion polls</a:t>
            </a:r>
            <a:endParaRPr lang="en-US" dirty="0" smtClean="0"/>
          </a:p>
          <a:p>
            <a:r>
              <a:rPr lang="en-US" dirty="0" smtClean="0"/>
              <a:t>Since FDR</a:t>
            </a:r>
          </a:p>
          <a:p>
            <a:pPr lvl="1"/>
            <a:r>
              <a:rPr lang="en-US" dirty="0" smtClean="0"/>
              <a:t>Effective presidents have used FDR’s strategies to bolster power</a:t>
            </a:r>
          </a:p>
          <a:p>
            <a:pPr lvl="2"/>
            <a:r>
              <a:rPr lang="en-US" dirty="0" smtClean="0"/>
              <a:t>Reagan – “The Great Communicator”</a:t>
            </a:r>
          </a:p>
          <a:p>
            <a:pPr lvl="2"/>
            <a:r>
              <a:rPr lang="en-US" dirty="0" smtClean="0"/>
              <a:t>JFK &amp; Clinton – Used charisma to win political allies and persuade public to support policy proposals</a:t>
            </a:r>
          </a:p>
          <a:p>
            <a:endParaRPr lang="en-US" dirty="0"/>
          </a:p>
        </p:txBody>
      </p:sp>
      <p:pic>
        <p:nvPicPr>
          <p:cNvPr id="84994" name="Picture 2" descr="http://harrymartinmy9.files.wordpress.com/2009/03/fdr-radio.jpg"/>
          <p:cNvPicPr>
            <a:picLocks noChangeAspect="1" noChangeArrowheads="1"/>
          </p:cNvPicPr>
          <p:nvPr/>
        </p:nvPicPr>
        <p:blipFill>
          <a:blip r:embed="rId2" cstate="print"/>
          <a:srcRect/>
          <a:stretch>
            <a:fillRect/>
          </a:stretch>
        </p:blipFill>
        <p:spPr bwMode="auto">
          <a:xfrm>
            <a:off x="6858000" y="1371600"/>
            <a:ext cx="3239386" cy="2228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4996" name="Picture 4" descr="http://standupforamerica.files.wordpress.com/2009/02/1986-reagan-pointing.jpg"/>
          <p:cNvPicPr>
            <a:picLocks noChangeAspect="1" noChangeArrowheads="1"/>
          </p:cNvPicPr>
          <p:nvPr/>
        </p:nvPicPr>
        <p:blipFill>
          <a:blip r:embed="rId3" cstate="print"/>
          <a:srcRect/>
          <a:stretch>
            <a:fillRect/>
          </a:stretch>
        </p:blipFill>
        <p:spPr bwMode="auto">
          <a:xfrm>
            <a:off x="7162800" y="3886200"/>
            <a:ext cx="1752600" cy="2456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a:t>
            </a:r>
            <a:endParaRPr lang="en-US" dirty="0"/>
          </a:p>
        </p:txBody>
      </p:sp>
      <p:sp>
        <p:nvSpPr>
          <p:cNvPr id="3" name="Content Placeholder 2"/>
          <p:cNvSpPr>
            <a:spLocks noGrp="1"/>
          </p:cNvSpPr>
          <p:nvPr>
            <p:ph sz="quarter" idx="1"/>
          </p:nvPr>
        </p:nvSpPr>
        <p:spPr>
          <a:xfrm>
            <a:off x="301752" y="1527048"/>
            <a:ext cx="8842248" cy="4797552"/>
          </a:xfrm>
        </p:spPr>
        <p:txBody>
          <a:bodyPr>
            <a:normAutofit/>
          </a:bodyPr>
          <a:lstStyle/>
          <a:p>
            <a:r>
              <a:rPr lang="en-US" dirty="0" smtClean="0"/>
              <a:t>Congress’s role (declare war, fund armed forces…) largely reactionary to president</a:t>
            </a:r>
          </a:p>
          <a:p>
            <a:r>
              <a:rPr lang="en-US" dirty="0" smtClean="0"/>
              <a:t>The President foreign relations powers…</a:t>
            </a:r>
          </a:p>
          <a:p>
            <a:pPr lvl="1"/>
            <a:r>
              <a:rPr lang="en-US" dirty="0" smtClean="0"/>
              <a:t>Commanding Armed Forces</a:t>
            </a:r>
          </a:p>
          <a:p>
            <a:pPr lvl="2"/>
            <a:r>
              <a:rPr lang="en-US" dirty="0" smtClean="0"/>
              <a:t>Military power used to defend nation and as a threat to persuade </a:t>
            </a:r>
          </a:p>
          <a:p>
            <a:pPr lvl="2"/>
            <a:r>
              <a:rPr lang="en-US" dirty="0" smtClean="0"/>
              <a:t>Each president since FDR has sent troops abroad w/o declaration of war.</a:t>
            </a:r>
          </a:p>
          <a:p>
            <a:pPr lvl="1"/>
            <a:r>
              <a:rPr lang="en-US" dirty="0" smtClean="0"/>
              <a:t>Making Treaties</a:t>
            </a:r>
          </a:p>
          <a:p>
            <a:pPr lvl="2"/>
            <a:r>
              <a:rPr lang="en-US" dirty="0" smtClean="0"/>
              <a:t>Sole authority to negotiate </a:t>
            </a:r>
          </a:p>
          <a:p>
            <a:pPr lvl="2">
              <a:buNone/>
            </a:pPr>
            <a:r>
              <a:rPr lang="en-US" dirty="0" smtClean="0"/>
              <a:t>     on behalf of US, </a:t>
            </a:r>
            <a:r>
              <a:rPr lang="en-US" dirty="0" smtClean="0"/>
              <a:t>pending 2/3 </a:t>
            </a:r>
            <a:endParaRPr lang="en-US" dirty="0" smtClean="0"/>
          </a:p>
          <a:p>
            <a:pPr lvl="2">
              <a:buNone/>
            </a:pPr>
            <a:r>
              <a:rPr lang="en-US" dirty="0" smtClean="0"/>
              <a:t>     Senate approval</a:t>
            </a:r>
          </a:p>
        </p:txBody>
      </p:sp>
      <p:pic>
        <p:nvPicPr>
          <p:cNvPr id="83970" name="Picture 2" descr="http://www.realclearpolitics.com/images/wysiwyg_images/begin-sadat.jpg"/>
          <p:cNvPicPr>
            <a:picLocks noChangeAspect="1" noChangeArrowheads="1"/>
          </p:cNvPicPr>
          <p:nvPr/>
        </p:nvPicPr>
        <p:blipFill>
          <a:blip r:embed="rId2" cstate="print"/>
          <a:srcRect/>
          <a:stretch>
            <a:fillRect/>
          </a:stretch>
        </p:blipFill>
        <p:spPr bwMode="auto">
          <a:xfrm>
            <a:off x="5105400" y="4114800"/>
            <a:ext cx="3886202" cy="2590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Policy</a:t>
            </a:r>
            <a:endParaRPr lang="en-US" dirty="0"/>
          </a:p>
        </p:txBody>
      </p:sp>
      <p:sp>
        <p:nvSpPr>
          <p:cNvPr id="3" name="Content Placeholder 2"/>
          <p:cNvSpPr>
            <a:spLocks noGrp="1"/>
          </p:cNvSpPr>
          <p:nvPr>
            <p:ph sz="quarter" idx="1"/>
          </p:nvPr>
        </p:nvSpPr>
        <p:spPr>
          <a:xfrm>
            <a:off x="301752" y="1527048"/>
            <a:ext cx="8842248" cy="4572000"/>
          </a:xfrm>
        </p:spPr>
        <p:txBody>
          <a:bodyPr/>
          <a:lstStyle/>
          <a:p>
            <a:r>
              <a:rPr lang="en-US" dirty="0" smtClean="0"/>
              <a:t>Appointing Ambassadors &amp; Public Ministers</a:t>
            </a:r>
          </a:p>
          <a:p>
            <a:pPr lvl="1"/>
            <a:r>
              <a:rPr lang="en-US" dirty="0" smtClean="0"/>
              <a:t>President decides who represents US abroad. </a:t>
            </a:r>
            <a:r>
              <a:rPr lang="en-US" dirty="0" smtClean="0"/>
              <a:t>(majority vote of Senate)</a:t>
            </a:r>
            <a:endParaRPr lang="en-US" dirty="0" smtClean="0"/>
          </a:p>
          <a:p>
            <a:pPr lvl="1"/>
            <a:r>
              <a:rPr lang="en-US" dirty="0" smtClean="0"/>
              <a:t>Ambassadors help shape US image and advise on foreign </a:t>
            </a:r>
            <a:r>
              <a:rPr lang="en-US" dirty="0" smtClean="0"/>
              <a:t>policy as well as monetary and foreign aid</a:t>
            </a:r>
            <a:endParaRPr lang="en-US" dirty="0" smtClean="0"/>
          </a:p>
          <a:p>
            <a:r>
              <a:rPr lang="en-US" dirty="0" smtClean="0"/>
              <a:t>Receiving Ambassadors and Other Public Ministers</a:t>
            </a:r>
          </a:p>
          <a:p>
            <a:pPr lvl="1"/>
            <a:r>
              <a:rPr lang="en-US" dirty="0" smtClean="0"/>
              <a:t>President sole channel of international communications </a:t>
            </a:r>
          </a:p>
          <a:p>
            <a:pPr lvl="1"/>
            <a:r>
              <a:rPr lang="en-US" dirty="0" smtClean="0"/>
              <a:t>Assumes right </a:t>
            </a:r>
            <a:r>
              <a:rPr lang="en-US" i="1" dirty="0" smtClean="0"/>
              <a:t>not</a:t>
            </a:r>
            <a:r>
              <a:rPr lang="en-US" dirty="0" smtClean="0"/>
              <a:t> to recognize </a:t>
            </a:r>
            <a:r>
              <a:rPr lang="en-US" dirty="0" smtClean="0"/>
              <a:t>them</a:t>
            </a:r>
          </a:p>
          <a:p>
            <a:pPr marL="274320" lvl="1" indent="0">
              <a:buNone/>
            </a:pPr>
            <a:r>
              <a:rPr lang="en-US" dirty="0" smtClean="0">
                <a:solidFill>
                  <a:srgbClr val="FF0000"/>
                </a:solidFill>
              </a:rPr>
              <a:t>DESTROY A GOV’T</a:t>
            </a:r>
            <a:endParaRPr lang="en-US" dirty="0" smtClean="0">
              <a:solidFill>
                <a:srgbClr val="FF0000"/>
              </a:solidFill>
            </a:endParaRPr>
          </a:p>
          <a:p>
            <a:pPr lvl="1"/>
            <a:endParaRPr lang="en-US" dirty="0" smtClean="0"/>
          </a:p>
          <a:p>
            <a:pPr lvl="1"/>
            <a:endParaRPr lang="en-US" dirty="0"/>
          </a:p>
        </p:txBody>
      </p:sp>
      <p:pic>
        <p:nvPicPr>
          <p:cNvPr id="82946" name="Picture 2" descr="http://www.colombopage.com/imgs_07/lp_062307_01.jpg"/>
          <p:cNvPicPr>
            <a:picLocks noChangeAspect="1" noChangeArrowheads="1"/>
          </p:cNvPicPr>
          <p:nvPr/>
        </p:nvPicPr>
        <p:blipFill>
          <a:blip r:embed="rId2" cstate="print"/>
          <a:srcRect/>
          <a:stretch>
            <a:fillRect/>
          </a:stretch>
        </p:blipFill>
        <p:spPr bwMode="auto">
          <a:xfrm>
            <a:off x="5791200" y="4419600"/>
            <a:ext cx="2901767" cy="2222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1316</TotalTime>
  <Words>1575</Words>
  <Application>Microsoft Macintosh PowerPoint</Application>
  <PresentationFormat>On-screen Show (4:3)</PresentationFormat>
  <Paragraphs>220</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PowerPoint Presentation</vt:lpstr>
      <vt:lpstr>Purpose</vt:lpstr>
      <vt:lpstr>Terms to Know</vt:lpstr>
      <vt:lpstr>The President’s Responsibilities</vt:lpstr>
      <vt:lpstr>The Framers’ Vision of the Presidency</vt:lpstr>
      <vt:lpstr>The Presidency Evolves</vt:lpstr>
      <vt:lpstr>The Presidency Evolves</vt:lpstr>
      <vt:lpstr>Foreign Policy</vt:lpstr>
      <vt:lpstr>Foreign Policy</vt:lpstr>
      <vt:lpstr>Expansion of War Powers</vt:lpstr>
      <vt:lpstr>Expansion of Presidential Power</vt:lpstr>
      <vt:lpstr>Expansion of Presidential Power</vt:lpstr>
      <vt:lpstr>Limitations on Power</vt:lpstr>
      <vt:lpstr>Limitations on Power</vt:lpstr>
      <vt:lpstr>Differences Between American Presidency &amp; British Prime Minister</vt:lpstr>
      <vt:lpstr>Differences Between American Presidency &amp; British Prime Minister</vt:lpstr>
      <vt:lpstr>PowerPoint Presentation</vt:lpstr>
      <vt:lpstr>Purpose</vt:lpstr>
      <vt:lpstr>Objectives</vt:lpstr>
      <vt:lpstr>Terms to Know</vt:lpstr>
      <vt:lpstr>Kinds of Administrative Units</vt:lpstr>
      <vt:lpstr>Kinds of Administrative Units</vt:lpstr>
      <vt:lpstr>Administrative Organizations</vt:lpstr>
      <vt:lpstr>Contributing Factors</vt:lpstr>
      <vt:lpstr>Contributing Factors</vt:lpstr>
      <vt:lpstr>Staffing Administrative Agencies</vt:lpstr>
      <vt:lpstr>Checks &amp; Balances</vt:lpstr>
      <vt:lpstr>Checks &amp; Balances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tdriscoll</dc:creator>
  <cp:lastModifiedBy>CCSD</cp:lastModifiedBy>
  <cp:revision>27</cp:revision>
  <cp:lastPrinted>2014-11-12T15:32:04Z</cp:lastPrinted>
  <dcterms:created xsi:type="dcterms:W3CDTF">2010-06-21T12:11:26Z</dcterms:created>
  <dcterms:modified xsi:type="dcterms:W3CDTF">2014-11-12T22:16:25Z</dcterms:modified>
</cp:coreProperties>
</file>