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1"/>
  </p:sldMasterIdLst>
  <p:notesMasterIdLst>
    <p:notesMasterId r:id="rId89"/>
  </p:notesMasterIdLst>
  <p:sldIdLst>
    <p:sldId id="256" r:id="rId2"/>
    <p:sldId id="257" r:id="rId3"/>
    <p:sldId id="297" r:id="rId4"/>
    <p:sldId id="258" r:id="rId5"/>
    <p:sldId id="259" r:id="rId6"/>
    <p:sldId id="333" r:id="rId7"/>
    <p:sldId id="331" r:id="rId8"/>
    <p:sldId id="332" r:id="rId9"/>
    <p:sldId id="334" r:id="rId10"/>
    <p:sldId id="260" r:id="rId11"/>
    <p:sldId id="299" r:id="rId12"/>
    <p:sldId id="304" r:id="rId13"/>
    <p:sldId id="306" r:id="rId14"/>
    <p:sldId id="300" r:id="rId15"/>
    <p:sldId id="301" r:id="rId16"/>
    <p:sldId id="343" r:id="rId17"/>
    <p:sldId id="296" r:id="rId18"/>
    <p:sldId id="318" r:id="rId19"/>
    <p:sldId id="319" r:id="rId20"/>
    <p:sldId id="315" r:id="rId21"/>
    <p:sldId id="321" r:id="rId22"/>
    <p:sldId id="261" r:id="rId23"/>
    <p:sldId id="298" r:id="rId24"/>
    <p:sldId id="262" r:id="rId25"/>
    <p:sldId id="263" r:id="rId26"/>
    <p:sldId id="264" r:id="rId27"/>
    <p:sldId id="265" r:id="rId28"/>
    <p:sldId id="311" r:id="rId29"/>
    <p:sldId id="313" r:id="rId30"/>
    <p:sldId id="307" r:id="rId31"/>
    <p:sldId id="308" r:id="rId32"/>
    <p:sldId id="266" r:id="rId33"/>
    <p:sldId id="314" r:id="rId34"/>
    <p:sldId id="309" r:id="rId35"/>
    <p:sldId id="267" r:id="rId36"/>
    <p:sldId id="316" r:id="rId37"/>
    <p:sldId id="317" r:id="rId38"/>
    <p:sldId id="268" r:id="rId39"/>
    <p:sldId id="269" r:id="rId40"/>
    <p:sldId id="302" r:id="rId41"/>
    <p:sldId id="344" r:id="rId42"/>
    <p:sldId id="270" r:id="rId43"/>
    <p:sldId id="271" r:id="rId44"/>
    <p:sldId id="272" r:id="rId45"/>
    <p:sldId id="273" r:id="rId46"/>
    <p:sldId id="347" r:id="rId47"/>
    <p:sldId id="348" r:id="rId48"/>
    <p:sldId id="274" r:id="rId49"/>
    <p:sldId id="349" r:id="rId50"/>
    <p:sldId id="350" r:id="rId51"/>
    <p:sldId id="275" r:id="rId52"/>
    <p:sldId id="327" r:id="rId53"/>
    <p:sldId id="328" r:id="rId54"/>
    <p:sldId id="329" r:id="rId55"/>
    <p:sldId id="276" r:id="rId56"/>
    <p:sldId id="277" r:id="rId57"/>
    <p:sldId id="278" r:id="rId58"/>
    <p:sldId id="279" r:id="rId59"/>
    <p:sldId id="351" r:id="rId60"/>
    <p:sldId id="280" r:id="rId61"/>
    <p:sldId id="281" r:id="rId62"/>
    <p:sldId id="282" r:id="rId63"/>
    <p:sldId id="322" r:id="rId64"/>
    <p:sldId id="323" r:id="rId65"/>
    <p:sldId id="324" r:id="rId66"/>
    <p:sldId id="352" r:id="rId67"/>
    <p:sldId id="326" r:id="rId68"/>
    <p:sldId id="283" r:id="rId69"/>
    <p:sldId id="353" r:id="rId70"/>
    <p:sldId id="335" r:id="rId71"/>
    <p:sldId id="336" r:id="rId72"/>
    <p:sldId id="337" r:id="rId73"/>
    <p:sldId id="338" r:id="rId74"/>
    <p:sldId id="339" r:id="rId75"/>
    <p:sldId id="345" r:id="rId76"/>
    <p:sldId id="346" r:id="rId77"/>
    <p:sldId id="355" r:id="rId78"/>
    <p:sldId id="340" r:id="rId79"/>
    <p:sldId id="341" r:id="rId80"/>
    <p:sldId id="342" r:id="rId81"/>
    <p:sldId id="356" r:id="rId82"/>
    <p:sldId id="284" r:id="rId83"/>
    <p:sldId id="286" r:id="rId84"/>
    <p:sldId id="287" r:id="rId85"/>
    <p:sldId id="288" r:id="rId86"/>
    <p:sldId id="289" r:id="rId87"/>
    <p:sldId id="290" r:id="rId8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88027" autoAdjust="0"/>
  </p:normalViewPr>
  <p:slideViewPr>
    <p:cSldViewPr snapToGrid="0" snapToObjects="1">
      <p:cViewPr>
        <p:scale>
          <a:sx n="59" d="100"/>
          <a:sy n="59" d="100"/>
        </p:scale>
        <p:origin x="2512" y="132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image" Target="../media/image4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A8A67A-805D-422D-B089-3136E1644125}" type="datetimeFigureOut">
              <a:rPr lang="en-US" smtClean="0"/>
              <a:pPr/>
              <a:t>4/4/19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B42119-91CB-4434-88F0-334BC92BAD1D}" type="slidenum">
              <a:rPr lang="en-US" smtClean="0"/>
              <a:pPr/>
              <a:t>‹#›</a:t>
            </a:fld>
            <a:endParaRPr lang="en-US"/>
          </a:p>
        </p:txBody>
      </p:sp>
    </p:spTree>
    <p:extLst>
      <p:ext uri="{BB962C8B-B14F-4D97-AF65-F5344CB8AC3E}">
        <p14:creationId xmlns:p14="http://schemas.microsoft.com/office/powerpoint/2010/main" val="2061885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6A472D-769A-422F-A477-3CBB34ED50F7}" type="slidenum">
              <a:rPr lang="en-US"/>
              <a:pPr/>
              <a:t>3</a:t>
            </a:fld>
            <a:endParaRPr lang="en-US"/>
          </a:p>
        </p:txBody>
      </p:sp>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4A1E53-8B13-2B44-A6C8-920465821A7A}" type="slidenum">
              <a:rPr lang="en-US"/>
              <a:pPr/>
              <a:t>29</a:t>
            </a:fld>
            <a:endParaRPr lang="en-US"/>
          </a:p>
        </p:txBody>
      </p:sp>
      <p:sp>
        <p:nvSpPr>
          <p:cNvPr id="594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94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23B072-F92C-DC4C-ACA5-1344E372928B}" type="slidenum">
              <a:rPr lang="en-US"/>
              <a:pPr/>
              <a:t>33</a:t>
            </a:fld>
            <a:endParaRPr lang="en-US"/>
          </a:p>
        </p:txBody>
      </p:sp>
      <p:sp>
        <p:nvSpPr>
          <p:cNvPr id="595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95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D3C5B0-A5B8-C24D-8EC4-B683CC7FCEFE}" type="slidenum">
              <a:rPr lang="en-US"/>
              <a:pPr/>
              <a:t>36</a:t>
            </a:fld>
            <a:endParaRPr lang="en-US"/>
          </a:p>
        </p:txBody>
      </p:sp>
      <p:sp>
        <p:nvSpPr>
          <p:cNvPr id="613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3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B3040D-D184-7C45-A2A7-56304F945C29}" type="slidenum">
              <a:rPr lang="en-US"/>
              <a:pPr/>
              <a:t>37</a:t>
            </a:fld>
            <a:endParaRPr lang="en-US"/>
          </a:p>
        </p:txBody>
      </p:sp>
      <p:sp>
        <p:nvSpPr>
          <p:cNvPr id="614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4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B42119-91CB-4434-88F0-334BC92BAD1D}" type="slidenum">
              <a:rPr lang="en-US" smtClean="0"/>
              <a:pPr/>
              <a:t>40</a:t>
            </a:fld>
            <a:endParaRPr lang="en-US"/>
          </a:p>
        </p:txBody>
      </p:sp>
    </p:spTree>
    <p:extLst>
      <p:ext uri="{BB962C8B-B14F-4D97-AF65-F5344CB8AC3E}">
        <p14:creationId xmlns:p14="http://schemas.microsoft.com/office/powerpoint/2010/main" val="2870219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4AEB7E-0E35-1147-94A3-CCAA10685E4A}" type="slidenum">
              <a:rPr lang="en-US"/>
              <a:pPr/>
              <a:t>11</a:t>
            </a:fld>
            <a:endParaRPr lang="en-US"/>
          </a:p>
        </p:txBody>
      </p:sp>
      <p:sp>
        <p:nvSpPr>
          <p:cNvPr id="55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52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0463CD-FF4A-0D42-9BB8-7BF4348DE6E7}" type="slidenum">
              <a:rPr lang="en-US"/>
              <a:pPr/>
              <a:t>12</a:t>
            </a:fld>
            <a:endParaRPr lang="en-US"/>
          </a:p>
        </p:txBody>
      </p:sp>
      <p:sp>
        <p:nvSpPr>
          <p:cNvPr id="573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73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DF24C-101D-3742-A6CF-0F1DC48C4981}" type="slidenum">
              <a:rPr lang="en-US"/>
              <a:pPr/>
              <a:t>13</a:t>
            </a:fld>
            <a:endParaRPr lang="en-US"/>
          </a:p>
        </p:txBody>
      </p:sp>
      <p:sp>
        <p:nvSpPr>
          <p:cNvPr id="574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74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5041C-AC64-AB41-9DF5-455BCAA72E51}" type="slidenum">
              <a:rPr lang="en-US"/>
              <a:pPr/>
              <a:t>18</a:t>
            </a:fld>
            <a:endParaRPr lang="en-US"/>
          </a:p>
        </p:txBody>
      </p:sp>
      <p:sp>
        <p:nvSpPr>
          <p:cNvPr id="616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6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76DF8A-6035-D947-AF3D-15EFE4325BB9}" type="slidenum">
              <a:rPr lang="en-US"/>
              <a:pPr/>
              <a:t>19</a:t>
            </a:fld>
            <a:endParaRPr lang="en-US"/>
          </a:p>
        </p:txBody>
      </p:sp>
      <p:sp>
        <p:nvSpPr>
          <p:cNvPr id="617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7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D825B6-3FDF-5B40-A78B-C23CB08607ED}" type="slidenum">
              <a:rPr lang="en-US"/>
              <a:pPr/>
              <a:t>20</a:t>
            </a:fld>
            <a:endParaRPr lang="en-US"/>
          </a:p>
        </p:txBody>
      </p:sp>
      <p:sp>
        <p:nvSpPr>
          <p:cNvPr id="612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2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B369F4-6A3D-40FF-8766-54703BAC3C9B}" type="slidenum">
              <a:rPr lang="en-US"/>
              <a:pPr/>
              <a:t>23</a:t>
            </a:fld>
            <a:endParaRPr lang="en-US"/>
          </a:p>
        </p:txBody>
      </p:sp>
      <p:sp>
        <p:nvSpPr>
          <p:cNvPr id="578562" name="Rectangle 2"/>
          <p:cNvSpPr>
            <a:spLocks noGrp="1" noRot="1" noChangeAspect="1" noChangeArrowheads="1" noTextEdit="1"/>
          </p:cNvSpPr>
          <p:nvPr>
            <p:ph type="sldImg"/>
          </p:nvPr>
        </p:nvSpPr>
        <p:spPr>
          <a:ln/>
        </p:spPr>
      </p:sp>
      <p:sp>
        <p:nvSpPr>
          <p:cNvPr id="578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CBF1CE-FDA5-C240-9FFE-74D2C1A15AB9}" type="slidenum">
              <a:rPr lang="en-US"/>
              <a:pPr/>
              <a:t>28</a:t>
            </a:fld>
            <a:endParaRPr lang="en-US"/>
          </a:p>
        </p:txBody>
      </p:sp>
      <p:sp>
        <p:nvSpPr>
          <p:cNvPr id="593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939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C183F6A-E624-064E-B5A1-BD91C01BBC5E}" type="datetimeFigureOut">
              <a:rPr lang="en-US" smtClean="0"/>
              <a:pPr/>
              <a:t>4/4/19</a:t>
            </a:fld>
            <a:endParaRPr lang="en-US"/>
          </a:p>
        </p:txBody>
      </p:sp>
      <p:sp>
        <p:nvSpPr>
          <p:cNvPr id="8" name="Slide Number Placeholder 7"/>
          <p:cNvSpPr>
            <a:spLocks noGrp="1"/>
          </p:cNvSpPr>
          <p:nvPr>
            <p:ph type="sldNum" sz="quarter" idx="11"/>
          </p:nvPr>
        </p:nvSpPr>
        <p:spPr/>
        <p:txBody>
          <a:bodyPr/>
          <a:lstStyle/>
          <a:p>
            <a:fld id="{2754ED01-E2A0-4C1E-8E21-014B99041579}"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183F6A-E624-064E-B5A1-BD91C01BBC5E}" type="datetimeFigureOut">
              <a:rPr lang="en-US" smtClean="0"/>
              <a:pPr/>
              <a:t>4/4/19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26295-688E-4E4D-933A-3AB343F1DE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183F6A-E624-064E-B5A1-BD91C01BBC5E}" type="datetimeFigureOut">
              <a:rPr lang="en-US" smtClean="0"/>
              <a:pPr/>
              <a:t>4/4/19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26295-688E-4E4D-933A-3AB343F1DE0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th-TH"/>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th-TH"/>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84379AD-06D6-4D58-8B48-82BCD2F39A67}" type="slidenum">
              <a:rPr lang="en-US"/>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183F6A-E624-064E-B5A1-BD91C01BBC5E}" type="datetimeFigureOut">
              <a:rPr lang="en-US" smtClean="0"/>
              <a:pPr/>
              <a:t>4/4/19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26295-688E-4E4D-933A-3AB343F1DE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183F6A-E624-064E-B5A1-BD91C01BBC5E}" type="datetimeFigureOut">
              <a:rPr lang="en-US" smtClean="0"/>
              <a:pPr/>
              <a:t>4/4/19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E26295-688E-4E4D-933A-3AB343F1DE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C183F6A-E624-064E-B5A1-BD91C01BBC5E}" type="datetimeFigureOut">
              <a:rPr lang="en-US" smtClean="0"/>
              <a:pPr/>
              <a:t>4/4/19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26295-688E-4E4D-933A-3AB343F1DE0E}"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2C183F6A-E624-064E-B5A1-BD91C01BBC5E}" type="datetimeFigureOut">
              <a:rPr lang="en-US" smtClean="0"/>
              <a:pPr/>
              <a:t>4/4/19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E26295-688E-4E4D-933A-3AB343F1DE0E}"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183F6A-E624-064E-B5A1-BD91C01BBC5E}" type="datetimeFigureOut">
              <a:rPr lang="en-US" smtClean="0"/>
              <a:pPr/>
              <a:t>4/4/19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E26295-688E-4E4D-933A-3AB343F1DE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183F6A-E624-064E-B5A1-BD91C01BBC5E}" type="datetimeFigureOut">
              <a:rPr lang="en-US" smtClean="0"/>
              <a:pPr/>
              <a:t>4/4/19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E26295-688E-4E4D-933A-3AB343F1DE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183F6A-E624-064E-B5A1-BD91C01BBC5E}" type="datetimeFigureOut">
              <a:rPr lang="en-US" smtClean="0"/>
              <a:pPr/>
              <a:t>4/4/19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183F6A-E624-064E-B5A1-BD91C01BBC5E}" type="datetimeFigureOut">
              <a:rPr lang="en-US" smtClean="0"/>
              <a:pPr/>
              <a:t>4/4/19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E26295-688E-4E4D-933A-3AB343F1DE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2C183F6A-E624-064E-B5A1-BD91C01BBC5E}" type="datetimeFigureOut">
              <a:rPr lang="en-US" smtClean="0"/>
              <a:pPr/>
              <a:t>4/4/19</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08E26295-688E-4E4D-933A-3AB343F1DE0E}"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hyperlink" Target="https://en.wikipedia.org/wiki/Charles_Grassley"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omenincongress.house.gov/images/essays/essay3/jordan_judiciary.jpg" TargetMode="External"/><Relationship Id="rId7"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7.png"/><Relationship Id="rId4" Type="http://schemas.openxmlformats.org/officeDocument/2006/relationships/oleObject" Target="../embeddings/oleObject2.bin"/></Relationships>
</file>

<file path=ppt/slides/_rels/slide53.xml.rels><?xml version="1.0" encoding="UTF-8" standalone="yes"?>
<Relationships xmlns="http://schemas.openxmlformats.org/package/2006/relationships"><Relationship Id="rId13" Type="http://schemas.openxmlformats.org/officeDocument/2006/relationships/image" Target="file://localhost/http://clerkkids.house.gov/images/committees/economics.gif" TargetMode="External"/><Relationship Id="rId18" Type="http://schemas.openxmlformats.org/officeDocument/2006/relationships/image" Target="../media/image57.png"/><Relationship Id="rId26" Type="http://schemas.openxmlformats.org/officeDocument/2006/relationships/image" Target="../media/image61.png"/><Relationship Id="rId39" Type="http://schemas.openxmlformats.org/officeDocument/2006/relationships/image" Target="file://localhost/http://clerkkids.house.gov/images/committees/house_admin.gif" TargetMode="External"/><Relationship Id="rId21" Type="http://schemas.openxmlformats.org/officeDocument/2006/relationships/image" Target="file://localhost/http://clerkkids.house.gov/images/committees/homeland.gif" TargetMode="External"/><Relationship Id="rId34" Type="http://schemas.openxmlformats.org/officeDocument/2006/relationships/image" Target="../media/image65.png"/><Relationship Id="rId42" Type="http://schemas.openxmlformats.org/officeDocument/2006/relationships/image" Target="../media/image69.png"/><Relationship Id="rId47" Type="http://schemas.openxmlformats.org/officeDocument/2006/relationships/image" Target="../media/image72.png"/><Relationship Id="rId7" Type="http://schemas.openxmlformats.org/officeDocument/2006/relationships/image" Target="file://localhost/http://clerkkids.house.gov/images/committees/transportation.gif" TargetMode="External"/><Relationship Id="rId2" Type="http://schemas.openxmlformats.org/officeDocument/2006/relationships/image" Target="../media/image49.png"/><Relationship Id="rId16" Type="http://schemas.openxmlformats.org/officeDocument/2006/relationships/image" Target="../media/image56.png"/><Relationship Id="rId29" Type="http://schemas.openxmlformats.org/officeDocument/2006/relationships/image" Target="file://localhost/http://clerkkids.house.gov/images/committees/education.gif" TargetMode="External"/><Relationship Id="rId11" Type="http://schemas.openxmlformats.org/officeDocument/2006/relationships/image" Target="file://localhost/http://clerkkids.house.gov/images/committees/ways_means.gif" TargetMode="External"/><Relationship Id="rId24" Type="http://schemas.openxmlformats.org/officeDocument/2006/relationships/image" Target="../media/image60.png"/><Relationship Id="rId32" Type="http://schemas.openxmlformats.org/officeDocument/2006/relationships/image" Target="../media/image64.png"/><Relationship Id="rId37" Type="http://schemas.openxmlformats.org/officeDocument/2006/relationships/image" Target="file://localhost/http://clerkkids.house.gov/images/committees/govt_reform.gif" TargetMode="External"/><Relationship Id="rId40" Type="http://schemas.openxmlformats.org/officeDocument/2006/relationships/image" Target="../media/image68.png"/><Relationship Id="rId45" Type="http://schemas.openxmlformats.org/officeDocument/2006/relationships/image" Target="file://localhost/http://clerkkids.house.gov/images/committees/resources.gif" TargetMode="External"/><Relationship Id="rId5" Type="http://schemas.openxmlformats.org/officeDocument/2006/relationships/image" Target="file://localhost/http://clerkkids.house.gov/images/committees/standards.gif" TargetMode="External"/><Relationship Id="rId15" Type="http://schemas.openxmlformats.org/officeDocument/2006/relationships/image" Target="file://localhost/http://clerkkids.house.gov/images/committees/printing.gif" TargetMode="External"/><Relationship Id="rId23" Type="http://schemas.openxmlformats.org/officeDocument/2006/relationships/image" Target="file://localhost/http://clerkkids.house.gov/images/committees/appropriations.gif" TargetMode="External"/><Relationship Id="rId28" Type="http://schemas.openxmlformats.org/officeDocument/2006/relationships/image" Target="../media/image62.png"/><Relationship Id="rId36" Type="http://schemas.openxmlformats.org/officeDocument/2006/relationships/image" Target="../media/image66.png"/><Relationship Id="rId49" Type="http://schemas.openxmlformats.org/officeDocument/2006/relationships/image" Target="../media/image73.jpeg"/><Relationship Id="rId10" Type="http://schemas.openxmlformats.org/officeDocument/2006/relationships/image" Target="../media/image53.png"/><Relationship Id="rId19" Type="http://schemas.openxmlformats.org/officeDocument/2006/relationships/image" Target="file://localhost/http://clerkkids.house.gov/images/committees/intelligence.gif" TargetMode="External"/><Relationship Id="rId31" Type="http://schemas.openxmlformats.org/officeDocument/2006/relationships/image" Target="file://localhost/http://clerkkids.house.gov/images/committees/energy.gif" TargetMode="External"/><Relationship Id="rId44" Type="http://schemas.openxmlformats.org/officeDocument/2006/relationships/image" Target="../media/image70.png"/><Relationship Id="rId4" Type="http://schemas.openxmlformats.org/officeDocument/2006/relationships/image" Target="../media/image50.png"/><Relationship Id="rId9" Type="http://schemas.openxmlformats.org/officeDocument/2006/relationships/image" Target="file://localhost/http://clerkkids.house.gov/images/committees/veterans.gif" TargetMode="External"/><Relationship Id="rId14" Type="http://schemas.openxmlformats.org/officeDocument/2006/relationships/image" Target="../media/image55.png"/><Relationship Id="rId22" Type="http://schemas.openxmlformats.org/officeDocument/2006/relationships/image" Target="../media/image59.png"/><Relationship Id="rId27" Type="http://schemas.openxmlformats.org/officeDocument/2006/relationships/image" Target="file://localhost/http://clerkkids.house.gov/images/committees/budget.gif" TargetMode="External"/><Relationship Id="rId30" Type="http://schemas.openxmlformats.org/officeDocument/2006/relationships/image" Target="../media/image63.png"/><Relationship Id="rId35" Type="http://schemas.openxmlformats.org/officeDocument/2006/relationships/image" Target="file://localhost/http://clerkkids.house.gov/images/committees/financial.gif" TargetMode="External"/><Relationship Id="rId43" Type="http://schemas.openxmlformats.org/officeDocument/2006/relationships/image" Target="file://localhost/http://clerkkids.house.gov/images/committees/judiciary.gif" TargetMode="External"/><Relationship Id="rId48" Type="http://schemas.openxmlformats.org/officeDocument/2006/relationships/hyperlink" Target="http://images.google.com/imgres?imgurl=http://upload.wikimedia.org/wikipedia/commons/thumb/3/3a/Magnifying_glass_01.svg/603px-Magnifying_glass_01.svg.png&amp;imgrefurl=http://commons.wikimedia.org/wiki/Image:Magnifying_glass_01.svg&amp;h=599&amp;w=603&amp;sz=50&amp;hl=en&amp;start=2&amp;um=1&amp;tbnid=3l9E6XeDO0XXcM:&amp;tbnh=134&amp;tbnw=135&amp;prev=/images?q=clip+art+magnifying+glass&amp;um=1&amp;hl=en&amp;ie=UTF-8" TargetMode="External"/><Relationship Id="rId8" Type="http://schemas.openxmlformats.org/officeDocument/2006/relationships/image" Target="../media/image52.png"/><Relationship Id="rId3" Type="http://schemas.openxmlformats.org/officeDocument/2006/relationships/image" Target="file://localhost/http://clerkkids.house.gov/images/committees/small_biz.gif" TargetMode="External"/><Relationship Id="rId12" Type="http://schemas.openxmlformats.org/officeDocument/2006/relationships/image" Target="../media/image54.png"/><Relationship Id="rId17" Type="http://schemas.openxmlformats.org/officeDocument/2006/relationships/image" Target="file://localhost/http://clerkkids.house.gov/images/committees/taxation.gif" TargetMode="External"/><Relationship Id="rId25" Type="http://schemas.openxmlformats.org/officeDocument/2006/relationships/image" Target="file://localhost/http://clerkkids.house.gov/images/committees/armed.gif" TargetMode="External"/><Relationship Id="rId33" Type="http://schemas.openxmlformats.org/officeDocument/2006/relationships/image" Target="file://localhost/http://clerkkids.house.gov/images/committees/agriculture.gif" TargetMode="External"/><Relationship Id="rId38" Type="http://schemas.openxmlformats.org/officeDocument/2006/relationships/image" Target="../media/image67.png"/><Relationship Id="rId46" Type="http://schemas.openxmlformats.org/officeDocument/2006/relationships/image" Target="../media/image71.png"/><Relationship Id="rId20" Type="http://schemas.openxmlformats.org/officeDocument/2006/relationships/image" Target="../media/image58.png"/><Relationship Id="rId41" Type="http://schemas.openxmlformats.org/officeDocument/2006/relationships/image" Target="file://localhost/http://clerkkids.house.gov/images/committees/intl_affairs.gif" TargetMode="External"/><Relationship Id="rId1" Type="http://schemas.openxmlformats.org/officeDocument/2006/relationships/slideLayout" Target="../slideLayouts/slideLayout7.xml"/><Relationship Id="rId6" Type="http://schemas.openxmlformats.org/officeDocument/2006/relationships/image" Target="../media/image51.png"/></Relationships>
</file>

<file path=ppt/slides/_rels/slide54.xml.rels><?xml version="1.0" encoding="UTF-8" standalone="yes"?>
<Relationships xmlns="http://schemas.openxmlformats.org/package/2006/relationships"><Relationship Id="rId13" Type="http://schemas.openxmlformats.org/officeDocument/2006/relationships/image" Target="file://localhost/http://clerkkids.house.gov/images/committees/energy.gif" TargetMode="External"/><Relationship Id="rId18" Type="http://schemas.openxmlformats.org/officeDocument/2006/relationships/image" Target="../media/image62.png"/><Relationship Id="rId26" Type="http://schemas.openxmlformats.org/officeDocument/2006/relationships/image" Target="file://localhost/http://clerkkids.house.gov/images/committees/judiciary.gif" TargetMode="External"/><Relationship Id="rId39" Type="http://schemas.openxmlformats.org/officeDocument/2006/relationships/image" Target="../media/image71.png"/><Relationship Id="rId21" Type="http://schemas.openxmlformats.org/officeDocument/2006/relationships/image" Target="file://localhost/http://clerkkids.house.gov/images/committees/transportation.gif" TargetMode="External"/><Relationship Id="rId34" Type="http://schemas.openxmlformats.org/officeDocument/2006/relationships/image" Target="file://localhost/http://clerkkids.house.gov/images/committees/printing.gif" TargetMode="External"/><Relationship Id="rId42" Type="http://schemas.openxmlformats.org/officeDocument/2006/relationships/image" Target="../media/image77.png"/><Relationship Id="rId7" Type="http://schemas.openxmlformats.org/officeDocument/2006/relationships/image" Target="file://localhost/http://clerkkids.house.gov/images/committees/agriculture.gif" TargetMode="External"/><Relationship Id="rId2" Type="http://schemas.openxmlformats.org/officeDocument/2006/relationships/image" Target="../media/image59.png"/><Relationship Id="rId16" Type="http://schemas.openxmlformats.org/officeDocument/2006/relationships/image" Target="../media/image58.png"/><Relationship Id="rId20" Type="http://schemas.openxmlformats.org/officeDocument/2006/relationships/image" Target="../media/image51.png"/><Relationship Id="rId29" Type="http://schemas.openxmlformats.org/officeDocument/2006/relationships/image" Target="../media/image49.png"/><Relationship Id="rId41" Type="http://schemas.openxmlformats.org/officeDocument/2006/relationships/image" Target="../media/image76.jpe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file://localhost/http://clerkkids.house.gov/images/committees/budget.gif" TargetMode="External"/><Relationship Id="rId24" Type="http://schemas.openxmlformats.org/officeDocument/2006/relationships/image" Target="../media/image75.png"/><Relationship Id="rId32" Type="http://schemas.openxmlformats.org/officeDocument/2006/relationships/image" Target="file://localhost/http://clerkkids.house.gov/images/committees/veterans.gif" TargetMode="External"/><Relationship Id="rId37" Type="http://schemas.openxmlformats.org/officeDocument/2006/relationships/image" Target="../media/image54.png"/><Relationship Id="rId40" Type="http://schemas.openxmlformats.org/officeDocument/2006/relationships/hyperlink" Target="http://images.google.co.th/imgres?imgurl=http://www.publications.doh.gov.uk/learningdisabilities/access/clipart/people/elderly_carers.jpg&amp;imgrefurl=http://www.publications.doh.gov.uk/learningdisabilities/access/clipmainpeopl.htm&amp;h=273&amp;w=207&amp;sz=17&amp;hl=th&amp;start=71&amp;um=1&amp;tbnid=dzNNkqayqXc0ZM:&amp;tbnh=113&amp;tbnw=86&amp;prev=/images?q=clipart+elderly&amp;start=54&amp;ndsp=18&amp;um=1&amp;hl=th&amp;sa=N" TargetMode="External"/><Relationship Id="rId5" Type="http://schemas.openxmlformats.org/officeDocument/2006/relationships/image" Target="file://localhost/http://clerkkids.house.gov/images/committees/armed.gif" TargetMode="External"/><Relationship Id="rId15" Type="http://schemas.openxmlformats.org/officeDocument/2006/relationships/image" Target="file://localhost/http://clerkkids.house.gov/images/committees/intl_affairs.gif" TargetMode="External"/><Relationship Id="rId23" Type="http://schemas.openxmlformats.org/officeDocument/2006/relationships/hyperlink" Target="http://www.wpclipart.com/scenic/fall/Fall_scene_in_a_circle.png.html" TargetMode="External"/><Relationship Id="rId28" Type="http://schemas.openxmlformats.org/officeDocument/2006/relationships/image" Target="file://localhost/http://clerkkids.house.gov/images/committees/ways_means.gif" TargetMode="External"/><Relationship Id="rId36" Type="http://schemas.openxmlformats.org/officeDocument/2006/relationships/image" Target="file://localhost/http://clerkkids.house.gov/images/committees/taxation.gif" TargetMode="External"/><Relationship Id="rId10" Type="http://schemas.openxmlformats.org/officeDocument/2006/relationships/image" Target="../media/image61.png"/><Relationship Id="rId19" Type="http://schemas.openxmlformats.org/officeDocument/2006/relationships/image" Target="file://localhost/http://clerkkids.house.gov/images/committees/education.gif" TargetMode="External"/><Relationship Id="rId31" Type="http://schemas.openxmlformats.org/officeDocument/2006/relationships/image" Target="../media/image52.png"/><Relationship Id="rId44" Type="http://schemas.openxmlformats.org/officeDocument/2006/relationships/image" Target="../media/image79.png"/><Relationship Id="rId4" Type="http://schemas.openxmlformats.org/officeDocument/2006/relationships/image" Target="../media/image60.png"/><Relationship Id="rId9" Type="http://schemas.openxmlformats.org/officeDocument/2006/relationships/image" Target="file://localhost/http://clerkkids.house.gov/images/committees/financial.gif" TargetMode="External"/><Relationship Id="rId14" Type="http://schemas.openxmlformats.org/officeDocument/2006/relationships/image" Target="../media/image68.png"/><Relationship Id="rId22" Type="http://schemas.openxmlformats.org/officeDocument/2006/relationships/image" Target="../media/image74.gif"/><Relationship Id="rId27" Type="http://schemas.openxmlformats.org/officeDocument/2006/relationships/image" Target="../media/image53.png"/><Relationship Id="rId30" Type="http://schemas.openxmlformats.org/officeDocument/2006/relationships/image" Target="file://localhost/http://clerkkids.house.gov/images/committees/small_biz.gif" TargetMode="External"/><Relationship Id="rId35" Type="http://schemas.openxmlformats.org/officeDocument/2006/relationships/image" Target="../media/image56.png"/><Relationship Id="rId43" Type="http://schemas.openxmlformats.org/officeDocument/2006/relationships/image" Target="../media/image78.png"/><Relationship Id="rId8" Type="http://schemas.openxmlformats.org/officeDocument/2006/relationships/image" Target="../media/image65.png"/><Relationship Id="rId3" Type="http://schemas.openxmlformats.org/officeDocument/2006/relationships/image" Target="file://localhost/http://clerkkids.house.gov/images/committees/appropriations.gif" TargetMode="External"/><Relationship Id="rId12" Type="http://schemas.openxmlformats.org/officeDocument/2006/relationships/image" Target="../media/image63.png"/><Relationship Id="rId17" Type="http://schemas.openxmlformats.org/officeDocument/2006/relationships/image" Target="file://localhost/http://clerkkids.house.gov/images/committees/homeland.gif" TargetMode="External"/><Relationship Id="rId25" Type="http://schemas.openxmlformats.org/officeDocument/2006/relationships/image" Target="../media/image69.png"/><Relationship Id="rId33" Type="http://schemas.openxmlformats.org/officeDocument/2006/relationships/image" Target="../media/image55.png"/><Relationship Id="rId38" Type="http://schemas.openxmlformats.org/officeDocument/2006/relationships/image" Target="file://localhost/http://clerkkids.house.gov/images/committees/economics.gif"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 Id="rId4" Type="http://schemas.openxmlformats.org/officeDocument/2006/relationships/image" Target="../media/image83.jpeg"/></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85.jpeg"/><Relationship Id="rId4" Type="http://schemas.openxmlformats.org/officeDocument/2006/relationships/image" Target="../media/image84.png"/></Relationships>
</file>

<file path=ppt/slides/_rels/slide6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http://leemanfor.files.wordpress.com/2011/03/capitol_003.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
        <p:nvSpPr>
          <p:cNvPr id="9" name="Rectangle 8"/>
          <p:cNvSpPr/>
          <p:nvPr/>
        </p:nvSpPr>
        <p:spPr>
          <a:xfrm>
            <a:off x="0" y="0"/>
            <a:ext cx="6369051" cy="707886"/>
          </a:xfrm>
          <a:prstGeom prst="rect">
            <a:avLst/>
          </a:prstGeom>
          <a:noFill/>
        </p:spPr>
        <p:txBody>
          <a:bodyPr wrap="none" lIns="91440" tIns="45720" rIns="91440" bIns="45720">
            <a:spAutoFit/>
          </a:bodyPr>
          <a:lstStyle/>
          <a:p>
            <a:pPr algn="ctr"/>
            <a:r>
              <a:rPr lang="en-US" sz="40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7. The Legislative Branch</a:t>
            </a:r>
          </a:p>
        </p:txBody>
      </p:sp>
    </p:spTree>
    <p:extLst>
      <p:ext uri="{BB962C8B-B14F-4D97-AF65-F5344CB8AC3E}">
        <p14:creationId xmlns:p14="http://schemas.microsoft.com/office/powerpoint/2010/main" val="362417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5423"/>
          </a:xfrm>
        </p:spPr>
        <p:txBody>
          <a:bodyPr>
            <a:normAutofit fontScale="90000"/>
          </a:bodyPr>
          <a:lstStyle/>
          <a:p>
            <a:pPr algn="ctr"/>
            <a:r>
              <a:rPr lang="en-US" dirty="0"/>
              <a:t>Election to Congress</a:t>
            </a:r>
          </a:p>
        </p:txBody>
      </p:sp>
      <p:sp>
        <p:nvSpPr>
          <p:cNvPr id="3" name="Content Placeholder 2"/>
          <p:cNvSpPr>
            <a:spLocks noGrp="1"/>
          </p:cNvSpPr>
          <p:nvPr>
            <p:ph idx="1"/>
          </p:nvPr>
        </p:nvSpPr>
        <p:spPr>
          <a:xfrm>
            <a:off x="0" y="866274"/>
            <a:ext cx="9144000" cy="5991725"/>
          </a:xfrm>
        </p:spPr>
        <p:txBody>
          <a:bodyPr>
            <a:normAutofit/>
          </a:bodyPr>
          <a:lstStyle/>
          <a:p>
            <a:pPr>
              <a:buNone/>
            </a:pPr>
            <a:r>
              <a:rPr lang="en-US" sz="2400" b="1" dirty="0"/>
              <a:t>Getting Elected to the House of Representatives</a:t>
            </a:r>
          </a:p>
          <a:p>
            <a:r>
              <a:rPr lang="en-US" sz="2400" dirty="0"/>
              <a:t>The constitution guarantees each state at least one representative. Members are chosen </a:t>
            </a:r>
            <a:r>
              <a:rPr lang="en-US" sz="2400" b="1" u="sng" dirty="0">
                <a:solidFill>
                  <a:schemeClr val="tx2"/>
                </a:solidFill>
              </a:rPr>
              <a:t>from districts within each state</a:t>
            </a:r>
            <a:r>
              <a:rPr lang="en-US" sz="2400" dirty="0"/>
              <a:t>. Some practices related to determining congressional representation are:</a:t>
            </a:r>
          </a:p>
          <a:p>
            <a:pPr lvl="0"/>
            <a:r>
              <a:rPr lang="en-US" sz="2400" b="1" u="sng" dirty="0">
                <a:solidFill>
                  <a:schemeClr val="tx2"/>
                </a:solidFill>
              </a:rPr>
              <a:t>Apportionment</a:t>
            </a:r>
            <a:r>
              <a:rPr lang="en-US" sz="2400" b="1" dirty="0"/>
              <a:t> – </a:t>
            </a:r>
            <a:r>
              <a:rPr lang="en-US" sz="2400" dirty="0"/>
              <a:t>distribution among the states based on the population of each of the states</a:t>
            </a:r>
          </a:p>
          <a:p>
            <a:pPr lvl="0"/>
            <a:r>
              <a:rPr lang="en-US" sz="2400" b="1" u="sng" dirty="0">
                <a:solidFill>
                  <a:schemeClr val="tx2"/>
                </a:solidFill>
              </a:rPr>
              <a:t>Reapportionment</a:t>
            </a:r>
            <a:r>
              <a:rPr lang="en-US" sz="2400" b="1" dirty="0">
                <a:solidFill>
                  <a:schemeClr val="tx2"/>
                </a:solidFill>
              </a:rPr>
              <a:t> </a:t>
            </a:r>
            <a:r>
              <a:rPr lang="en-US" sz="2400" b="1" dirty="0"/>
              <a:t>–</a:t>
            </a:r>
            <a:r>
              <a:rPr lang="en-US" sz="2400" dirty="0"/>
              <a:t> the redistribution of Congressional seats </a:t>
            </a:r>
            <a:r>
              <a:rPr lang="en-US" sz="2400" b="1" u="sng" dirty="0">
                <a:solidFill>
                  <a:schemeClr val="tx2"/>
                </a:solidFill>
              </a:rPr>
              <a:t>after the census</a:t>
            </a:r>
            <a:r>
              <a:rPr lang="en-US" sz="2400" dirty="0">
                <a:solidFill>
                  <a:schemeClr val="tx2"/>
                </a:solidFill>
              </a:rPr>
              <a:t> </a:t>
            </a:r>
            <a:r>
              <a:rPr lang="en-US" sz="2400" dirty="0"/>
              <a:t>determines changes in population distribution among the states</a:t>
            </a:r>
          </a:p>
          <a:p>
            <a:pPr lvl="0"/>
            <a:r>
              <a:rPr lang="en-US" sz="2400" b="1" u="sng" dirty="0">
                <a:solidFill>
                  <a:schemeClr val="tx2"/>
                </a:solidFill>
              </a:rPr>
              <a:t>Congressional districting </a:t>
            </a:r>
            <a:r>
              <a:rPr lang="en-US" sz="2400" b="1" dirty="0"/>
              <a:t>–</a:t>
            </a:r>
            <a:r>
              <a:rPr lang="en-US" sz="2400" dirty="0"/>
              <a:t> the drawing by state legislatures of congressional districts for those states with more than one representative</a:t>
            </a:r>
          </a:p>
          <a:p>
            <a:pPr lvl="0"/>
            <a:r>
              <a:rPr lang="en-US" sz="2400" b="1" u="sng" dirty="0">
                <a:solidFill>
                  <a:schemeClr val="tx2"/>
                </a:solidFill>
              </a:rPr>
              <a:t>Gerrymandering</a:t>
            </a:r>
            <a:r>
              <a:rPr lang="en-US" sz="2400" b="1" dirty="0"/>
              <a:t> –</a:t>
            </a:r>
            <a:r>
              <a:rPr lang="en-US" sz="2400" dirty="0"/>
              <a:t> drawing congressional </a:t>
            </a:r>
            <a:r>
              <a:rPr lang="en-US" sz="2400" b="1" u="sng" dirty="0">
                <a:solidFill>
                  <a:schemeClr val="tx2"/>
                </a:solidFill>
              </a:rPr>
              <a:t>districts to favor one political party or group over another</a:t>
            </a:r>
          </a:p>
          <a:p>
            <a:pPr>
              <a:buNone/>
            </a:pPr>
            <a:endParaRPr lang="en-US" b="1"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0" y="0"/>
            <a:ext cx="9144000" cy="1569660"/>
          </a:xfrm>
          <a:prstGeom prst="rect">
            <a:avLst/>
          </a:prstGeom>
          <a:noFill/>
          <a:ln>
            <a:noFill/>
          </a:ln>
          <a:effectLst/>
        </p:spPr>
        <p:txBody>
          <a:bodyPr>
            <a:spAutoFit/>
          </a:bodyPr>
          <a:lstStyle/>
          <a:p>
            <a:pPr algn="ctr"/>
            <a:r>
              <a:rPr lang="en-US" sz="2400" b="1" dirty="0">
                <a:solidFill>
                  <a:srgbClr val="FF0000"/>
                </a:solidFill>
              </a:rPr>
              <a:t>The Constitutional Convention decided that the House of Representatives would be elected by proportion of free citizens and 3/5 for slaves, with no representation for Indians not paying taxes.</a:t>
            </a:r>
          </a:p>
        </p:txBody>
      </p:sp>
      <p:pic>
        <p:nvPicPr>
          <p:cNvPr id="12294" name="Picture 6" descr="house_large_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1670050"/>
            <a:ext cx="2857500" cy="2466975"/>
          </a:xfrm>
          <a:prstGeom prst="rect">
            <a:avLst/>
          </a:prstGeom>
          <a:noFill/>
        </p:spPr>
      </p:pic>
      <p:sp>
        <p:nvSpPr>
          <p:cNvPr id="12295" name="Rectangle 7"/>
          <p:cNvSpPr>
            <a:spLocks noChangeArrowheads="1"/>
          </p:cNvSpPr>
          <p:nvPr/>
        </p:nvSpPr>
        <p:spPr bwMode="auto">
          <a:xfrm>
            <a:off x="0" y="1654175"/>
            <a:ext cx="5832475" cy="4893648"/>
          </a:xfrm>
          <a:prstGeom prst="rect">
            <a:avLst/>
          </a:prstGeom>
          <a:noFill/>
          <a:ln>
            <a:noFill/>
          </a:ln>
          <a:effectLst/>
        </p:spPr>
        <p:txBody>
          <a:bodyPr>
            <a:spAutoFit/>
          </a:bodyPr>
          <a:lstStyle/>
          <a:p>
            <a:pPr marL="342900" indent="-342900">
              <a:buSzPct val="150000"/>
              <a:buFont typeface="Arial"/>
              <a:buChar char="•"/>
            </a:pPr>
            <a:r>
              <a:rPr lang="en-US" sz="2600" dirty="0">
                <a:solidFill>
                  <a:srgbClr val="FF6600"/>
                </a:solidFill>
              </a:rPr>
              <a:t>The Constitution stated that the number of representatives "shall not exceed one for every thirty thousand." Later, this number was modified to reflect population growth.</a:t>
            </a:r>
          </a:p>
          <a:p>
            <a:pPr marL="342900" indent="-342900">
              <a:buSzPct val="150000"/>
              <a:buFont typeface="Arial"/>
              <a:buChar char="•"/>
            </a:pPr>
            <a:r>
              <a:rPr lang="en-US" sz="2600" dirty="0">
                <a:solidFill>
                  <a:srgbClr val="FF6600"/>
                </a:solidFill>
              </a:rPr>
              <a:t>In 1789, there were 59 representatives.</a:t>
            </a:r>
          </a:p>
          <a:p>
            <a:pPr marL="342900" indent="-342900">
              <a:buSzPct val="150000"/>
              <a:buFont typeface="Arial"/>
              <a:buChar char="•"/>
            </a:pPr>
            <a:r>
              <a:rPr lang="en-US" sz="2600" dirty="0">
                <a:solidFill>
                  <a:srgbClr val="FF6600"/>
                </a:solidFill>
              </a:rPr>
              <a:t>In 1911, the total number of representatives was fixed at 435.</a:t>
            </a:r>
          </a:p>
          <a:p>
            <a:pPr marL="342900" indent="-342900">
              <a:buSzPct val="150000"/>
              <a:buFont typeface="Arial"/>
              <a:buChar char="•"/>
            </a:pPr>
            <a:r>
              <a:rPr lang="en-US" sz="2600" dirty="0">
                <a:solidFill>
                  <a:srgbClr val="FF6600"/>
                </a:solidFill>
              </a:rPr>
              <a:t>Today, each House member represents about 693,000 persons.</a:t>
            </a:r>
          </a:p>
        </p:txBody>
      </p:sp>
      <p:pic>
        <p:nvPicPr>
          <p:cNvPr id="12297" name="Picture 9" descr="native americ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5675" y="4179888"/>
            <a:ext cx="3108325" cy="2309812"/>
          </a:xfrm>
          <a:prstGeom prst="rect">
            <a:avLst/>
          </a:prstGeom>
          <a:noFill/>
        </p:spPr>
      </p:pic>
    </p:spTree>
    <p:extLst>
      <p:ext uri="{BB962C8B-B14F-4D97-AF65-F5344CB8AC3E}">
        <p14:creationId xmlns:p14="http://schemas.microsoft.com/office/powerpoint/2010/main" val="18334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p:tgtEl>
                                          <p:spTgt spid="12292"/>
                                        </p:tgtEl>
                                        <p:attrNameLst>
                                          <p:attrName>ppt_y</p:attrName>
                                        </p:attrNameLst>
                                      </p:cBhvr>
                                      <p:tavLst>
                                        <p:tav tm="0">
                                          <p:val>
                                            <p:strVal val="#ppt_y+#ppt_h*1.125000"/>
                                          </p:val>
                                        </p:tav>
                                        <p:tav tm="100000">
                                          <p:val>
                                            <p:strVal val="#ppt_y"/>
                                          </p:val>
                                        </p:tav>
                                      </p:tavLst>
                                    </p:anim>
                                    <p:animEffect transition="in" filter="wipe(up)">
                                      <p:cBhvr>
                                        <p:cTn id="8" dur="500"/>
                                        <p:tgtEl>
                                          <p:spTgt spid="1229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2295">
                                            <p:txEl>
                                              <p:pRg st="0" end="0"/>
                                            </p:txEl>
                                          </p:spTgt>
                                        </p:tgtEl>
                                        <p:attrNameLst>
                                          <p:attrName>style.visibility</p:attrName>
                                        </p:attrNameLst>
                                      </p:cBhvr>
                                      <p:to>
                                        <p:strVal val="visible"/>
                                      </p:to>
                                    </p:set>
                                    <p:anim calcmode="lin" valueType="num">
                                      <p:cBhvr additive="base">
                                        <p:cTn id="13" dur="500"/>
                                        <p:tgtEl>
                                          <p:spTgt spid="12295">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229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2295">
                                            <p:txEl>
                                              <p:pRg st="1" end="1"/>
                                            </p:txEl>
                                          </p:spTgt>
                                        </p:tgtEl>
                                        <p:attrNameLst>
                                          <p:attrName>style.visibility</p:attrName>
                                        </p:attrNameLst>
                                      </p:cBhvr>
                                      <p:to>
                                        <p:strVal val="visible"/>
                                      </p:to>
                                    </p:set>
                                    <p:anim calcmode="lin" valueType="num">
                                      <p:cBhvr additive="base">
                                        <p:cTn id="19" dur="500"/>
                                        <p:tgtEl>
                                          <p:spTgt spid="12295">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229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2295">
                                            <p:txEl>
                                              <p:pRg st="2" end="2"/>
                                            </p:txEl>
                                          </p:spTgt>
                                        </p:tgtEl>
                                        <p:attrNameLst>
                                          <p:attrName>style.visibility</p:attrName>
                                        </p:attrNameLst>
                                      </p:cBhvr>
                                      <p:to>
                                        <p:strVal val="visible"/>
                                      </p:to>
                                    </p:set>
                                    <p:anim calcmode="lin" valueType="num">
                                      <p:cBhvr additive="base">
                                        <p:cTn id="25" dur="500"/>
                                        <p:tgtEl>
                                          <p:spTgt spid="12295">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229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2295">
                                            <p:txEl>
                                              <p:pRg st="3" end="3"/>
                                            </p:txEl>
                                          </p:spTgt>
                                        </p:tgtEl>
                                        <p:attrNameLst>
                                          <p:attrName>style.visibility</p:attrName>
                                        </p:attrNameLst>
                                      </p:cBhvr>
                                      <p:to>
                                        <p:strVal val="visible"/>
                                      </p:to>
                                    </p:set>
                                    <p:anim calcmode="lin" valueType="num">
                                      <p:cBhvr additive="base">
                                        <p:cTn id="31" dur="500"/>
                                        <p:tgtEl>
                                          <p:spTgt spid="12295">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229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2294"/>
                                        </p:tgtEl>
                                        <p:attrNameLst>
                                          <p:attrName>style.visibility</p:attrName>
                                        </p:attrNameLst>
                                      </p:cBhvr>
                                      <p:to>
                                        <p:strVal val="visible"/>
                                      </p:to>
                                    </p:set>
                                    <p:animEffect transition="in" filter="dissolve">
                                      <p:cBhvr>
                                        <p:cTn id="37" dur="500"/>
                                        <p:tgtEl>
                                          <p:spTgt spid="12294"/>
                                        </p:tgtEl>
                                      </p:cBhvr>
                                    </p:animEffect>
                                  </p:childTnLst>
                                </p:cTn>
                              </p:par>
                              <p:par>
                                <p:cTn id="38" presetID="9" presetClass="entr" presetSubtype="0" fill="hold" nodeType="withEffect">
                                  <p:stCondLst>
                                    <p:cond delay="0"/>
                                  </p:stCondLst>
                                  <p:childTnLst>
                                    <p:set>
                                      <p:cBhvr>
                                        <p:cTn id="39" dur="1" fill="hold">
                                          <p:stCondLst>
                                            <p:cond delay="0"/>
                                          </p:stCondLst>
                                        </p:cTn>
                                        <p:tgtEl>
                                          <p:spTgt spid="12297"/>
                                        </p:tgtEl>
                                        <p:attrNameLst>
                                          <p:attrName>style.visibility</p:attrName>
                                        </p:attrNameLst>
                                      </p:cBhvr>
                                      <p:to>
                                        <p:strVal val="visible"/>
                                      </p:to>
                                    </p:set>
                                    <p:animEffect transition="in" filter="dissolve">
                                      <p:cBhvr>
                                        <p:cTn id="40" dur="500"/>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ext Box 3"/>
          <p:cNvSpPr txBox="1">
            <a:spLocks noChangeArrowheads="1"/>
          </p:cNvSpPr>
          <p:nvPr/>
        </p:nvSpPr>
        <p:spPr bwMode="auto">
          <a:xfrm>
            <a:off x="63500" y="642938"/>
            <a:ext cx="5159375" cy="5753883"/>
          </a:xfrm>
          <a:prstGeom prst="rect">
            <a:avLst/>
          </a:prstGeom>
          <a:noFill/>
          <a:ln>
            <a:noFill/>
          </a:ln>
          <a:effectLst/>
        </p:spPr>
        <p:txBody>
          <a:bodyPr>
            <a:spAutoFit/>
          </a:bodyPr>
          <a:lstStyle/>
          <a:p>
            <a:pPr marL="342900" indent="-342900">
              <a:spcBef>
                <a:spcPct val="5000"/>
              </a:spcBef>
              <a:buSzPct val="150000"/>
              <a:buFont typeface="Arial"/>
              <a:buChar char="•"/>
            </a:pPr>
            <a:r>
              <a:rPr lang="en-US" sz="2600" dirty="0">
                <a:solidFill>
                  <a:srgbClr val="FF6600"/>
                </a:solidFill>
              </a:rPr>
              <a:t>The number of House members representing each state depends upon the state’s population as reported in the U.S. Census. </a:t>
            </a:r>
          </a:p>
          <a:p>
            <a:pPr marL="342900" indent="-342900">
              <a:spcBef>
                <a:spcPct val="5000"/>
              </a:spcBef>
              <a:buSzPct val="150000"/>
              <a:buFont typeface="Arial"/>
              <a:buChar char="•"/>
            </a:pPr>
            <a:r>
              <a:rPr lang="en-US" sz="2600" dirty="0">
                <a:solidFill>
                  <a:srgbClr val="FF6600"/>
                </a:solidFill>
              </a:rPr>
              <a:t>The census is taken every ten years, as directed by the Constitution.</a:t>
            </a:r>
          </a:p>
          <a:p>
            <a:pPr marL="342900" indent="-342900">
              <a:spcBef>
                <a:spcPct val="5000"/>
              </a:spcBef>
              <a:buSzPct val="150000"/>
              <a:buFont typeface="Arial"/>
              <a:buChar char="•"/>
            </a:pPr>
            <a:r>
              <a:rPr lang="en-US" sz="2600" dirty="0">
                <a:solidFill>
                  <a:srgbClr val="FF6600"/>
                </a:solidFill>
              </a:rPr>
              <a:t>Each state is divided into congressional districts of equal population. Every state has at least one congressional district.</a:t>
            </a:r>
          </a:p>
          <a:p>
            <a:pPr marL="342900" indent="-342900">
              <a:spcBef>
                <a:spcPct val="5000"/>
              </a:spcBef>
              <a:buSzPct val="150000"/>
              <a:buFont typeface="Arial"/>
              <a:buChar char="•"/>
            </a:pPr>
            <a:r>
              <a:rPr lang="en-US" sz="2600" dirty="0">
                <a:solidFill>
                  <a:srgbClr val="FF6600"/>
                </a:solidFill>
              </a:rPr>
              <a:t>There is one representative for each congressional district.</a:t>
            </a:r>
          </a:p>
        </p:txBody>
      </p:sp>
      <p:pic>
        <p:nvPicPr>
          <p:cNvPr id="90117" name="Picture 5" descr="ME-districts-1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5050" y="0"/>
            <a:ext cx="1758950" cy="2068513"/>
          </a:xfrm>
          <a:prstGeom prst="rect">
            <a:avLst/>
          </a:prstGeom>
          <a:noFill/>
        </p:spPr>
      </p:pic>
      <p:pic>
        <p:nvPicPr>
          <p:cNvPr id="90120" name="Picture 8" descr="news_distri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0"/>
            <a:ext cx="1677988" cy="2060575"/>
          </a:xfrm>
          <a:prstGeom prst="rect">
            <a:avLst/>
          </a:prstGeom>
          <a:noFill/>
        </p:spPr>
      </p:pic>
      <p:sp>
        <p:nvSpPr>
          <p:cNvPr id="90121" name="Text Box 9"/>
          <p:cNvSpPr txBox="1">
            <a:spLocks noChangeArrowheads="1"/>
          </p:cNvSpPr>
          <p:nvPr/>
        </p:nvSpPr>
        <p:spPr bwMode="auto">
          <a:xfrm>
            <a:off x="5651501" y="2133600"/>
            <a:ext cx="3360738" cy="707886"/>
          </a:xfrm>
          <a:prstGeom prst="rect">
            <a:avLst/>
          </a:prstGeom>
          <a:noFill/>
          <a:ln>
            <a:noFill/>
          </a:ln>
          <a:effectLst/>
        </p:spPr>
        <p:txBody>
          <a:bodyPr wrap="square">
            <a:spAutoFit/>
          </a:bodyPr>
          <a:lstStyle/>
          <a:p>
            <a:pPr algn="ctr"/>
            <a:r>
              <a:rPr lang="en-US" sz="2000" b="1" dirty="0">
                <a:solidFill>
                  <a:schemeClr val="tx2"/>
                </a:solidFill>
              </a:rPr>
              <a:t>Rhode Island and Maine have two districts each.</a:t>
            </a:r>
          </a:p>
        </p:txBody>
      </p:sp>
      <p:pic>
        <p:nvPicPr>
          <p:cNvPr id="90123" name="Picture 11" descr="FL-districts-1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750" y="3252788"/>
            <a:ext cx="3905250" cy="2128837"/>
          </a:xfrm>
          <a:prstGeom prst="rect">
            <a:avLst/>
          </a:prstGeom>
          <a:noFill/>
        </p:spPr>
      </p:pic>
      <p:sp>
        <p:nvSpPr>
          <p:cNvPr id="90124" name="Text Box 12"/>
          <p:cNvSpPr txBox="1">
            <a:spLocks noChangeArrowheads="1"/>
          </p:cNvSpPr>
          <p:nvPr/>
        </p:nvSpPr>
        <p:spPr bwMode="auto">
          <a:xfrm>
            <a:off x="5751513" y="5472113"/>
            <a:ext cx="3203575" cy="400110"/>
          </a:xfrm>
          <a:prstGeom prst="rect">
            <a:avLst/>
          </a:prstGeom>
          <a:noFill/>
          <a:ln>
            <a:noFill/>
          </a:ln>
          <a:effectLst/>
        </p:spPr>
        <p:txBody>
          <a:bodyPr>
            <a:spAutoFit/>
          </a:bodyPr>
          <a:lstStyle/>
          <a:p>
            <a:pPr algn="ctr"/>
            <a:r>
              <a:rPr lang="en-US" sz="2000" b="1" dirty="0">
                <a:solidFill>
                  <a:srgbClr val="00FF26"/>
                </a:solidFill>
              </a:rPr>
              <a:t>Florida has 27 districts.</a:t>
            </a:r>
          </a:p>
        </p:txBody>
      </p:sp>
      <p:sp>
        <p:nvSpPr>
          <p:cNvPr id="90125" name="Text Box 13"/>
          <p:cNvSpPr txBox="1">
            <a:spLocks noChangeArrowheads="1"/>
          </p:cNvSpPr>
          <p:nvPr/>
        </p:nvSpPr>
        <p:spPr bwMode="auto">
          <a:xfrm>
            <a:off x="0" y="0"/>
            <a:ext cx="5673725" cy="519113"/>
          </a:xfrm>
          <a:prstGeom prst="rect">
            <a:avLst/>
          </a:prstGeom>
          <a:noFill/>
          <a:ln>
            <a:noFill/>
          </a:ln>
          <a:effectLst/>
        </p:spPr>
        <p:txBody>
          <a:bodyPr>
            <a:spAutoFit/>
          </a:bodyPr>
          <a:lstStyle/>
          <a:p>
            <a:pPr algn="ctr"/>
            <a:r>
              <a:rPr lang="en-US" sz="2800" b="1" dirty="0">
                <a:solidFill>
                  <a:srgbClr val="FF0000"/>
                </a:solidFill>
              </a:rPr>
              <a:t>Congressional Districts</a:t>
            </a:r>
          </a:p>
        </p:txBody>
      </p:sp>
    </p:spTree>
    <p:extLst>
      <p:ext uri="{BB962C8B-B14F-4D97-AF65-F5344CB8AC3E}">
        <p14:creationId xmlns:p14="http://schemas.microsoft.com/office/powerpoint/2010/main" val="424743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0125"/>
                                        </p:tgtEl>
                                        <p:attrNameLst>
                                          <p:attrName>style.visibility</p:attrName>
                                        </p:attrNameLst>
                                      </p:cBhvr>
                                      <p:to>
                                        <p:strVal val="visible"/>
                                      </p:to>
                                    </p:set>
                                    <p:anim calcmode="lin" valueType="num">
                                      <p:cBhvr additive="base">
                                        <p:cTn id="7" dur="500"/>
                                        <p:tgtEl>
                                          <p:spTgt spid="90125"/>
                                        </p:tgtEl>
                                        <p:attrNameLst>
                                          <p:attrName>ppt_y</p:attrName>
                                        </p:attrNameLst>
                                      </p:cBhvr>
                                      <p:tavLst>
                                        <p:tav tm="0">
                                          <p:val>
                                            <p:strVal val="#ppt_y+#ppt_h*1.125000"/>
                                          </p:val>
                                        </p:tav>
                                        <p:tav tm="100000">
                                          <p:val>
                                            <p:strVal val="#ppt_y"/>
                                          </p:val>
                                        </p:tav>
                                      </p:tavLst>
                                    </p:anim>
                                    <p:animEffect transition="in" filter="wipe(up)">
                                      <p:cBhvr>
                                        <p:cTn id="8" dur="500"/>
                                        <p:tgtEl>
                                          <p:spTgt spid="9012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0115">
                                            <p:txEl>
                                              <p:pRg st="0" end="0"/>
                                            </p:txEl>
                                          </p:spTgt>
                                        </p:tgtEl>
                                        <p:attrNameLst>
                                          <p:attrName>style.visibility</p:attrName>
                                        </p:attrNameLst>
                                      </p:cBhvr>
                                      <p:to>
                                        <p:strVal val="visible"/>
                                      </p:to>
                                    </p:set>
                                    <p:anim calcmode="lin" valueType="num">
                                      <p:cBhvr additive="base">
                                        <p:cTn id="13" dur="500"/>
                                        <p:tgtEl>
                                          <p:spTgt spid="90115">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9011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90115">
                                            <p:txEl>
                                              <p:pRg st="1" end="1"/>
                                            </p:txEl>
                                          </p:spTgt>
                                        </p:tgtEl>
                                        <p:attrNameLst>
                                          <p:attrName>style.visibility</p:attrName>
                                        </p:attrNameLst>
                                      </p:cBhvr>
                                      <p:to>
                                        <p:strVal val="visible"/>
                                      </p:to>
                                    </p:set>
                                    <p:anim calcmode="lin" valueType="num">
                                      <p:cBhvr additive="base">
                                        <p:cTn id="19" dur="500"/>
                                        <p:tgtEl>
                                          <p:spTgt spid="90115">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901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90115">
                                            <p:txEl>
                                              <p:pRg st="2" end="2"/>
                                            </p:txEl>
                                          </p:spTgt>
                                        </p:tgtEl>
                                        <p:attrNameLst>
                                          <p:attrName>style.visibility</p:attrName>
                                        </p:attrNameLst>
                                      </p:cBhvr>
                                      <p:to>
                                        <p:strVal val="visible"/>
                                      </p:to>
                                    </p:set>
                                    <p:anim calcmode="lin" valueType="num">
                                      <p:cBhvr additive="base">
                                        <p:cTn id="25" dur="500"/>
                                        <p:tgtEl>
                                          <p:spTgt spid="90115">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9011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90115">
                                            <p:txEl>
                                              <p:pRg st="3" end="3"/>
                                            </p:txEl>
                                          </p:spTgt>
                                        </p:tgtEl>
                                        <p:attrNameLst>
                                          <p:attrName>style.visibility</p:attrName>
                                        </p:attrNameLst>
                                      </p:cBhvr>
                                      <p:to>
                                        <p:strVal val="visible"/>
                                      </p:to>
                                    </p:set>
                                    <p:anim calcmode="lin" valueType="num">
                                      <p:cBhvr additive="base">
                                        <p:cTn id="31" dur="500"/>
                                        <p:tgtEl>
                                          <p:spTgt spid="90115">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9011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90117"/>
                                        </p:tgtEl>
                                        <p:attrNameLst>
                                          <p:attrName>style.visibility</p:attrName>
                                        </p:attrNameLst>
                                      </p:cBhvr>
                                      <p:to>
                                        <p:strVal val="visible"/>
                                      </p:to>
                                    </p:set>
                                    <p:anim calcmode="lin" valueType="num">
                                      <p:cBhvr additive="base">
                                        <p:cTn id="37" dur="500"/>
                                        <p:tgtEl>
                                          <p:spTgt spid="90117"/>
                                        </p:tgtEl>
                                        <p:attrNameLst>
                                          <p:attrName>ppt_y</p:attrName>
                                        </p:attrNameLst>
                                      </p:cBhvr>
                                      <p:tavLst>
                                        <p:tav tm="0">
                                          <p:val>
                                            <p:strVal val="#ppt_y+#ppt_h*1.125000"/>
                                          </p:val>
                                        </p:tav>
                                        <p:tav tm="100000">
                                          <p:val>
                                            <p:strVal val="#ppt_y"/>
                                          </p:val>
                                        </p:tav>
                                      </p:tavLst>
                                    </p:anim>
                                    <p:animEffect transition="in" filter="wipe(up)">
                                      <p:cBhvr>
                                        <p:cTn id="38" dur="500"/>
                                        <p:tgtEl>
                                          <p:spTgt spid="90117"/>
                                        </p:tgtEl>
                                      </p:cBhvr>
                                    </p:animEffect>
                                  </p:childTnLst>
                                </p:cTn>
                              </p:par>
                              <p:par>
                                <p:cTn id="39" presetID="12" presetClass="entr" presetSubtype="4" fill="hold" nodeType="withEffect">
                                  <p:stCondLst>
                                    <p:cond delay="0"/>
                                  </p:stCondLst>
                                  <p:childTnLst>
                                    <p:set>
                                      <p:cBhvr>
                                        <p:cTn id="40" dur="1" fill="hold">
                                          <p:stCondLst>
                                            <p:cond delay="0"/>
                                          </p:stCondLst>
                                        </p:cTn>
                                        <p:tgtEl>
                                          <p:spTgt spid="90120"/>
                                        </p:tgtEl>
                                        <p:attrNameLst>
                                          <p:attrName>style.visibility</p:attrName>
                                        </p:attrNameLst>
                                      </p:cBhvr>
                                      <p:to>
                                        <p:strVal val="visible"/>
                                      </p:to>
                                    </p:set>
                                    <p:anim calcmode="lin" valueType="num">
                                      <p:cBhvr additive="base">
                                        <p:cTn id="41" dur="500"/>
                                        <p:tgtEl>
                                          <p:spTgt spid="90120"/>
                                        </p:tgtEl>
                                        <p:attrNameLst>
                                          <p:attrName>ppt_y</p:attrName>
                                        </p:attrNameLst>
                                      </p:cBhvr>
                                      <p:tavLst>
                                        <p:tav tm="0">
                                          <p:val>
                                            <p:strVal val="#ppt_y+#ppt_h*1.125000"/>
                                          </p:val>
                                        </p:tav>
                                        <p:tav tm="100000">
                                          <p:val>
                                            <p:strVal val="#ppt_y"/>
                                          </p:val>
                                        </p:tav>
                                      </p:tavLst>
                                    </p:anim>
                                    <p:animEffect transition="in" filter="wipe(up)">
                                      <p:cBhvr>
                                        <p:cTn id="42" dur="500"/>
                                        <p:tgtEl>
                                          <p:spTgt spid="90120"/>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90121"/>
                                        </p:tgtEl>
                                        <p:attrNameLst>
                                          <p:attrName>style.visibility</p:attrName>
                                        </p:attrNameLst>
                                      </p:cBhvr>
                                      <p:to>
                                        <p:strVal val="visible"/>
                                      </p:to>
                                    </p:set>
                                    <p:anim calcmode="lin" valueType="num">
                                      <p:cBhvr additive="base">
                                        <p:cTn id="45" dur="500"/>
                                        <p:tgtEl>
                                          <p:spTgt spid="90121"/>
                                        </p:tgtEl>
                                        <p:attrNameLst>
                                          <p:attrName>ppt_y</p:attrName>
                                        </p:attrNameLst>
                                      </p:cBhvr>
                                      <p:tavLst>
                                        <p:tav tm="0">
                                          <p:val>
                                            <p:strVal val="#ppt_y+#ppt_h*1.125000"/>
                                          </p:val>
                                        </p:tav>
                                        <p:tav tm="100000">
                                          <p:val>
                                            <p:strVal val="#ppt_y"/>
                                          </p:val>
                                        </p:tav>
                                      </p:tavLst>
                                    </p:anim>
                                    <p:animEffect transition="in" filter="wipe(up)">
                                      <p:cBhvr>
                                        <p:cTn id="46" dur="500"/>
                                        <p:tgtEl>
                                          <p:spTgt spid="90121"/>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90124"/>
                                        </p:tgtEl>
                                        <p:attrNameLst>
                                          <p:attrName>style.visibility</p:attrName>
                                        </p:attrNameLst>
                                      </p:cBhvr>
                                      <p:to>
                                        <p:strVal val="visible"/>
                                      </p:to>
                                    </p:set>
                                    <p:anim calcmode="lin" valueType="num">
                                      <p:cBhvr additive="base">
                                        <p:cTn id="51" dur="500"/>
                                        <p:tgtEl>
                                          <p:spTgt spid="90124"/>
                                        </p:tgtEl>
                                        <p:attrNameLst>
                                          <p:attrName>ppt_y</p:attrName>
                                        </p:attrNameLst>
                                      </p:cBhvr>
                                      <p:tavLst>
                                        <p:tav tm="0">
                                          <p:val>
                                            <p:strVal val="#ppt_y+#ppt_h*1.125000"/>
                                          </p:val>
                                        </p:tav>
                                        <p:tav tm="100000">
                                          <p:val>
                                            <p:strVal val="#ppt_y"/>
                                          </p:val>
                                        </p:tav>
                                      </p:tavLst>
                                    </p:anim>
                                    <p:animEffect transition="in" filter="wipe(up)">
                                      <p:cBhvr>
                                        <p:cTn id="52" dur="500"/>
                                        <p:tgtEl>
                                          <p:spTgt spid="90124"/>
                                        </p:tgtEl>
                                      </p:cBhvr>
                                    </p:animEffect>
                                  </p:childTnLst>
                                </p:cTn>
                              </p:par>
                              <p:par>
                                <p:cTn id="53" presetID="12" presetClass="entr" presetSubtype="4" fill="hold" nodeType="withEffect">
                                  <p:stCondLst>
                                    <p:cond delay="0"/>
                                  </p:stCondLst>
                                  <p:childTnLst>
                                    <p:set>
                                      <p:cBhvr>
                                        <p:cTn id="54" dur="1" fill="hold">
                                          <p:stCondLst>
                                            <p:cond delay="0"/>
                                          </p:stCondLst>
                                        </p:cTn>
                                        <p:tgtEl>
                                          <p:spTgt spid="90123"/>
                                        </p:tgtEl>
                                        <p:attrNameLst>
                                          <p:attrName>style.visibility</p:attrName>
                                        </p:attrNameLst>
                                      </p:cBhvr>
                                      <p:to>
                                        <p:strVal val="visible"/>
                                      </p:to>
                                    </p:set>
                                    <p:anim calcmode="lin" valueType="num">
                                      <p:cBhvr additive="base">
                                        <p:cTn id="55" dur="500"/>
                                        <p:tgtEl>
                                          <p:spTgt spid="90123"/>
                                        </p:tgtEl>
                                        <p:attrNameLst>
                                          <p:attrName>ppt_y</p:attrName>
                                        </p:attrNameLst>
                                      </p:cBhvr>
                                      <p:tavLst>
                                        <p:tav tm="0">
                                          <p:val>
                                            <p:strVal val="#ppt_y+#ppt_h*1.125000"/>
                                          </p:val>
                                        </p:tav>
                                        <p:tav tm="100000">
                                          <p:val>
                                            <p:strVal val="#ppt_y"/>
                                          </p:val>
                                        </p:tav>
                                      </p:tavLst>
                                    </p:anim>
                                    <p:animEffect transition="in" filter="wipe(up)">
                                      <p:cBhvr>
                                        <p:cTn id="56" dur="500"/>
                                        <p:tgtEl>
                                          <p:spTgt spid="90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1" grpId="0"/>
      <p:bldP spid="90124" grpId="0"/>
      <p:bldP spid="901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Text Box 4"/>
          <p:cNvSpPr txBox="1">
            <a:spLocks noChangeArrowheads="1"/>
          </p:cNvSpPr>
          <p:nvPr/>
        </p:nvSpPr>
        <p:spPr bwMode="auto">
          <a:xfrm>
            <a:off x="0" y="1093788"/>
            <a:ext cx="9144000" cy="954107"/>
          </a:xfrm>
          <a:prstGeom prst="rect">
            <a:avLst/>
          </a:prstGeom>
          <a:noFill/>
          <a:ln>
            <a:noFill/>
          </a:ln>
          <a:effectLst/>
        </p:spPr>
        <p:txBody>
          <a:bodyPr>
            <a:spAutoFit/>
          </a:bodyPr>
          <a:lstStyle/>
          <a:p>
            <a:pPr algn="ctr">
              <a:spcBef>
                <a:spcPct val="50000"/>
              </a:spcBef>
            </a:pPr>
            <a:r>
              <a:rPr lang="en-US" sz="2800" dirty="0">
                <a:solidFill>
                  <a:srgbClr val="FF6600"/>
                </a:solidFill>
              </a:rPr>
              <a:t>In order to be elected to the House of Representatives, one must be:</a:t>
            </a:r>
          </a:p>
        </p:txBody>
      </p:sp>
      <p:sp>
        <p:nvSpPr>
          <p:cNvPr id="121861" name="Rectangle 5"/>
          <p:cNvSpPr>
            <a:spLocks noChangeArrowheads="1"/>
          </p:cNvSpPr>
          <p:nvPr/>
        </p:nvSpPr>
        <p:spPr bwMode="auto">
          <a:xfrm>
            <a:off x="6068317" y="4531201"/>
            <a:ext cx="3097212" cy="1938992"/>
          </a:xfrm>
          <a:prstGeom prst="rect">
            <a:avLst/>
          </a:prstGeom>
          <a:noFill/>
          <a:ln>
            <a:noFill/>
          </a:ln>
          <a:effectLst/>
        </p:spPr>
        <p:txBody>
          <a:bodyPr wrap="square">
            <a:spAutoFit/>
          </a:bodyPr>
          <a:lstStyle/>
          <a:p>
            <a:pPr algn="ctr"/>
            <a:r>
              <a:rPr lang="en-US" sz="2400" b="1" dirty="0">
                <a:solidFill>
                  <a:srgbClr val="00FF26"/>
                </a:solidFill>
              </a:rPr>
              <a:t>At least 25 years old.</a:t>
            </a:r>
          </a:p>
          <a:p>
            <a:pPr algn="ctr"/>
            <a:endParaRPr lang="en-US" sz="2400" b="1" dirty="0">
              <a:solidFill>
                <a:srgbClr val="00FF26"/>
              </a:solidFill>
            </a:endParaRPr>
          </a:p>
          <a:p>
            <a:pPr algn="ctr"/>
            <a:r>
              <a:rPr lang="en-US" sz="2400" b="1" dirty="0">
                <a:solidFill>
                  <a:srgbClr val="00FF26"/>
                </a:solidFill>
              </a:rPr>
              <a:t>Aaron </a:t>
            </a:r>
            <a:r>
              <a:rPr lang="en-US" sz="2400" b="1" dirty="0" err="1">
                <a:solidFill>
                  <a:srgbClr val="00FF26"/>
                </a:solidFill>
              </a:rPr>
              <a:t>Schock</a:t>
            </a:r>
            <a:r>
              <a:rPr lang="en-US" sz="2400" b="1" dirty="0">
                <a:solidFill>
                  <a:srgbClr val="00FF26"/>
                </a:solidFill>
              </a:rPr>
              <a:t> (R) Illinois 31 years old </a:t>
            </a:r>
          </a:p>
        </p:txBody>
      </p:sp>
      <p:sp>
        <p:nvSpPr>
          <p:cNvPr id="121862" name="Rectangle 6"/>
          <p:cNvSpPr>
            <a:spLocks noChangeArrowheads="1"/>
          </p:cNvSpPr>
          <p:nvPr/>
        </p:nvSpPr>
        <p:spPr bwMode="auto">
          <a:xfrm>
            <a:off x="3424238" y="4611688"/>
            <a:ext cx="2605087" cy="1200328"/>
          </a:xfrm>
          <a:prstGeom prst="rect">
            <a:avLst/>
          </a:prstGeom>
          <a:noFill/>
          <a:ln>
            <a:noFill/>
          </a:ln>
          <a:effectLst/>
        </p:spPr>
        <p:txBody>
          <a:bodyPr>
            <a:spAutoFit/>
          </a:bodyPr>
          <a:lstStyle/>
          <a:p>
            <a:pPr algn="ctr"/>
            <a:r>
              <a:rPr lang="en-US" sz="2400" dirty="0">
                <a:solidFill>
                  <a:srgbClr val="00FF26"/>
                </a:solidFill>
              </a:rPr>
              <a:t>A citizen of the U.S. for at least seven years.</a:t>
            </a:r>
          </a:p>
        </p:txBody>
      </p:sp>
      <p:sp>
        <p:nvSpPr>
          <p:cNvPr id="121863" name="Rectangle 7"/>
          <p:cNvSpPr>
            <a:spLocks noChangeArrowheads="1"/>
          </p:cNvSpPr>
          <p:nvPr/>
        </p:nvSpPr>
        <p:spPr bwMode="auto">
          <a:xfrm>
            <a:off x="542925" y="4684713"/>
            <a:ext cx="2447925" cy="1200328"/>
          </a:xfrm>
          <a:prstGeom prst="rect">
            <a:avLst/>
          </a:prstGeom>
          <a:noFill/>
          <a:ln>
            <a:noFill/>
          </a:ln>
          <a:effectLst/>
        </p:spPr>
        <p:txBody>
          <a:bodyPr>
            <a:spAutoFit/>
          </a:bodyPr>
          <a:lstStyle/>
          <a:p>
            <a:pPr algn="ctr"/>
            <a:r>
              <a:rPr lang="en-US" sz="2400" dirty="0">
                <a:solidFill>
                  <a:schemeClr val="tx2"/>
                </a:solidFill>
              </a:rPr>
              <a:t>A resident of the state being represented.</a:t>
            </a:r>
          </a:p>
        </p:txBody>
      </p:sp>
      <p:pic>
        <p:nvPicPr>
          <p:cNvPr id="121873" name="Picture 17" descr="American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0" y="2038350"/>
            <a:ext cx="2503488" cy="2251075"/>
          </a:xfrm>
          <a:prstGeom prst="rect">
            <a:avLst/>
          </a:prstGeom>
          <a:noFill/>
        </p:spPr>
      </p:pic>
      <p:pic>
        <p:nvPicPr>
          <p:cNvPr id="121874" name="Picture 18" descr="seattle_space_needle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93900"/>
            <a:ext cx="3063875" cy="2297113"/>
          </a:xfrm>
          <a:prstGeom prst="rect">
            <a:avLst/>
          </a:prstGeom>
          <a:noFill/>
        </p:spPr>
      </p:pic>
      <p:sp>
        <p:nvSpPr>
          <p:cNvPr id="121876" name="Text Box 20"/>
          <p:cNvSpPr txBox="1">
            <a:spLocks noChangeArrowheads="1"/>
          </p:cNvSpPr>
          <p:nvPr/>
        </p:nvSpPr>
        <p:spPr bwMode="auto">
          <a:xfrm>
            <a:off x="0" y="17463"/>
            <a:ext cx="9144000" cy="523220"/>
          </a:xfrm>
          <a:prstGeom prst="rect">
            <a:avLst/>
          </a:prstGeom>
          <a:noFill/>
          <a:ln>
            <a:noFill/>
          </a:ln>
          <a:effectLst/>
        </p:spPr>
        <p:txBody>
          <a:bodyPr>
            <a:spAutoFit/>
          </a:bodyPr>
          <a:lstStyle/>
          <a:p>
            <a:pPr algn="ctr"/>
            <a:r>
              <a:rPr lang="en-US" sz="2800" b="1" dirty="0">
                <a:solidFill>
                  <a:srgbClr val="FF0000"/>
                </a:solidFill>
              </a:rPr>
              <a:t>Qualifications for the House of Representatives</a:t>
            </a:r>
          </a:p>
        </p:txBody>
      </p:sp>
      <p:pic>
        <p:nvPicPr>
          <p:cNvPr id="2" name="Picture 1"/>
          <p:cNvPicPr>
            <a:picLocks noChangeAspect="1"/>
          </p:cNvPicPr>
          <p:nvPr/>
        </p:nvPicPr>
        <p:blipFill>
          <a:blip r:embed="rId5"/>
          <a:stretch>
            <a:fillRect/>
          </a:stretch>
        </p:blipFill>
        <p:spPr>
          <a:xfrm>
            <a:off x="6519864" y="1924786"/>
            <a:ext cx="1983680" cy="2366228"/>
          </a:xfrm>
          <a:prstGeom prst="rect">
            <a:avLst/>
          </a:prstGeom>
        </p:spPr>
      </p:pic>
    </p:spTree>
    <p:extLst>
      <p:ext uri="{BB962C8B-B14F-4D97-AF65-F5344CB8AC3E}">
        <p14:creationId xmlns:p14="http://schemas.microsoft.com/office/powerpoint/2010/main" val="93673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1876"/>
                                        </p:tgtEl>
                                        <p:attrNameLst>
                                          <p:attrName>style.visibility</p:attrName>
                                        </p:attrNameLst>
                                      </p:cBhvr>
                                      <p:to>
                                        <p:strVal val="visible"/>
                                      </p:to>
                                    </p:set>
                                    <p:anim calcmode="lin" valueType="num">
                                      <p:cBhvr additive="base">
                                        <p:cTn id="7" dur="500"/>
                                        <p:tgtEl>
                                          <p:spTgt spid="121876"/>
                                        </p:tgtEl>
                                        <p:attrNameLst>
                                          <p:attrName>ppt_y</p:attrName>
                                        </p:attrNameLst>
                                      </p:cBhvr>
                                      <p:tavLst>
                                        <p:tav tm="0">
                                          <p:val>
                                            <p:strVal val="#ppt_y+#ppt_h*1.125000"/>
                                          </p:val>
                                        </p:tav>
                                        <p:tav tm="100000">
                                          <p:val>
                                            <p:strVal val="#ppt_y"/>
                                          </p:val>
                                        </p:tav>
                                      </p:tavLst>
                                    </p:anim>
                                    <p:animEffect transition="in" filter="wipe(up)">
                                      <p:cBhvr>
                                        <p:cTn id="8" dur="500"/>
                                        <p:tgtEl>
                                          <p:spTgt spid="12187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1860"/>
                                        </p:tgtEl>
                                        <p:attrNameLst>
                                          <p:attrName>style.visibility</p:attrName>
                                        </p:attrNameLst>
                                      </p:cBhvr>
                                      <p:to>
                                        <p:strVal val="visible"/>
                                      </p:to>
                                    </p:set>
                                    <p:anim calcmode="lin" valueType="num">
                                      <p:cBhvr additive="base">
                                        <p:cTn id="13" dur="500"/>
                                        <p:tgtEl>
                                          <p:spTgt spid="121860"/>
                                        </p:tgtEl>
                                        <p:attrNameLst>
                                          <p:attrName>ppt_y</p:attrName>
                                        </p:attrNameLst>
                                      </p:cBhvr>
                                      <p:tavLst>
                                        <p:tav tm="0">
                                          <p:val>
                                            <p:strVal val="#ppt_y+#ppt_h*1.125000"/>
                                          </p:val>
                                        </p:tav>
                                        <p:tav tm="100000">
                                          <p:val>
                                            <p:strVal val="#ppt_y"/>
                                          </p:val>
                                        </p:tav>
                                      </p:tavLst>
                                    </p:anim>
                                    <p:animEffect transition="in" filter="wipe(up)">
                                      <p:cBhvr>
                                        <p:cTn id="14" dur="500"/>
                                        <p:tgtEl>
                                          <p:spTgt spid="12186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21863"/>
                                        </p:tgtEl>
                                        <p:attrNameLst>
                                          <p:attrName>style.visibility</p:attrName>
                                        </p:attrNameLst>
                                      </p:cBhvr>
                                      <p:to>
                                        <p:strVal val="visible"/>
                                      </p:to>
                                    </p:set>
                                    <p:anim calcmode="lin" valueType="num">
                                      <p:cBhvr additive="base">
                                        <p:cTn id="19" dur="500"/>
                                        <p:tgtEl>
                                          <p:spTgt spid="121863"/>
                                        </p:tgtEl>
                                        <p:attrNameLst>
                                          <p:attrName>ppt_y</p:attrName>
                                        </p:attrNameLst>
                                      </p:cBhvr>
                                      <p:tavLst>
                                        <p:tav tm="0">
                                          <p:val>
                                            <p:strVal val="#ppt_y+#ppt_h*1.125000"/>
                                          </p:val>
                                        </p:tav>
                                        <p:tav tm="100000">
                                          <p:val>
                                            <p:strVal val="#ppt_y"/>
                                          </p:val>
                                        </p:tav>
                                      </p:tavLst>
                                    </p:anim>
                                    <p:animEffect transition="in" filter="wipe(up)">
                                      <p:cBhvr>
                                        <p:cTn id="20" dur="500"/>
                                        <p:tgtEl>
                                          <p:spTgt spid="121863"/>
                                        </p:tgtEl>
                                      </p:cBhvr>
                                    </p:animEffect>
                                  </p:childTnLst>
                                </p:cTn>
                              </p:par>
                              <p:par>
                                <p:cTn id="21" presetID="12" presetClass="entr" presetSubtype="4" fill="hold" nodeType="withEffect">
                                  <p:stCondLst>
                                    <p:cond delay="0"/>
                                  </p:stCondLst>
                                  <p:childTnLst>
                                    <p:set>
                                      <p:cBhvr>
                                        <p:cTn id="22" dur="1" fill="hold">
                                          <p:stCondLst>
                                            <p:cond delay="0"/>
                                          </p:stCondLst>
                                        </p:cTn>
                                        <p:tgtEl>
                                          <p:spTgt spid="121874"/>
                                        </p:tgtEl>
                                        <p:attrNameLst>
                                          <p:attrName>style.visibility</p:attrName>
                                        </p:attrNameLst>
                                      </p:cBhvr>
                                      <p:to>
                                        <p:strVal val="visible"/>
                                      </p:to>
                                    </p:set>
                                    <p:anim calcmode="lin" valueType="num">
                                      <p:cBhvr additive="base">
                                        <p:cTn id="23" dur="500"/>
                                        <p:tgtEl>
                                          <p:spTgt spid="121874"/>
                                        </p:tgtEl>
                                        <p:attrNameLst>
                                          <p:attrName>ppt_y</p:attrName>
                                        </p:attrNameLst>
                                      </p:cBhvr>
                                      <p:tavLst>
                                        <p:tav tm="0">
                                          <p:val>
                                            <p:strVal val="#ppt_y+#ppt_h*1.125000"/>
                                          </p:val>
                                        </p:tav>
                                        <p:tav tm="100000">
                                          <p:val>
                                            <p:strVal val="#ppt_y"/>
                                          </p:val>
                                        </p:tav>
                                      </p:tavLst>
                                    </p:anim>
                                    <p:animEffect transition="in" filter="wipe(up)">
                                      <p:cBhvr>
                                        <p:cTn id="24" dur="500"/>
                                        <p:tgtEl>
                                          <p:spTgt spid="121874"/>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21862"/>
                                        </p:tgtEl>
                                        <p:attrNameLst>
                                          <p:attrName>style.visibility</p:attrName>
                                        </p:attrNameLst>
                                      </p:cBhvr>
                                      <p:to>
                                        <p:strVal val="visible"/>
                                      </p:to>
                                    </p:set>
                                    <p:anim calcmode="lin" valueType="num">
                                      <p:cBhvr additive="base">
                                        <p:cTn id="29" dur="500"/>
                                        <p:tgtEl>
                                          <p:spTgt spid="121862"/>
                                        </p:tgtEl>
                                        <p:attrNameLst>
                                          <p:attrName>ppt_y</p:attrName>
                                        </p:attrNameLst>
                                      </p:cBhvr>
                                      <p:tavLst>
                                        <p:tav tm="0">
                                          <p:val>
                                            <p:strVal val="#ppt_y+#ppt_h*1.125000"/>
                                          </p:val>
                                        </p:tav>
                                        <p:tav tm="100000">
                                          <p:val>
                                            <p:strVal val="#ppt_y"/>
                                          </p:val>
                                        </p:tav>
                                      </p:tavLst>
                                    </p:anim>
                                    <p:animEffect transition="in" filter="wipe(up)">
                                      <p:cBhvr>
                                        <p:cTn id="30" dur="500"/>
                                        <p:tgtEl>
                                          <p:spTgt spid="121862"/>
                                        </p:tgtEl>
                                      </p:cBhvr>
                                    </p:animEffect>
                                  </p:childTnLst>
                                </p:cTn>
                              </p:par>
                              <p:par>
                                <p:cTn id="31" presetID="12" presetClass="entr" presetSubtype="4" fill="hold" nodeType="withEffect">
                                  <p:stCondLst>
                                    <p:cond delay="0"/>
                                  </p:stCondLst>
                                  <p:childTnLst>
                                    <p:set>
                                      <p:cBhvr>
                                        <p:cTn id="32" dur="1" fill="hold">
                                          <p:stCondLst>
                                            <p:cond delay="0"/>
                                          </p:stCondLst>
                                        </p:cTn>
                                        <p:tgtEl>
                                          <p:spTgt spid="121873"/>
                                        </p:tgtEl>
                                        <p:attrNameLst>
                                          <p:attrName>style.visibility</p:attrName>
                                        </p:attrNameLst>
                                      </p:cBhvr>
                                      <p:to>
                                        <p:strVal val="visible"/>
                                      </p:to>
                                    </p:set>
                                    <p:anim calcmode="lin" valueType="num">
                                      <p:cBhvr additive="base">
                                        <p:cTn id="33" dur="500"/>
                                        <p:tgtEl>
                                          <p:spTgt spid="121873"/>
                                        </p:tgtEl>
                                        <p:attrNameLst>
                                          <p:attrName>ppt_y</p:attrName>
                                        </p:attrNameLst>
                                      </p:cBhvr>
                                      <p:tavLst>
                                        <p:tav tm="0">
                                          <p:val>
                                            <p:strVal val="#ppt_y+#ppt_h*1.125000"/>
                                          </p:val>
                                        </p:tav>
                                        <p:tav tm="100000">
                                          <p:val>
                                            <p:strVal val="#ppt_y"/>
                                          </p:val>
                                        </p:tav>
                                      </p:tavLst>
                                    </p:anim>
                                    <p:animEffect transition="in" filter="wipe(up)">
                                      <p:cBhvr>
                                        <p:cTn id="34" dur="500"/>
                                        <p:tgtEl>
                                          <p:spTgt spid="121873"/>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121861">
                                            <p:txEl>
                                              <p:pRg st="0" end="0"/>
                                            </p:txEl>
                                          </p:spTgt>
                                        </p:tgtEl>
                                        <p:attrNameLst>
                                          <p:attrName>style.visibility</p:attrName>
                                        </p:attrNameLst>
                                      </p:cBhvr>
                                      <p:to>
                                        <p:strVal val="visible"/>
                                      </p:to>
                                    </p:set>
                                    <p:anim calcmode="lin" valueType="num">
                                      <p:cBhvr additive="base">
                                        <p:cTn id="39" dur="500"/>
                                        <p:tgtEl>
                                          <p:spTgt spid="121861">
                                            <p:txEl>
                                              <p:pRg st="0" end="0"/>
                                            </p:txEl>
                                          </p:spTgt>
                                        </p:tgtEl>
                                        <p:attrNameLst>
                                          <p:attrName>ppt_y</p:attrName>
                                        </p:attrNameLst>
                                      </p:cBhvr>
                                      <p:tavLst>
                                        <p:tav tm="0">
                                          <p:val>
                                            <p:strVal val="#ppt_y+#ppt_h*1.125000"/>
                                          </p:val>
                                        </p:tav>
                                        <p:tav tm="100000">
                                          <p:val>
                                            <p:strVal val="#ppt_y"/>
                                          </p:val>
                                        </p:tav>
                                      </p:tavLst>
                                    </p:anim>
                                    <p:animEffect transition="in" filter="wipe(up)">
                                      <p:cBhvr>
                                        <p:cTn id="40" dur="500"/>
                                        <p:tgtEl>
                                          <p:spTgt spid="121861">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p:tgtEl>
                                          <p:spTgt spid="2"/>
                                        </p:tgtEl>
                                        <p:attrNameLst>
                                          <p:attrName>ppt_y</p:attrName>
                                        </p:attrNameLst>
                                      </p:cBhvr>
                                      <p:tavLst>
                                        <p:tav tm="0">
                                          <p:val>
                                            <p:strVal val="#ppt_y+#ppt_h*1.125000"/>
                                          </p:val>
                                        </p:tav>
                                        <p:tav tm="100000">
                                          <p:val>
                                            <p:strVal val="#ppt_y"/>
                                          </p:val>
                                        </p:tav>
                                      </p:tavLst>
                                    </p:anim>
                                    <p:animEffect transition="in" filter="wipe(up)">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nodeType="clickEffect">
                                  <p:stCondLst>
                                    <p:cond delay="0"/>
                                  </p:stCondLst>
                                  <p:childTnLst>
                                    <p:set>
                                      <p:cBhvr>
                                        <p:cTn id="50" dur="1" fill="hold">
                                          <p:stCondLst>
                                            <p:cond delay="0"/>
                                          </p:stCondLst>
                                        </p:cTn>
                                        <p:tgtEl>
                                          <p:spTgt spid="121861">
                                            <p:txEl>
                                              <p:pRg st="2" end="2"/>
                                            </p:txEl>
                                          </p:spTgt>
                                        </p:tgtEl>
                                        <p:attrNameLst>
                                          <p:attrName>style.visibility</p:attrName>
                                        </p:attrNameLst>
                                      </p:cBhvr>
                                      <p:to>
                                        <p:strVal val="visible"/>
                                      </p:to>
                                    </p:set>
                                    <p:anim calcmode="lin" valueType="num">
                                      <p:cBhvr additive="base">
                                        <p:cTn id="51" dur="500"/>
                                        <p:tgtEl>
                                          <p:spTgt spid="121861">
                                            <p:txEl>
                                              <p:pRg st="2" end="2"/>
                                            </p:txEl>
                                          </p:spTgt>
                                        </p:tgtEl>
                                        <p:attrNameLst>
                                          <p:attrName>ppt_y</p:attrName>
                                        </p:attrNameLst>
                                      </p:cBhvr>
                                      <p:tavLst>
                                        <p:tav tm="0">
                                          <p:val>
                                            <p:strVal val="#ppt_y+#ppt_h*1.125000"/>
                                          </p:val>
                                        </p:tav>
                                        <p:tav tm="100000">
                                          <p:val>
                                            <p:strVal val="#ppt_y"/>
                                          </p:val>
                                        </p:tav>
                                      </p:tavLst>
                                    </p:anim>
                                    <p:animEffect transition="in" filter="wipe(up)">
                                      <p:cBhvr>
                                        <p:cTn id="52" dur="500"/>
                                        <p:tgtEl>
                                          <p:spTgt spid="12186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p:bldP spid="121862" grpId="0"/>
      <p:bldP spid="121863" grpId="0"/>
      <p:bldP spid="12187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11-30 at 9.38.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1281" y="-1"/>
            <a:ext cx="5462719" cy="6850843"/>
          </a:xfrm>
          <a:prstGeom prst="rect">
            <a:avLst/>
          </a:prstGeom>
        </p:spPr>
      </p:pic>
      <p:pic>
        <p:nvPicPr>
          <p:cNvPr id="6" name="Picture 5"/>
          <p:cNvPicPr>
            <a:picLocks noChangeAspect="1"/>
          </p:cNvPicPr>
          <p:nvPr/>
        </p:nvPicPr>
        <p:blipFill>
          <a:blip r:embed="rId3"/>
          <a:stretch>
            <a:fillRect/>
          </a:stretch>
        </p:blipFill>
        <p:spPr>
          <a:xfrm>
            <a:off x="182614" y="365900"/>
            <a:ext cx="1239886" cy="1865465"/>
          </a:xfrm>
          <a:prstGeom prst="rect">
            <a:avLst/>
          </a:prstGeom>
        </p:spPr>
      </p:pic>
      <p:sp>
        <p:nvSpPr>
          <p:cNvPr id="7" name="Rectangle 6"/>
          <p:cNvSpPr/>
          <p:nvPr/>
        </p:nvSpPr>
        <p:spPr>
          <a:xfrm>
            <a:off x="1422500" y="741444"/>
            <a:ext cx="1957389" cy="830997"/>
          </a:xfrm>
          <a:prstGeom prst="rect">
            <a:avLst/>
          </a:prstGeom>
          <a:noFill/>
        </p:spPr>
        <p:txBody>
          <a:bodyPr wrap="square" lIns="91440" tIns="45720" rIns="91440" bIns="45720">
            <a:spAutoFit/>
          </a:bodyPr>
          <a:lstStyle/>
          <a:p>
            <a:pPr algn="ctr"/>
            <a:r>
              <a:rPr lang="en-US" sz="24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Mark E. </a:t>
            </a:r>
            <a:r>
              <a:rPr lang="en-US" sz="2400" b="1" cap="none" spc="0" dirty="0" err="1">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Amodei</a:t>
            </a:r>
            <a:r>
              <a:rPr lang="en-US" sz="24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(R)</a:t>
            </a:r>
          </a:p>
        </p:txBody>
      </p:sp>
      <p:sp>
        <p:nvSpPr>
          <p:cNvPr id="8" name="Right Arrow 7"/>
          <p:cNvSpPr/>
          <p:nvPr/>
        </p:nvSpPr>
        <p:spPr>
          <a:xfrm>
            <a:off x="3466002" y="612300"/>
            <a:ext cx="2045156" cy="1077218"/>
          </a:xfrm>
          <a:prstGeom prst="right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District 2</a:t>
            </a:r>
          </a:p>
        </p:txBody>
      </p:sp>
      <p:pic>
        <p:nvPicPr>
          <p:cNvPr id="9" name="Picture 8"/>
          <p:cNvPicPr>
            <a:picLocks noChangeAspect="1"/>
          </p:cNvPicPr>
          <p:nvPr/>
        </p:nvPicPr>
        <p:blipFill>
          <a:blip r:embed="rId4"/>
          <a:stretch>
            <a:fillRect/>
          </a:stretch>
        </p:blipFill>
        <p:spPr>
          <a:xfrm>
            <a:off x="182614" y="2539801"/>
            <a:ext cx="1239886" cy="1937135"/>
          </a:xfrm>
          <a:prstGeom prst="rect">
            <a:avLst/>
          </a:prstGeom>
        </p:spPr>
      </p:pic>
      <p:sp>
        <p:nvSpPr>
          <p:cNvPr id="10" name="Rectangle 9"/>
          <p:cNvSpPr/>
          <p:nvPr/>
        </p:nvSpPr>
        <p:spPr>
          <a:xfrm>
            <a:off x="1422500" y="3118000"/>
            <a:ext cx="2162088" cy="830997"/>
          </a:xfrm>
          <a:prstGeom prst="rect">
            <a:avLst/>
          </a:prstGeom>
          <a:noFill/>
        </p:spPr>
        <p:txBody>
          <a:bodyPr wrap="square" lIns="91440" tIns="45720" rIns="91440" bIns="45720">
            <a:spAutoFit/>
          </a:bodyPr>
          <a:lstStyle/>
          <a:p>
            <a:pPr algn="ctr"/>
            <a:r>
              <a:rPr lang="en-US" sz="2400" b="1" cap="none" spc="0" dirty="0">
                <a:ln w="12700">
                  <a:solidFill>
                    <a:schemeClr val="tx2">
                      <a:satMod val="155000"/>
                    </a:schemeClr>
                  </a:solidFill>
                  <a:prstDash val="solid"/>
                </a:ln>
                <a:solidFill>
                  <a:srgbClr val="00FF26"/>
                </a:solidFill>
                <a:effectLst>
                  <a:outerShdw blurRad="41275" dist="20320" dir="1800000" algn="tl" rotWithShape="0">
                    <a:srgbClr val="000000">
                      <a:alpha val="40000"/>
                    </a:srgbClr>
                  </a:outerShdw>
                </a:effectLst>
              </a:rPr>
              <a:t>Steven </a:t>
            </a:r>
            <a:r>
              <a:rPr lang="en-US" sz="2400" b="1" cap="none" spc="0" dirty="0" err="1">
                <a:ln w="12700">
                  <a:solidFill>
                    <a:schemeClr val="tx2">
                      <a:satMod val="155000"/>
                    </a:schemeClr>
                  </a:solidFill>
                  <a:prstDash val="solid"/>
                </a:ln>
                <a:solidFill>
                  <a:srgbClr val="00FF26"/>
                </a:solidFill>
                <a:effectLst>
                  <a:outerShdw blurRad="41275" dist="20320" dir="1800000" algn="tl" rotWithShape="0">
                    <a:srgbClr val="000000">
                      <a:alpha val="40000"/>
                    </a:srgbClr>
                  </a:outerShdw>
                </a:effectLst>
              </a:rPr>
              <a:t>Horsford</a:t>
            </a:r>
            <a:r>
              <a:rPr lang="en-US" sz="2400" b="1" cap="none" spc="0" dirty="0">
                <a:ln w="12700">
                  <a:solidFill>
                    <a:schemeClr val="tx2">
                      <a:satMod val="155000"/>
                    </a:schemeClr>
                  </a:solidFill>
                  <a:prstDash val="solid"/>
                </a:ln>
                <a:solidFill>
                  <a:srgbClr val="00FF26"/>
                </a:solidFill>
                <a:effectLst>
                  <a:outerShdw blurRad="41275" dist="20320" dir="1800000" algn="tl" rotWithShape="0">
                    <a:srgbClr val="000000">
                      <a:alpha val="40000"/>
                    </a:srgbClr>
                  </a:outerShdw>
                </a:effectLst>
              </a:rPr>
              <a:t> (D) </a:t>
            </a:r>
          </a:p>
        </p:txBody>
      </p:sp>
      <p:sp>
        <p:nvSpPr>
          <p:cNvPr id="11" name="Right Arrow 10"/>
          <p:cNvSpPr/>
          <p:nvPr/>
        </p:nvSpPr>
        <p:spPr>
          <a:xfrm>
            <a:off x="3509058" y="3096476"/>
            <a:ext cx="2281963" cy="1100652"/>
          </a:xfrm>
          <a:prstGeom prst="rightArrow">
            <a:avLst/>
          </a:prstGeom>
          <a:solidFill>
            <a:srgbClr val="00FF2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District 4 </a:t>
            </a:r>
          </a:p>
        </p:txBody>
      </p:sp>
      <p:pic>
        <p:nvPicPr>
          <p:cNvPr id="12" name="Picture 11"/>
          <p:cNvPicPr>
            <a:picLocks noChangeAspect="1"/>
          </p:cNvPicPr>
          <p:nvPr/>
        </p:nvPicPr>
        <p:blipFill>
          <a:blip r:embed="rId5"/>
          <a:stretch>
            <a:fillRect/>
          </a:stretch>
        </p:blipFill>
        <p:spPr>
          <a:xfrm>
            <a:off x="182614" y="4771111"/>
            <a:ext cx="1239886" cy="2079731"/>
          </a:xfrm>
          <a:prstGeom prst="rect">
            <a:avLst/>
          </a:prstGeom>
        </p:spPr>
      </p:pic>
      <p:sp>
        <p:nvSpPr>
          <p:cNvPr id="15" name="Rectangle 14"/>
          <p:cNvSpPr/>
          <p:nvPr/>
        </p:nvSpPr>
        <p:spPr>
          <a:xfrm>
            <a:off x="1422500" y="5334945"/>
            <a:ext cx="1844360" cy="830997"/>
          </a:xfrm>
          <a:prstGeom prst="rect">
            <a:avLst/>
          </a:prstGeom>
          <a:noFill/>
        </p:spPr>
        <p:txBody>
          <a:bodyPr wrap="square" lIns="91440" tIns="45720" rIns="91440" bIns="45720">
            <a:spAutoFit/>
          </a:bodyPr>
          <a:lstStyle/>
          <a:p>
            <a:pPr algn="ctr"/>
            <a:r>
              <a:rPr lang="en-US" sz="2400" b="1" cap="none" spc="0" dirty="0">
                <a:ln w="12700">
                  <a:solidFill>
                    <a:schemeClr val="tx2">
                      <a:satMod val="155000"/>
                    </a:schemeClr>
                  </a:solidFill>
                  <a:prstDash val="solid"/>
                </a:ln>
                <a:solidFill>
                  <a:srgbClr val="00FF26"/>
                </a:solidFill>
                <a:effectLst>
                  <a:outerShdw blurRad="41275" dist="20320" dir="1800000" algn="tl" rotWithShape="0">
                    <a:srgbClr val="000000">
                      <a:alpha val="40000"/>
                    </a:srgbClr>
                  </a:outerShdw>
                </a:effectLst>
              </a:rPr>
              <a:t>Joe Heck (R)</a:t>
            </a:r>
          </a:p>
        </p:txBody>
      </p:sp>
      <p:sp>
        <p:nvSpPr>
          <p:cNvPr id="16" name="Right Arrow 15"/>
          <p:cNvSpPr/>
          <p:nvPr/>
        </p:nvSpPr>
        <p:spPr>
          <a:xfrm>
            <a:off x="3379890" y="5325042"/>
            <a:ext cx="4262536" cy="1079128"/>
          </a:xfrm>
          <a:prstGeom prst="rightArrow">
            <a:avLst/>
          </a:prstGeom>
          <a:solidFill>
            <a:srgbClr val="00FF2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District 3</a:t>
            </a:r>
          </a:p>
        </p:txBody>
      </p:sp>
    </p:spTree>
    <p:extLst>
      <p:ext uri="{BB962C8B-B14F-4D97-AF65-F5344CB8AC3E}">
        <p14:creationId xmlns:p14="http://schemas.microsoft.com/office/powerpoint/2010/main" val="417257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ssolv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dissolv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dissolv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1" grpId="0" animBg="1"/>
      <p:bldP spid="15"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11-30 at 9.39.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a:stretch>
            <a:fillRect/>
          </a:stretch>
        </p:blipFill>
        <p:spPr>
          <a:xfrm>
            <a:off x="1065261" y="215238"/>
            <a:ext cx="1239886" cy="1937135"/>
          </a:xfrm>
          <a:prstGeom prst="rect">
            <a:avLst/>
          </a:prstGeom>
        </p:spPr>
      </p:pic>
      <p:pic>
        <p:nvPicPr>
          <p:cNvPr id="6" name="Picture 5"/>
          <p:cNvPicPr>
            <a:picLocks noChangeAspect="1"/>
          </p:cNvPicPr>
          <p:nvPr/>
        </p:nvPicPr>
        <p:blipFill>
          <a:blip r:embed="rId4"/>
          <a:stretch>
            <a:fillRect/>
          </a:stretch>
        </p:blipFill>
        <p:spPr>
          <a:xfrm>
            <a:off x="2938192" y="4362160"/>
            <a:ext cx="1239886" cy="2079731"/>
          </a:xfrm>
          <a:prstGeom prst="rect">
            <a:avLst/>
          </a:prstGeom>
        </p:spPr>
      </p:pic>
      <p:pic>
        <p:nvPicPr>
          <p:cNvPr id="7" name="Picture 6"/>
          <p:cNvPicPr>
            <a:picLocks noChangeAspect="1"/>
          </p:cNvPicPr>
          <p:nvPr/>
        </p:nvPicPr>
        <p:blipFill>
          <a:blip r:embed="rId5"/>
          <a:stretch>
            <a:fillRect/>
          </a:stretch>
        </p:blipFill>
        <p:spPr>
          <a:xfrm>
            <a:off x="7629120" y="1650169"/>
            <a:ext cx="1304983" cy="2079731"/>
          </a:xfrm>
          <a:prstGeom prst="rect">
            <a:avLst/>
          </a:prstGeom>
        </p:spPr>
      </p:pic>
      <p:sp>
        <p:nvSpPr>
          <p:cNvPr id="8" name="Left Arrow 7"/>
          <p:cNvSpPr/>
          <p:nvPr/>
        </p:nvSpPr>
        <p:spPr>
          <a:xfrm>
            <a:off x="5088821" y="1980184"/>
            <a:ext cx="2454187" cy="1340765"/>
          </a:xfrm>
          <a:prstGeom prst="leftArrow">
            <a:avLst/>
          </a:prstGeom>
          <a:solidFill>
            <a:srgbClr val="00FF2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0000"/>
                </a:solidFill>
              </a:rPr>
              <a:t>Dina Titus (D) District 1</a:t>
            </a:r>
          </a:p>
        </p:txBody>
      </p:sp>
    </p:spTree>
    <p:extLst>
      <p:ext uri="{BB962C8B-B14F-4D97-AF65-F5344CB8AC3E}">
        <p14:creationId xmlns:p14="http://schemas.microsoft.com/office/powerpoint/2010/main" val="195703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Grp="1" noChangeAspect="1" noChangeArrowheads="1"/>
          </p:cNvPicPr>
          <p:nvPr>
            <p:ph idx="1"/>
          </p:nvPr>
        </p:nvPicPr>
        <p:blipFill>
          <a:blip r:embed="rId2"/>
          <a:srcRect/>
          <a:stretch>
            <a:fillRect/>
          </a:stretch>
        </p:blipFill>
        <p:spPr>
          <a:xfrm>
            <a:off x="685800" y="228600"/>
            <a:ext cx="7543800" cy="66294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rmAutofit/>
          </a:bodyPr>
          <a:lstStyle/>
          <a:p>
            <a:pPr>
              <a:buNone/>
            </a:pPr>
            <a:r>
              <a:rPr lang="en-US" sz="3800" b="1" dirty="0"/>
              <a:t>Getting Elected to the Senate</a:t>
            </a:r>
          </a:p>
          <a:p>
            <a:r>
              <a:rPr lang="en-US" sz="3800" dirty="0"/>
              <a:t>The Constitution guarantees that “no state without its consent shall be deprived of its equal suffrage in the Senate” </a:t>
            </a:r>
            <a:r>
              <a:rPr lang="en-US" sz="3800" b="1" u="sng" dirty="0">
                <a:solidFill>
                  <a:schemeClr val="tx2"/>
                </a:solidFill>
              </a:rPr>
              <a:t>(Article V). </a:t>
            </a:r>
            <a:endParaRPr lang="en-US" sz="3800" dirty="0">
              <a:solidFill>
                <a:schemeClr val="tx2"/>
              </a:solidFill>
            </a:endParaRPr>
          </a:p>
          <a:p>
            <a:pPr lvl="0"/>
            <a:r>
              <a:rPr lang="en-US" sz="3800" dirty="0"/>
              <a:t>Members were </a:t>
            </a:r>
            <a:r>
              <a:rPr lang="en-US" sz="3800" b="1" u="sng" dirty="0">
                <a:solidFill>
                  <a:schemeClr val="tx2"/>
                </a:solidFill>
              </a:rPr>
              <a:t>originally chosen by the state legislatures in each state</a:t>
            </a:r>
            <a:r>
              <a:rPr lang="en-US" sz="3800" dirty="0">
                <a:solidFill>
                  <a:schemeClr val="tx2"/>
                </a:solidFill>
              </a:rPr>
              <a:t>.</a:t>
            </a:r>
          </a:p>
          <a:p>
            <a:pPr lvl="0"/>
            <a:r>
              <a:rPr lang="en-US" sz="3800" dirty="0"/>
              <a:t>Since 1913, the </a:t>
            </a:r>
            <a:r>
              <a:rPr lang="en-US" sz="3800" b="1" u="sng" dirty="0">
                <a:solidFill>
                  <a:schemeClr val="tx2"/>
                </a:solidFill>
              </a:rPr>
              <a:t>Seventeenth Amendment</a:t>
            </a:r>
            <a:r>
              <a:rPr lang="en-US" sz="3800" dirty="0">
                <a:solidFill>
                  <a:schemeClr val="tx2"/>
                </a:solidFill>
              </a:rPr>
              <a:t> </a:t>
            </a:r>
            <a:r>
              <a:rPr lang="en-US" sz="3800" dirty="0"/>
              <a:t>allows for the direct election of senators by the people of the state</a:t>
            </a:r>
            <a:r>
              <a:rPr lang="en-US" sz="36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2" name="Text Box 4"/>
          <p:cNvSpPr txBox="1">
            <a:spLocks noChangeArrowheads="1"/>
          </p:cNvSpPr>
          <p:nvPr/>
        </p:nvSpPr>
        <p:spPr bwMode="auto">
          <a:xfrm>
            <a:off x="0" y="641350"/>
            <a:ext cx="9144000" cy="1552575"/>
          </a:xfrm>
          <a:prstGeom prst="rect">
            <a:avLst/>
          </a:prstGeom>
          <a:noFill/>
          <a:ln>
            <a:noFill/>
          </a:ln>
          <a:effectLst/>
        </p:spPr>
        <p:txBody>
          <a:bodyPr>
            <a:spAutoFit/>
          </a:bodyPr>
          <a:lstStyle/>
          <a:p>
            <a:pPr algn="ctr"/>
            <a:r>
              <a:rPr lang="en-US" sz="2400" dirty="0">
                <a:solidFill>
                  <a:schemeClr val="tx1"/>
                </a:solidFill>
              </a:rPr>
              <a:t>Originally senators were appointed by the state legislatures. The Constitution’s framers believed that since the senators represented their states, the state legislatures should elect them. </a:t>
            </a:r>
          </a:p>
        </p:txBody>
      </p:sp>
      <p:sp>
        <p:nvSpPr>
          <p:cNvPr id="217094" name="Text Box 6"/>
          <p:cNvSpPr txBox="1">
            <a:spLocks noChangeArrowheads="1"/>
          </p:cNvSpPr>
          <p:nvPr/>
        </p:nvSpPr>
        <p:spPr bwMode="auto">
          <a:xfrm>
            <a:off x="0" y="2341563"/>
            <a:ext cx="2879725" cy="3444875"/>
          </a:xfrm>
          <a:prstGeom prst="rect">
            <a:avLst/>
          </a:prstGeom>
          <a:noFill/>
          <a:ln>
            <a:noFill/>
          </a:ln>
          <a:effectLst/>
        </p:spPr>
        <p:txBody>
          <a:bodyPr>
            <a:spAutoFit/>
          </a:bodyPr>
          <a:lstStyle/>
          <a:p>
            <a:pPr algn="ctr"/>
            <a:r>
              <a:rPr lang="en-US" sz="2000" dirty="0">
                <a:solidFill>
                  <a:schemeClr val="accent2"/>
                </a:solidFill>
              </a:rPr>
              <a:t>The Senate of the United States shall be composed of two Senators from each State, chosen by the Legislature thereof, for six Years.</a:t>
            </a:r>
            <a:r>
              <a:rPr lang="en-US" sz="2000" dirty="0">
                <a:solidFill>
                  <a:schemeClr val="tx1"/>
                </a:solidFill>
              </a:rPr>
              <a:t> </a:t>
            </a:r>
          </a:p>
          <a:p>
            <a:pPr algn="ctr"/>
            <a:r>
              <a:rPr lang="en-US" sz="2000" dirty="0">
                <a:solidFill>
                  <a:schemeClr val="tx1"/>
                </a:solidFill>
              </a:rPr>
              <a:t>-U.S. Constitution, Article I, Section 3, Clause 1 </a:t>
            </a:r>
          </a:p>
        </p:txBody>
      </p:sp>
      <p:graphicFrame>
        <p:nvGraphicFramePr>
          <p:cNvPr id="217096" name="Object 8"/>
          <p:cNvGraphicFramePr>
            <a:graphicFrameLocks noChangeAspect="1"/>
          </p:cNvGraphicFramePr>
          <p:nvPr>
            <p:extLst>
              <p:ext uri="{D42A27DB-BD31-4B8C-83A1-F6EECF244321}">
                <p14:modId xmlns:p14="http://schemas.microsoft.com/office/powerpoint/2010/main" val="794235650"/>
              </p:ext>
            </p:extLst>
          </p:nvPr>
        </p:nvGraphicFramePr>
        <p:xfrm>
          <a:off x="2916238" y="2354263"/>
          <a:ext cx="6227762" cy="4459287"/>
        </p:xfrm>
        <a:graphic>
          <a:graphicData uri="http://schemas.openxmlformats.org/presentationml/2006/ole">
            <mc:AlternateContent xmlns:mc="http://schemas.openxmlformats.org/markup-compatibility/2006">
              <mc:Choice xmlns:v="urn:schemas-microsoft-com:vml" Requires="v">
                <p:oleObj spid="_x0000_s17429" name="Image" r:id="rId4" imgW="2349814" imgH="1642736" progId="">
                  <p:embed/>
                </p:oleObj>
              </mc:Choice>
              <mc:Fallback>
                <p:oleObj name="Image" r:id="rId4" imgW="2349814" imgH="1642736"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l="2347"/>
                      <a:stretch>
                        <a:fillRect/>
                      </a:stretch>
                    </p:blipFill>
                    <p:spPr bwMode="auto">
                      <a:xfrm>
                        <a:off x="2916238" y="2354263"/>
                        <a:ext cx="6227762" cy="4459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17097" name="Text Box 9"/>
          <p:cNvSpPr txBox="1">
            <a:spLocks noChangeArrowheads="1"/>
          </p:cNvSpPr>
          <p:nvPr/>
        </p:nvSpPr>
        <p:spPr bwMode="auto">
          <a:xfrm>
            <a:off x="0" y="0"/>
            <a:ext cx="9144000" cy="584776"/>
          </a:xfrm>
          <a:prstGeom prst="rect">
            <a:avLst/>
          </a:prstGeom>
          <a:noFill/>
          <a:ln>
            <a:noFill/>
          </a:ln>
          <a:effectLst/>
        </p:spPr>
        <p:txBody>
          <a:bodyPr>
            <a:spAutoFit/>
          </a:bodyPr>
          <a:lstStyle/>
          <a:p>
            <a:pPr algn="ctr"/>
            <a:r>
              <a:rPr lang="en-US" sz="3200" b="1" dirty="0">
                <a:solidFill>
                  <a:srgbClr val="FF0000"/>
                </a:solidFill>
              </a:rPr>
              <a:t>The Senate Was Appointed</a:t>
            </a:r>
          </a:p>
        </p:txBody>
      </p:sp>
      <p:sp>
        <p:nvSpPr>
          <p:cNvPr id="217098" name="Text Box 10"/>
          <p:cNvSpPr txBox="1">
            <a:spLocks noChangeArrowheads="1"/>
          </p:cNvSpPr>
          <p:nvPr/>
        </p:nvSpPr>
        <p:spPr bwMode="auto">
          <a:xfrm>
            <a:off x="0" y="6059488"/>
            <a:ext cx="2916238" cy="707886"/>
          </a:xfrm>
          <a:prstGeom prst="rect">
            <a:avLst/>
          </a:prstGeom>
          <a:noFill/>
          <a:ln>
            <a:noFill/>
          </a:ln>
          <a:effectLst/>
        </p:spPr>
        <p:txBody>
          <a:bodyPr wrap="square">
            <a:spAutoFit/>
          </a:bodyPr>
          <a:lstStyle/>
          <a:p>
            <a:pPr algn="ctr"/>
            <a:r>
              <a:rPr lang="en-US" sz="2000" dirty="0">
                <a:solidFill>
                  <a:schemeClr val="tx1"/>
                </a:solidFill>
              </a:rPr>
              <a:t>Senators represent entire states.</a:t>
            </a:r>
          </a:p>
        </p:txBody>
      </p:sp>
    </p:spTree>
    <p:extLst>
      <p:ext uri="{BB962C8B-B14F-4D97-AF65-F5344CB8AC3E}">
        <p14:creationId xmlns:p14="http://schemas.microsoft.com/office/powerpoint/2010/main" val="217690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7097"/>
                                        </p:tgtEl>
                                        <p:attrNameLst>
                                          <p:attrName>style.visibility</p:attrName>
                                        </p:attrNameLst>
                                      </p:cBhvr>
                                      <p:to>
                                        <p:strVal val="visible"/>
                                      </p:to>
                                    </p:set>
                                    <p:anim calcmode="lin" valueType="num">
                                      <p:cBhvr additive="base">
                                        <p:cTn id="7" dur="500"/>
                                        <p:tgtEl>
                                          <p:spTgt spid="217097"/>
                                        </p:tgtEl>
                                        <p:attrNameLst>
                                          <p:attrName>ppt_y</p:attrName>
                                        </p:attrNameLst>
                                      </p:cBhvr>
                                      <p:tavLst>
                                        <p:tav tm="0">
                                          <p:val>
                                            <p:strVal val="#ppt_y+#ppt_h*1.125000"/>
                                          </p:val>
                                        </p:tav>
                                        <p:tav tm="100000">
                                          <p:val>
                                            <p:strVal val="#ppt_y"/>
                                          </p:val>
                                        </p:tav>
                                      </p:tavLst>
                                    </p:anim>
                                    <p:animEffect transition="in" filter="wipe(up)">
                                      <p:cBhvr>
                                        <p:cTn id="8" dur="500"/>
                                        <p:tgtEl>
                                          <p:spTgt spid="21709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17092"/>
                                        </p:tgtEl>
                                        <p:attrNameLst>
                                          <p:attrName>style.visibility</p:attrName>
                                        </p:attrNameLst>
                                      </p:cBhvr>
                                      <p:to>
                                        <p:strVal val="visible"/>
                                      </p:to>
                                    </p:set>
                                    <p:anim calcmode="lin" valueType="num">
                                      <p:cBhvr additive="base">
                                        <p:cTn id="13" dur="500"/>
                                        <p:tgtEl>
                                          <p:spTgt spid="217092"/>
                                        </p:tgtEl>
                                        <p:attrNameLst>
                                          <p:attrName>ppt_y</p:attrName>
                                        </p:attrNameLst>
                                      </p:cBhvr>
                                      <p:tavLst>
                                        <p:tav tm="0">
                                          <p:val>
                                            <p:strVal val="#ppt_y+#ppt_h*1.125000"/>
                                          </p:val>
                                        </p:tav>
                                        <p:tav tm="100000">
                                          <p:val>
                                            <p:strVal val="#ppt_y"/>
                                          </p:val>
                                        </p:tav>
                                      </p:tavLst>
                                    </p:anim>
                                    <p:animEffect transition="in" filter="wipe(up)">
                                      <p:cBhvr>
                                        <p:cTn id="14" dur="500"/>
                                        <p:tgtEl>
                                          <p:spTgt spid="21709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17096"/>
                                        </p:tgtEl>
                                        <p:attrNameLst>
                                          <p:attrName>style.visibility</p:attrName>
                                        </p:attrNameLst>
                                      </p:cBhvr>
                                      <p:to>
                                        <p:strVal val="visible"/>
                                      </p:to>
                                    </p:set>
                                    <p:anim calcmode="lin" valueType="num">
                                      <p:cBhvr additive="base">
                                        <p:cTn id="19" dur="500"/>
                                        <p:tgtEl>
                                          <p:spTgt spid="217096"/>
                                        </p:tgtEl>
                                        <p:attrNameLst>
                                          <p:attrName>ppt_y</p:attrName>
                                        </p:attrNameLst>
                                      </p:cBhvr>
                                      <p:tavLst>
                                        <p:tav tm="0">
                                          <p:val>
                                            <p:strVal val="#ppt_y+#ppt_h*1.125000"/>
                                          </p:val>
                                        </p:tav>
                                        <p:tav tm="100000">
                                          <p:val>
                                            <p:strVal val="#ppt_y"/>
                                          </p:val>
                                        </p:tav>
                                      </p:tavLst>
                                    </p:anim>
                                    <p:animEffect transition="in" filter="wipe(up)">
                                      <p:cBhvr>
                                        <p:cTn id="20" dur="500"/>
                                        <p:tgtEl>
                                          <p:spTgt spid="21709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17094"/>
                                        </p:tgtEl>
                                        <p:attrNameLst>
                                          <p:attrName>style.visibility</p:attrName>
                                        </p:attrNameLst>
                                      </p:cBhvr>
                                      <p:to>
                                        <p:strVal val="visible"/>
                                      </p:to>
                                    </p:set>
                                    <p:anim calcmode="lin" valueType="num">
                                      <p:cBhvr additive="base">
                                        <p:cTn id="25" dur="500"/>
                                        <p:tgtEl>
                                          <p:spTgt spid="217094"/>
                                        </p:tgtEl>
                                        <p:attrNameLst>
                                          <p:attrName>ppt_y</p:attrName>
                                        </p:attrNameLst>
                                      </p:cBhvr>
                                      <p:tavLst>
                                        <p:tav tm="0">
                                          <p:val>
                                            <p:strVal val="#ppt_y+#ppt_h*1.125000"/>
                                          </p:val>
                                        </p:tav>
                                        <p:tav tm="100000">
                                          <p:val>
                                            <p:strVal val="#ppt_y"/>
                                          </p:val>
                                        </p:tav>
                                      </p:tavLst>
                                    </p:anim>
                                    <p:animEffect transition="in" filter="wipe(up)">
                                      <p:cBhvr>
                                        <p:cTn id="26" dur="500"/>
                                        <p:tgtEl>
                                          <p:spTgt spid="217094"/>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17098"/>
                                        </p:tgtEl>
                                        <p:attrNameLst>
                                          <p:attrName>style.visibility</p:attrName>
                                        </p:attrNameLst>
                                      </p:cBhvr>
                                      <p:to>
                                        <p:strVal val="visible"/>
                                      </p:to>
                                    </p:set>
                                    <p:anim calcmode="lin" valueType="num">
                                      <p:cBhvr additive="base">
                                        <p:cTn id="31" dur="500"/>
                                        <p:tgtEl>
                                          <p:spTgt spid="217098"/>
                                        </p:tgtEl>
                                        <p:attrNameLst>
                                          <p:attrName>ppt_y</p:attrName>
                                        </p:attrNameLst>
                                      </p:cBhvr>
                                      <p:tavLst>
                                        <p:tav tm="0">
                                          <p:val>
                                            <p:strVal val="#ppt_y+#ppt_h*1.125000"/>
                                          </p:val>
                                        </p:tav>
                                        <p:tav tm="100000">
                                          <p:val>
                                            <p:strVal val="#ppt_y"/>
                                          </p:val>
                                        </p:tav>
                                      </p:tavLst>
                                    </p:anim>
                                    <p:animEffect transition="in" filter="wipe(up)">
                                      <p:cBhvr>
                                        <p:cTn id="32" dur="500"/>
                                        <p:tgtEl>
                                          <p:spTgt spid="217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2" grpId="0"/>
      <p:bldP spid="217094" grpId="0"/>
      <p:bldP spid="217097" grpId="0"/>
      <p:bldP spid="21709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ext Box 2"/>
          <p:cNvSpPr txBox="1">
            <a:spLocks noChangeArrowheads="1"/>
          </p:cNvSpPr>
          <p:nvPr/>
        </p:nvSpPr>
        <p:spPr bwMode="auto">
          <a:xfrm>
            <a:off x="0" y="709613"/>
            <a:ext cx="9144000" cy="1200328"/>
          </a:xfrm>
          <a:prstGeom prst="rect">
            <a:avLst/>
          </a:prstGeom>
          <a:noFill/>
          <a:ln>
            <a:noFill/>
          </a:ln>
          <a:effectLst/>
        </p:spPr>
        <p:txBody>
          <a:bodyPr>
            <a:spAutoFit/>
          </a:bodyPr>
          <a:lstStyle/>
          <a:p>
            <a:pPr algn="ctr"/>
            <a:r>
              <a:rPr lang="en-US" sz="2400" dirty="0">
                <a:solidFill>
                  <a:srgbClr val="FF6600"/>
                </a:solidFill>
              </a:rPr>
              <a:t>"The Senate of the United States shall be composed of two Senators from each State, elected by the people thereof, for six years; and each Senator shall have one vote."</a:t>
            </a:r>
          </a:p>
        </p:txBody>
      </p:sp>
      <p:sp>
        <p:nvSpPr>
          <p:cNvPr id="192518" name="Rectangle 6"/>
          <p:cNvSpPr>
            <a:spLocks noChangeArrowheads="1"/>
          </p:cNvSpPr>
          <p:nvPr/>
        </p:nvSpPr>
        <p:spPr bwMode="auto">
          <a:xfrm>
            <a:off x="0" y="2279650"/>
            <a:ext cx="9144000" cy="1006475"/>
          </a:xfrm>
          <a:prstGeom prst="rect">
            <a:avLst/>
          </a:prstGeom>
          <a:noFill/>
          <a:ln>
            <a:noFill/>
          </a:ln>
          <a:effectLst/>
        </p:spPr>
        <p:txBody>
          <a:bodyPr>
            <a:spAutoFit/>
          </a:bodyPr>
          <a:lstStyle/>
          <a:p>
            <a:pPr algn="ctr"/>
            <a:r>
              <a:rPr lang="en-US" sz="2000" dirty="0">
                <a:solidFill>
                  <a:schemeClr val="tx1"/>
                </a:solidFill>
              </a:rPr>
              <a:t>The 17th Amendment, ratified April 8, 1913, also provides that the governor, with the permission of the state legislature, may fill a senate vacancy by appointment.</a:t>
            </a:r>
          </a:p>
        </p:txBody>
      </p:sp>
      <p:sp>
        <p:nvSpPr>
          <p:cNvPr id="192519" name="Text Box 7"/>
          <p:cNvSpPr txBox="1">
            <a:spLocks noChangeArrowheads="1"/>
          </p:cNvSpPr>
          <p:nvPr/>
        </p:nvSpPr>
        <p:spPr bwMode="auto">
          <a:xfrm>
            <a:off x="0" y="0"/>
            <a:ext cx="9144000" cy="523220"/>
          </a:xfrm>
          <a:prstGeom prst="rect">
            <a:avLst/>
          </a:prstGeom>
          <a:noFill/>
          <a:ln>
            <a:noFill/>
          </a:ln>
          <a:effectLst/>
        </p:spPr>
        <p:txBody>
          <a:bodyPr>
            <a:spAutoFit/>
          </a:bodyPr>
          <a:lstStyle/>
          <a:p>
            <a:pPr algn="ctr"/>
            <a:r>
              <a:rPr lang="en-US" sz="2800" b="1" dirty="0">
                <a:solidFill>
                  <a:srgbClr val="FF0000"/>
                </a:solidFill>
              </a:rPr>
              <a:t>The 17th Amendment: Popular Election of Senators</a:t>
            </a:r>
          </a:p>
        </p:txBody>
      </p:sp>
      <p:pic>
        <p:nvPicPr>
          <p:cNvPr id="192526" name="Picture 14" descr="57b"/>
          <p:cNvPicPr>
            <a:picLocks noChangeAspect="1" noChangeArrowheads="1"/>
          </p:cNvPicPr>
          <p:nvPr/>
        </p:nvPicPr>
        <p:blipFill>
          <a:blip r:embed="rId3">
            <a:extLst>
              <a:ext uri="{28A0092B-C50C-407E-A947-70E740481C1C}">
                <a14:useLocalDpi xmlns:a14="http://schemas.microsoft.com/office/drawing/2010/main" val="0"/>
              </a:ext>
            </a:extLst>
          </a:blip>
          <a:srcRect l="3612" t="3476" r="610" b="739"/>
          <a:stretch>
            <a:fillRect/>
          </a:stretch>
        </p:blipFill>
        <p:spPr bwMode="auto">
          <a:xfrm>
            <a:off x="3419475" y="3284538"/>
            <a:ext cx="5724525" cy="3500437"/>
          </a:xfrm>
          <a:prstGeom prst="rect">
            <a:avLst/>
          </a:prstGeom>
          <a:noFill/>
        </p:spPr>
      </p:pic>
      <p:sp>
        <p:nvSpPr>
          <p:cNvPr id="192527" name="Rectangle 15"/>
          <p:cNvSpPr>
            <a:spLocks noChangeArrowheads="1"/>
          </p:cNvSpPr>
          <p:nvPr/>
        </p:nvSpPr>
        <p:spPr bwMode="auto">
          <a:xfrm>
            <a:off x="250825" y="4005263"/>
            <a:ext cx="2881313" cy="2014537"/>
          </a:xfrm>
          <a:prstGeom prst="rect">
            <a:avLst/>
          </a:prstGeom>
          <a:noFill/>
          <a:ln>
            <a:noFill/>
          </a:ln>
          <a:effectLst/>
        </p:spPr>
        <p:txBody>
          <a:bodyPr anchor="ctr">
            <a:spAutoFit/>
          </a:bodyPr>
          <a:lstStyle/>
          <a:p>
            <a:pPr algn="ctr"/>
            <a:r>
              <a:rPr lang="en-US" dirty="0">
                <a:solidFill>
                  <a:schemeClr val="tx1"/>
                </a:solidFill>
              </a:rPr>
              <a:t>Cartoon portraying the time it took Congress to pass the 17th Amendment allowing the direct election of U.S. senators.</a:t>
            </a:r>
          </a:p>
        </p:txBody>
      </p:sp>
    </p:spTree>
    <p:extLst>
      <p:ext uri="{BB962C8B-B14F-4D97-AF65-F5344CB8AC3E}">
        <p14:creationId xmlns:p14="http://schemas.microsoft.com/office/powerpoint/2010/main" val="350058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2519"/>
                                        </p:tgtEl>
                                        <p:attrNameLst>
                                          <p:attrName>style.visibility</p:attrName>
                                        </p:attrNameLst>
                                      </p:cBhvr>
                                      <p:to>
                                        <p:strVal val="visible"/>
                                      </p:to>
                                    </p:set>
                                    <p:anim calcmode="lin" valueType="num">
                                      <p:cBhvr additive="base">
                                        <p:cTn id="7" dur="500" fill="hold"/>
                                        <p:tgtEl>
                                          <p:spTgt spid="192519"/>
                                        </p:tgtEl>
                                        <p:attrNameLst>
                                          <p:attrName>ppt_x</p:attrName>
                                        </p:attrNameLst>
                                      </p:cBhvr>
                                      <p:tavLst>
                                        <p:tav tm="0">
                                          <p:val>
                                            <p:strVal val="#ppt_x"/>
                                          </p:val>
                                        </p:tav>
                                        <p:tav tm="100000">
                                          <p:val>
                                            <p:strVal val="#ppt_x"/>
                                          </p:val>
                                        </p:tav>
                                      </p:tavLst>
                                    </p:anim>
                                    <p:anim calcmode="lin" valueType="num">
                                      <p:cBhvr additive="base">
                                        <p:cTn id="8" dur="500" fill="hold"/>
                                        <p:tgtEl>
                                          <p:spTgt spid="1925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92514"/>
                                        </p:tgtEl>
                                        <p:attrNameLst>
                                          <p:attrName>style.visibility</p:attrName>
                                        </p:attrNameLst>
                                      </p:cBhvr>
                                      <p:to>
                                        <p:strVal val="visible"/>
                                      </p:to>
                                    </p:set>
                                    <p:anim calcmode="lin" valueType="num">
                                      <p:cBhvr additive="base">
                                        <p:cTn id="13" dur="500"/>
                                        <p:tgtEl>
                                          <p:spTgt spid="192514"/>
                                        </p:tgtEl>
                                        <p:attrNameLst>
                                          <p:attrName>ppt_y</p:attrName>
                                        </p:attrNameLst>
                                      </p:cBhvr>
                                      <p:tavLst>
                                        <p:tav tm="0">
                                          <p:val>
                                            <p:strVal val="#ppt_y+#ppt_h*1.125000"/>
                                          </p:val>
                                        </p:tav>
                                        <p:tav tm="100000">
                                          <p:val>
                                            <p:strVal val="#ppt_y"/>
                                          </p:val>
                                        </p:tav>
                                      </p:tavLst>
                                    </p:anim>
                                    <p:animEffect transition="in" filter="wipe(up)">
                                      <p:cBhvr>
                                        <p:cTn id="14" dur="500"/>
                                        <p:tgtEl>
                                          <p:spTgt spid="19251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92527"/>
                                        </p:tgtEl>
                                        <p:attrNameLst>
                                          <p:attrName>style.visibility</p:attrName>
                                        </p:attrNameLst>
                                      </p:cBhvr>
                                      <p:to>
                                        <p:strVal val="visible"/>
                                      </p:to>
                                    </p:set>
                                    <p:anim calcmode="lin" valueType="num">
                                      <p:cBhvr additive="base">
                                        <p:cTn id="19" dur="500"/>
                                        <p:tgtEl>
                                          <p:spTgt spid="192527"/>
                                        </p:tgtEl>
                                        <p:attrNameLst>
                                          <p:attrName>ppt_y</p:attrName>
                                        </p:attrNameLst>
                                      </p:cBhvr>
                                      <p:tavLst>
                                        <p:tav tm="0">
                                          <p:val>
                                            <p:strVal val="#ppt_y+#ppt_h*1.125000"/>
                                          </p:val>
                                        </p:tav>
                                        <p:tav tm="100000">
                                          <p:val>
                                            <p:strVal val="#ppt_y"/>
                                          </p:val>
                                        </p:tav>
                                      </p:tavLst>
                                    </p:anim>
                                    <p:animEffect transition="in" filter="wipe(up)">
                                      <p:cBhvr>
                                        <p:cTn id="20" dur="500"/>
                                        <p:tgtEl>
                                          <p:spTgt spid="192527"/>
                                        </p:tgtEl>
                                      </p:cBhvr>
                                    </p:animEffect>
                                  </p:childTnLst>
                                </p:cTn>
                              </p:par>
                              <p:par>
                                <p:cTn id="21" presetID="12" presetClass="entr" presetSubtype="4" fill="hold" nodeType="withEffect">
                                  <p:stCondLst>
                                    <p:cond delay="0"/>
                                  </p:stCondLst>
                                  <p:childTnLst>
                                    <p:set>
                                      <p:cBhvr>
                                        <p:cTn id="22" dur="1" fill="hold">
                                          <p:stCondLst>
                                            <p:cond delay="0"/>
                                          </p:stCondLst>
                                        </p:cTn>
                                        <p:tgtEl>
                                          <p:spTgt spid="192526"/>
                                        </p:tgtEl>
                                        <p:attrNameLst>
                                          <p:attrName>style.visibility</p:attrName>
                                        </p:attrNameLst>
                                      </p:cBhvr>
                                      <p:to>
                                        <p:strVal val="visible"/>
                                      </p:to>
                                    </p:set>
                                    <p:anim calcmode="lin" valueType="num">
                                      <p:cBhvr additive="base">
                                        <p:cTn id="23" dur="500"/>
                                        <p:tgtEl>
                                          <p:spTgt spid="192526"/>
                                        </p:tgtEl>
                                        <p:attrNameLst>
                                          <p:attrName>ppt_y</p:attrName>
                                        </p:attrNameLst>
                                      </p:cBhvr>
                                      <p:tavLst>
                                        <p:tav tm="0">
                                          <p:val>
                                            <p:strVal val="#ppt_y+#ppt_h*1.125000"/>
                                          </p:val>
                                        </p:tav>
                                        <p:tav tm="100000">
                                          <p:val>
                                            <p:strVal val="#ppt_y"/>
                                          </p:val>
                                        </p:tav>
                                      </p:tavLst>
                                    </p:anim>
                                    <p:animEffect transition="in" filter="wipe(up)">
                                      <p:cBhvr>
                                        <p:cTn id="24" dur="500"/>
                                        <p:tgtEl>
                                          <p:spTgt spid="19252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2518"/>
                                        </p:tgtEl>
                                        <p:attrNameLst>
                                          <p:attrName>style.visibility</p:attrName>
                                        </p:attrNameLst>
                                      </p:cBhvr>
                                      <p:to>
                                        <p:strVal val="visible"/>
                                      </p:to>
                                    </p:set>
                                    <p:anim calcmode="lin" valueType="num">
                                      <p:cBhvr additive="base">
                                        <p:cTn id="29" dur="500" fill="hold"/>
                                        <p:tgtEl>
                                          <p:spTgt spid="192518"/>
                                        </p:tgtEl>
                                        <p:attrNameLst>
                                          <p:attrName>ppt_x</p:attrName>
                                        </p:attrNameLst>
                                      </p:cBhvr>
                                      <p:tavLst>
                                        <p:tav tm="0">
                                          <p:val>
                                            <p:strVal val="#ppt_x"/>
                                          </p:val>
                                        </p:tav>
                                        <p:tav tm="100000">
                                          <p:val>
                                            <p:strVal val="#ppt_x"/>
                                          </p:val>
                                        </p:tav>
                                      </p:tavLst>
                                    </p:anim>
                                    <p:anim calcmode="lin" valueType="num">
                                      <p:cBhvr additive="base">
                                        <p:cTn id="30" dur="500" fill="hold"/>
                                        <p:tgtEl>
                                          <p:spTgt spid="1925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p:bldP spid="192518" grpId="0"/>
      <p:bldP spid="192519" grpId="0"/>
      <p:bldP spid="1925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21" y="37763"/>
            <a:ext cx="8042276" cy="662994"/>
          </a:xfrm>
        </p:spPr>
        <p:txBody>
          <a:bodyPr>
            <a:normAutofit fontScale="90000"/>
          </a:bodyPr>
          <a:lstStyle/>
          <a:p>
            <a:r>
              <a:rPr lang="en-US" dirty="0"/>
              <a:t>Summary</a:t>
            </a:r>
          </a:p>
        </p:txBody>
      </p:sp>
      <p:sp>
        <p:nvSpPr>
          <p:cNvPr id="3" name="Content Placeholder 2"/>
          <p:cNvSpPr>
            <a:spLocks noGrp="1"/>
          </p:cNvSpPr>
          <p:nvPr>
            <p:ph idx="1"/>
          </p:nvPr>
        </p:nvSpPr>
        <p:spPr>
          <a:xfrm>
            <a:off x="0" y="700757"/>
            <a:ext cx="9144000" cy="5881077"/>
          </a:xfrm>
        </p:spPr>
        <p:txBody>
          <a:bodyPr>
            <a:noAutofit/>
          </a:bodyPr>
          <a:lstStyle/>
          <a:p>
            <a:r>
              <a:rPr lang="en-US" sz="2850" b="1" dirty="0"/>
              <a:t>Summary:</a:t>
            </a:r>
            <a:r>
              <a:rPr lang="en-US" sz="2850" dirty="0"/>
              <a:t> Article l of the United States Constitution creates a </a:t>
            </a:r>
            <a:r>
              <a:rPr lang="en-US" sz="2850" b="1" dirty="0">
                <a:solidFill>
                  <a:schemeClr val="tx2"/>
                </a:solidFill>
              </a:rPr>
              <a:t>bicameral</a:t>
            </a:r>
            <a:r>
              <a:rPr lang="en-US" sz="2850" b="1" dirty="0"/>
              <a:t>, </a:t>
            </a:r>
            <a:r>
              <a:rPr lang="en-US" sz="2850" dirty="0"/>
              <a:t>or two-house, legislature consisting of the House of Representatives and the Senate. The current structure of the Congress was the result of the Connecticut (Great) Compromise, reached at the Constitutional Convention. The founding fathers based their compromise in part on the belief that each house would serve as a check on the power of the other house. The House of Representatives was to be based on the population in the states, representative of the people, with its members chosen by popular voice. The Senate was to represent the states, with each state having the same number of senators, chosen by the state legislatures. </a:t>
            </a:r>
          </a:p>
          <a:p>
            <a:endParaRPr lang="en-US" sz="2850" dirty="0"/>
          </a:p>
        </p:txBody>
      </p:sp>
    </p:spTree>
    <p:extLst>
      <p:ext uri="{BB962C8B-B14F-4D97-AF65-F5344CB8AC3E}">
        <p14:creationId xmlns:p14="http://schemas.microsoft.com/office/powerpoint/2010/main" val="250839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2"/>
          <p:cNvSpPr txBox="1">
            <a:spLocks noChangeArrowheads="1"/>
          </p:cNvSpPr>
          <p:nvPr/>
        </p:nvSpPr>
        <p:spPr bwMode="auto">
          <a:xfrm>
            <a:off x="0" y="0"/>
            <a:ext cx="9144000" cy="523220"/>
          </a:xfrm>
          <a:prstGeom prst="rect">
            <a:avLst/>
          </a:prstGeom>
          <a:noFill/>
          <a:ln>
            <a:noFill/>
          </a:ln>
          <a:effectLst/>
        </p:spPr>
        <p:txBody>
          <a:bodyPr>
            <a:spAutoFit/>
          </a:bodyPr>
          <a:lstStyle/>
          <a:p>
            <a:pPr algn="ctr"/>
            <a:r>
              <a:rPr lang="en-US" sz="2800" b="1" dirty="0">
                <a:solidFill>
                  <a:srgbClr val="FF0000"/>
                </a:solidFill>
              </a:rPr>
              <a:t>Requirements for United States Senators</a:t>
            </a:r>
          </a:p>
        </p:txBody>
      </p:sp>
      <p:sp>
        <p:nvSpPr>
          <p:cNvPr id="191491" name="Text Box 3"/>
          <p:cNvSpPr txBox="1">
            <a:spLocks noChangeArrowheads="1"/>
          </p:cNvSpPr>
          <p:nvPr/>
        </p:nvSpPr>
        <p:spPr bwMode="auto">
          <a:xfrm>
            <a:off x="0" y="476250"/>
            <a:ext cx="9144000" cy="1006475"/>
          </a:xfrm>
          <a:prstGeom prst="rect">
            <a:avLst/>
          </a:prstGeom>
          <a:noFill/>
          <a:ln>
            <a:noFill/>
          </a:ln>
          <a:effectLst/>
        </p:spPr>
        <p:txBody>
          <a:bodyPr>
            <a:spAutoFit/>
          </a:bodyPr>
          <a:lstStyle/>
          <a:p>
            <a:pPr>
              <a:buFontTx/>
              <a:buChar char="•"/>
            </a:pPr>
            <a:r>
              <a:rPr lang="en-US" sz="2000" dirty="0">
                <a:solidFill>
                  <a:srgbClr val="FF6600"/>
                </a:solidFill>
              </a:rPr>
              <a:t>Senators must be at least 30 years old upon taking office.</a:t>
            </a:r>
          </a:p>
          <a:p>
            <a:pPr>
              <a:buFontTx/>
              <a:buChar char="•"/>
            </a:pPr>
            <a:r>
              <a:rPr lang="en-US" sz="2000" dirty="0">
                <a:solidFill>
                  <a:srgbClr val="FF6600"/>
                </a:solidFill>
              </a:rPr>
              <a:t>They must have been U.S. citizens for at least nine years.</a:t>
            </a:r>
          </a:p>
          <a:p>
            <a:pPr>
              <a:buFontTx/>
              <a:buChar char="•"/>
            </a:pPr>
            <a:r>
              <a:rPr lang="en-US" sz="2000" dirty="0">
                <a:solidFill>
                  <a:srgbClr val="FF6600"/>
                </a:solidFill>
              </a:rPr>
              <a:t>They must be residents of the states that they represent.</a:t>
            </a:r>
          </a:p>
        </p:txBody>
      </p:sp>
      <p:pic>
        <p:nvPicPr>
          <p:cNvPr id="191493" name="Picture 5" descr="hiram-fo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825" y="3860800"/>
            <a:ext cx="2419350" cy="3024188"/>
          </a:xfrm>
          <a:prstGeom prst="rect">
            <a:avLst/>
          </a:prstGeom>
          <a:noFill/>
        </p:spPr>
      </p:pic>
      <p:grpSp>
        <p:nvGrpSpPr>
          <p:cNvPr id="191500" name="Group 12"/>
          <p:cNvGrpSpPr>
            <a:grpSpLocks/>
          </p:cNvGrpSpPr>
          <p:nvPr/>
        </p:nvGrpSpPr>
        <p:grpSpPr bwMode="auto">
          <a:xfrm>
            <a:off x="0" y="1512888"/>
            <a:ext cx="9218613" cy="2273300"/>
            <a:chOff x="-24" y="2506"/>
            <a:chExt cx="5807" cy="1432"/>
          </a:xfrm>
          <a:solidFill>
            <a:schemeClr val="bg1"/>
          </a:solidFill>
        </p:grpSpPr>
        <p:sp>
          <p:nvSpPr>
            <p:cNvPr id="191494" name="Text Box 6"/>
            <p:cNvSpPr txBox="1">
              <a:spLocks noChangeArrowheads="1"/>
            </p:cNvSpPr>
            <p:nvPr/>
          </p:nvSpPr>
          <p:spPr bwMode="auto">
            <a:xfrm>
              <a:off x="3788" y="2523"/>
              <a:ext cx="1995" cy="1415"/>
            </a:xfrm>
            <a:prstGeom prst="rect">
              <a:avLst/>
            </a:prstGeom>
            <a:gr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US" sz="2000" b="1" dirty="0">
                  <a:solidFill>
                    <a:schemeClr val="tx2"/>
                  </a:solidFill>
                </a:rPr>
                <a:t>Hiram Fong was the country’s first Asian American senator, elected to the Senate in 1959 upon the admission of Hawaii as a state.</a:t>
              </a:r>
            </a:p>
          </p:txBody>
        </p:sp>
        <p:sp>
          <p:nvSpPr>
            <p:cNvPr id="191495" name="Text Box 7"/>
            <p:cNvSpPr txBox="1">
              <a:spLocks noChangeArrowheads="1"/>
            </p:cNvSpPr>
            <p:nvPr/>
          </p:nvSpPr>
          <p:spPr bwMode="auto">
            <a:xfrm>
              <a:off x="-24" y="2506"/>
              <a:ext cx="1951" cy="1415"/>
            </a:xfrm>
            <a:prstGeom prst="rect">
              <a:avLst/>
            </a:prstGeom>
            <a:gr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US" sz="2000" b="1" dirty="0">
                  <a:solidFill>
                    <a:srgbClr val="00FF26"/>
                  </a:solidFill>
                </a:rPr>
                <a:t>Senator Rush D. Holt of West Virginia was America’s youngest elected senator. He was 29 when elected and had to wait six months to be sworn into office.</a:t>
              </a:r>
            </a:p>
          </p:txBody>
        </p:sp>
        <p:sp>
          <p:nvSpPr>
            <p:cNvPr id="191496" name="Text Box 8"/>
            <p:cNvSpPr txBox="1">
              <a:spLocks noChangeArrowheads="1"/>
            </p:cNvSpPr>
            <p:nvPr/>
          </p:nvSpPr>
          <p:spPr bwMode="auto">
            <a:xfrm>
              <a:off x="2063" y="2516"/>
              <a:ext cx="1633" cy="1415"/>
            </a:xfrm>
            <a:prstGeom prst="rect">
              <a:avLst/>
            </a:prstGeom>
            <a:gr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US" sz="2000" b="1" dirty="0">
                  <a:solidFill>
                    <a:srgbClr val="00FF26"/>
                  </a:solidFill>
                </a:rPr>
                <a:t>Senator Joseph Biden is America’s second youngest elected senator. He was 30 years old when he was elected.</a:t>
              </a:r>
            </a:p>
          </p:txBody>
        </p:sp>
      </p:grpSp>
      <p:pic>
        <p:nvPicPr>
          <p:cNvPr id="191498" name="Picture 10" descr="RushDHolt"/>
          <p:cNvPicPr>
            <a:picLocks noChangeAspect="1" noChangeArrowheads="1"/>
          </p:cNvPicPr>
          <p:nvPr/>
        </p:nvPicPr>
        <p:blipFill>
          <a:blip r:embed="rId4">
            <a:extLst>
              <a:ext uri="{28A0092B-C50C-407E-A947-70E740481C1C}">
                <a14:useLocalDpi xmlns:a14="http://schemas.microsoft.com/office/drawing/2010/main" val="0"/>
              </a:ext>
            </a:extLst>
          </a:blip>
          <a:srcRect l="9233" t="7211" r="11208" b="36777"/>
          <a:stretch>
            <a:fillRect/>
          </a:stretch>
        </p:blipFill>
        <p:spPr bwMode="auto">
          <a:xfrm>
            <a:off x="368300" y="3860800"/>
            <a:ext cx="2273300" cy="2997200"/>
          </a:xfrm>
          <a:prstGeom prst="rect">
            <a:avLst/>
          </a:prstGeom>
          <a:noFill/>
        </p:spPr>
      </p:pic>
      <p:pic>
        <p:nvPicPr>
          <p:cNvPr id="2" name="Picture 1"/>
          <p:cNvPicPr>
            <a:picLocks noChangeAspect="1"/>
          </p:cNvPicPr>
          <p:nvPr/>
        </p:nvPicPr>
        <p:blipFill>
          <a:blip r:embed="rId5"/>
          <a:stretch>
            <a:fillRect/>
          </a:stretch>
        </p:blipFill>
        <p:spPr>
          <a:xfrm>
            <a:off x="3520374" y="3860800"/>
            <a:ext cx="2227590" cy="2967701"/>
          </a:xfrm>
          <a:prstGeom prst="rect">
            <a:avLst/>
          </a:prstGeom>
        </p:spPr>
      </p:pic>
    </p:spTree>
    <p:extLst>
      <p:ext uri="{BB962C8B-B14F-4D97-AF65-F5344CB8AC3E}">
        <p14:creationId xmlns:p14="http://schemas.microsoft.com/office/powerpoint/2010/main" val="160276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1490"/>
                                        </p:tgtEl>
                                        <p:attrNameLst>
                                          <p:attrName>style.visibility</p:attrName>
                                        </p:attrNameLst>
                                      </p:cBhvr>
                                      <p:to>
                                        <p:strVal val="visible"/>
                                      </p:to>
                                    </p:set>
                                    <p:anim calcmode="lin" valueType="num">
                                      <p:cBhvr additive="base">
                                        <p:cTn id="7" dur="500"/>
                                        <p:tgtEl>
                                          <p:spTgt spid="191490"/>
                                        </p:tgtEl>
                                        <p:attrNameLst>
                                          <p:attrName>ppt_y</p:attrName>
                                        </p:attrNameLst>
                                      </p:cBhvr>
                                      <p:tavLst>
                                        <p:tav tm="0">
                                          <p:val>
                                            <p:strVal val="#ppt_y+#ppt_h*1.125000"/>
                                          </p:val>
                                        </p:tav>
                                        <p:tav tm="100000">
                                          <p:val>
                                            <p:strVal val="#ppt_y"/>
                                          </p:val>
                                        </p:tav>
                                      </p:tavLst>
                                    </p:anim>
                                    <p:animEffect transition="in" filter="wipe(up)">
                                      <p:cBhvr>
                                        <p:cTn id="8" dur="500"/>
                                        <p:tgtEl>
                                          <p:spTgt spid="19149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91491">
                                            <p:txEl>
                                              <p:pRg st="0" end="0"/>
                                            </p:txEl>
                                          </p:spTgt>
                                        </p:tgtEl>
                                        <p:attrNameLst>
                                          <p:attrName>style.visibility</p:attrName>
                                        </p:attrNameLst>
                                      </p:cBhvr>
                                      <p:to>
                                        <p:strVal val="visible"/>
                                      </p:to>
                                    </p:set>
                                    <p:anim calcmode="lin" valueType="num">
                                      <p:cBhvr additive="base">
                                        <p:cTn id="13" dur="500"/>
                                        <p:tgtEl>
                                          <p:spTgt spid="191491">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9149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91491">
                                            <p:txEl>
                                              <p:pRg st="2" end="2"/>
                                            </p:txEl>
                                          </p:spTgt>
                                        </p:tgtEl>
                                        <p:attrNameLst>
                                          <p:attrName>style.visibility</p:attrName>
                                        </p:attrNameLst>
                                      </p:cBhvr>
                                      <p:to>
                                        <p:strVal val="visible"/>
                                      </p:to>
                                    </p:set>
                                    <p:anim calcmode="lin" valueType="num">
                                      <p:cBhvr additive="base">
                                        <p:cTn id="19" dur="500"/>
                                        <p:tgtEl>
                                          <p:spTgt spid="191491">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9149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91500"/>
                                        </p:tgtEl>
                                        <p:attrNameLst>
                                          <p:attrName>style.visibility</p:attrName>
                                        </p:attrNameLst>
                                      </p:cBhvr>
                                      <p:to>
                                        <p:strVal val="visible"/>
                                      </p:to>
                                    </p:set>
                                    <p:anim calcmode="lin" valueType="num">
                                      <p:cBhvr additive="base">
                                        <p:cTn id="25" dur="500"/>
                                        <p:tgtEl>
                                          <p:spTgt spid="191500"/>
                                        </p:tgtEl>
                                        <p:attrNameLst>
                                          <p:attrName>ppt_y</p:attrName>
                                        </p:attrNameLst>
                                      </p:cBhvr>
                                      <p:tavLst>
                                        <p:tav tm="0">
                                          <p:val>
                                            <p:strVal val="#ppt_y+#ppt_h*1.125000"/>
                                          </p:val>
                                        </p:tav>
                                        <p:tav tm="100000">
                                          <p:val>
                                            <p:strVal val="#ppt_y"/>
                                          </p:val>
                                        </p:tav>
                                      </p:tavLst>
                                    </p:anim>
                                    <p:animEffect transition="in" filter="wipe(up)">
                                      <p:cBhvr>
                                        <p:cTn id="26" dur="500"/>
                                        <p:tgtEl>
                                          <p:spTgt spid="19150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91498"/>
                                        </p:tgtEl>
                                        <p:attrNameLst>
                                          <p:attrName>style.visibility</p:attrName>
                                        </p:attrNameLst>
                                      </p:cBhvr>
                                      <p:to>
                                        <p:strVal val="visible"/>
                                      </p:to>
                                    </p:set>
                                    <p:anim calcmode="lin" valueType="num">
                                      <p:cBhvr additive="base">
                                        <p:cTn id="31" dur="500"/>
                                        <p:tgtEl>
                                          <p:spTgt spid="191498"/>
                                        </p:tgtEl>
                                        <p:attrNameLst>
                                          <p:attrName>ppt_y</p:attrName>
                                        </p:attrNameLst>
                                      </p:cBhvr>
                                      <p:tavLst>
                                        <p:tav tm="0">
                                          <p:val>
                                            <p:strVal val="#ppt_y+#ppt_h*1.125000"/>
                                          </p:val>
                                        </p:tav>
                                        <p:tav tm="100000">
                                          <p:val>
                                            <p:strVal val="#ppt_y"/>
                                          </p:val>
                                        </p:tav>
                                      </p:tavLst>
                                    </p:anim>
                                    <p:animEffect transition="in" filter="wipe(up)">
                                      <p:cBhvr>
                                        <p:cTn id="32" dur="500"/>
                                        <p:tgtEl>
                                          <p:spTgt spid="19149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p:tgtEl>
                                          <p:spTgt spid="2"/>
                                        </p:tgtEl>
                                        <p:attrNameLst>
                                          <p:attrName>ppt_y</p:attrName>
                                        </p:attrNameLst>
                                      </p:cBhvr>
                                      <p:tavLst>
                                        <p:tav tm="0">
                                          <p:val>
                                            <p:strVal val="#ppt_y+#ppt_h*1.125000"/>
                                          </p:val>
                                        </p:tav>
                                        <p:tav tm="100000">
                                          <p:val>
                                            <p:strVal val="#ppt_y"/>
                                          </p:val>
                                        </p:tav>
                                      </p:tavLst>
                                    </p:anim>
                                    <p:animEffect transition="in" filter="wipe(up)">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91493"/>
                                        </p:tgtEl>
                                        <p:attrNameLst>
                                          <p:attrName>style.visibility</p:attrName>
                                        </p:attrNameLst>
                                      </p:cBhvr>
                                      <p:to>
                                        <p:strVal val="visible"/>
                                      </p:to>
                                    </p:set>
                                    <p:animEffect transition="in" filter="dissolve">
                                      <p:cBhvr>
                                        <p:cTn id="43" dur="500"/>
                                        <p:tgtEl>
                                          <p:spTgt spid="191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0" name="Text Box 4"/>
          <p:cNvSpPr txBox="1">
            <a:spLocks noChangeArrowheads="1"/>
          </p:cNvSpPr>
          <p:nvPr/>
        </p:nvSpPr>
        <p:spPr bwMode="auto">
          <a:xfrm>
            <a:off x="249238" y="1111250"/>
            <a:ext cx="8677275" cy="1754326"/>
          </a:xfrm>
          <a:prstGeom prst="rect">
            <a:avLst/>
          </a:prstGeom>
          <a:noFill/>
          <a:ln>
            <a:noFill/>
          </a:ln>
          <a:effectLst/>
        </p:spPr>
        <p:txBody>
          <a:bodyPr>
            <a:spAutoFit/>
          </a:bodyPr>
          <a:lstStyle/>
          <a:p>
            <a:pPr algn="ctr">
              <a:spcBef>
                <a:spcPct val="50000"/>
              </a:spcBef>
            </a:pPr>
            <a:r>
              <a:rPr lang="en-US" sz="2400" i="1" dirty="0">
                <a:solidFill>
                  <a:srgbClr val="FF6600"/>
                </a:solidFill>
              </a:rPr>
              <a:t>Immediately after they shall be assembled in Consequence of the first Election, they shall be divided as equally as may be into three Classes. </a:t>
            </a:r>
          </a:p>
          <a:p>
            <a:pPr>
              <a:spcBef>
                <a:spcPct val="50000"/>
              </a:spcBef>
            </a:pPr>
            <a:r>
              <a:rPr lang="en-US" sz="2000" dirty="0">
                <a:solidFill>
                  <a:srgbClr val="FF6600"/>
                </a:solidFill>
              </a:rPr>
              <a:t>—U.S. Constitution, Article I, Section 3, Clause 2</a:t>
            </a:r>
            <a:r>
              <a:rPr lang="en-US" sz="2400" dirty="0">
                <a:solidFill>
                  <a:srgbClr val="FF6600"/>
                </a:solidFill>
              </a:rPr>
              <a:t> </a:t>
            </a:r>
          </a:p>
        </p:txBody>
      </p:sp>
      <p:sp>
        <p:nvSpPr>
          <p:cNvPr id="219141" name="Text Box 5"/>
          <p:cNvSpPr txBox="1">
            <a:spLocks noChangeArrowheads="1"/>
          </p:cNvSpPr>
          <p:nvPr/>
        </p:nvSpPr>
        <p:spPr bwMode="auto">
          <a:xfrm>
            <a:off x="87313" y="392113"/>
            <a:ext cx="7797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endParaRPr lang="en-US" sz="2400">
              <a:solidFill>
                <a:schemeClr val="tx1"/>
              </a:solidFill>
            </a:endParaRPr>
          </a:p>
        </p:txBody>
      </p:sp>
      <p:sp>
        <p:nvSpPr>
          <p:cNvPr id="219142" name="Text Box 6"/>
          <p:cNvSpPr txBox="1">
            <a:spLocks noChangeArrowheads="1"/>
          </p:cNvSpPr>
          <p:nvPr/>
        </p:nvSpPr>
        <p:spPr bwMode="auto">
          <a:xfrm>
            <a:off x="0" y="0"/>
            <a:ext cx="9144000" cy="830997"/>
          </a:xfrm>
          <a:prstGeom prst="rect">
            <a:avLst/>
          </a:prstGeom>
          <a:noFill/>
          <a:ln>
            <a:noFill/>
          </a:ln>
          <a:effectLst/>
        </p:spPr>
        <p:txBody>
          <a:bodyPr>
            <a:spAutoFit/>
          </a:bodyPr>
          <a:lstStyle/>
          <a:p>
            <a:pPr algn="ctr"/>
            <a:r>
              <a:rPr lang="en-US" sz="2400" b="1" dirty="0">
                <a:solidFill>
                  <a:srgbClr val="FF0000"/>
                </a:solidFill>
              </a:rPr>
              <a:t>Senators serve six-year terms. One-third of the Senate comes up for election every two years.</a:t>
            </a:r>
          </a:p>
        </p:txBody>
      </p:sp>
      <p:grpSp>
        <p:nvGrpSpPr>
          <p:cNvPr id="219174" name="Group 38"/>
          <p:cNvGrpSpPr>
            <a:grpSpLocks/>
          </p:cNvGrpSpPr>
          <p:nvPr/>
        </p:nvGrpSpPr>
        <p:grpSpPr bwMode="auto">
          <a:xfrm>
            <a:off x="322263" y="3141663"/>
            <a:ext cx="5184775" cy="433387"/>
            <a:chOff x="22" y="1979"/>
            <a:chExt cx="3266" cy="273"/>
          </a:xfrm>
        </p:grpSpPr>
        <p:sp>
          <p:nvSpPr>
            <p:cNvPr id="219143" name="Rectangle 7"/>
            <p:cNvSpPr>
              <a:spLocks noChangeArrowheads="1"/>
            </p:cNvSpPr>
            <p:nvPr/>
          </p:nvSpPr>
          <p:spPr bwMode="auto">
            <a:xfrm>
              <a:off x="22" y="1979"/>
              <a:ext cx="544" cy="273"/>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400">
                  <a:solidFill>
                    <a:schemeClr val="tx1"/>
                  </a:solidFill>
                </a:rPr>
                <a:t>1</a:t>
              </a:r>
              <a:endParaRPr lang="th-TH" sz="2400">
                <a:solidFill>
                  <a:schemeClr val="tx1"/>
                </a:solidFill>
              </a:endParaRPr>
            </a:p>
          </p:txBody>
        </p:sp>
        <p:sp>
          <p:nvSpPr>
            <p:cNvPr id="219144" name="Rectangle 8"/>
            <p:cNvSpPr>
              <a:spLocks noChangeArrowheads="1"/>
            </p:cNvSpPr>
            <p:nvPr/>
          </p:nvSpPr>
          <p:spPr bwMode="auto">
            <a:xfrm>
              <a:off x="566" y="1979"/>
              <a:ext cx="544" cy="273"/>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400">
                  <a:solidFill>
                    <a:schemeClr val="tx1"/>
                  </a:solidFill>
                </a:rPr>
                <a:t>2</a:t>
              </a:r>
              <a:endParaRPr lang="th-TH" sz="2400">
                <a:solidFill>
                  <a:schemeClr val="tx1"/>
                </a:solidFill>
              </a:endParaRPr>
            </a:p>
          </p:txBody>
        </p:sp>
        <p:sp>
          <p:nvSpPr>
            <p:cNvPr id="219145" name="Rectangle 9"/>
            <p:cNvSpPr>
              <a:spLocks noChangeArrowheads="1"/>
            </p:cNvSpPr>
            <p:nvPr/>
          </p:nvSpPr>
          <p:spPr bwMode="auto">
            <a:xfrm>
              <a:off x="1111" y="1979"/>
              <a:ext cx="544" cy="273"/>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400">
                  <a:solidFill>
                    <a:schemeClr val="tx1"/>
                  </a:solidFill>
                </a:rPr>
                <a:t>3</a:t>
              </a:r>
              <a:endParaRPr lang="th-TH" sz="2400">
                <a:solidFill>
                  <a:schemeClr val="tx1"/>
                </a:solidFill>
              </a:endParaRPr>
            </a:p>
          </p:txBody>
        </p:sp>
        <p:sp>
          <p:nvSpPr>
            <p:cNvPr id="219149" name="Rectangle 13"/>
            <p:cNvSpPr>
              <a:spLocks noChangeArrowheads="1"/>
            </p:cNvSpPr>
            <p:nvPr/>
          </p:nvSpPr>
          <p:spPr bwMode="auto">
            <a:xfrm>
              <a:off x="1655" y="1979"/>
              <a:ext cx="544" cy="273"/>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400">
                  <a:solidFill>
                    <a:schemeClr val="tx1"/>
                  </a:solidFill>
                </a:rPr>
                <a:t>4</a:t>
              </a:r>
              <a:endParaRPr lang="th-TH" sz="2400">
                <a:solidFill>
                  <a:schemeClr val="tx1"/>
                </a:solidFill>
              </a:endParaRPr>
            </a:p>
          </p:txBody>
        </p:sp>
        <p:sp>
          <p:nvSpPr>
            <p:cNvPr id="219150" name="Rectangle 14"/>
            <p:cNvSpPr>
              <a:spLocks noChangeArrowheads="1"/>
            </p:cNvSpPr>
            <p:nvPr/>
          </p:nvSpPr>
          <p:spPr bwMode="auto">
            <a:xfrm>
              <a:off x="2200" y="1979"/>
              <a:ext cx="544" cy="27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400">
                  <a:solidFill>
                    <a:schemeClr val="tx1"/>
                  </a:solidFill>
                </a:rPr>
                <a:t>5</a:t>
              </a:r>
              <a:endParaRPr lang="th-TH" sz="2400">
                <a:solidFill>
                  <a:schemeClr val="tx1"/>
                </a:solidFill>
              </a:endParaRPr>
            </a:p>
          </p:txBody>
        </p:sp>
        <p:sp>
          <p:nvSpPr>
            <p:cNvPr id="219151" name="Rectangle 15"/>
            <p:cNvSpPr>
              <a:spLocks noChangeArrowheads="1"/>
            </p:cNvSpPr>
            <p:nvPr/>
          </p:nvSpPr>
          <p:spPr bwMode="auto">
            <a:xfrm>
              <a:off x="2744" y="1979"/>
              <a:ext cx="544" cy="273"/>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400">
                  <a:solidFill>
                    <a:schemeClr val="tx1"/>
                  </a:solidFill>
                </a:rPr>
                <a:t>6</a:t>
              </a:r>
              <a:endParaRPr lang="th-TH" sz="2400">
                <a:solidFill>
                  <a:schemeClr val="tx1"/>
                </a:solidFill>
              </a:endParaRPr>
            </a:p>
          </p:txBody>
        </p:sp>
      </p:grpSp>
      <p:grpSp>
        <p:nvGrpSpPr>
          <p:cNvPr id="219175" name="Group 39"/>
          <p:cNvGrpSpPr>
            <a:grpSpLocks/>
          </p:cNvGrpSpPr>
          <p:nvPr/>
        </p:nvGrpSpPr>
        <p:grpSpPr bwMode="auto">
          <a:xfrm>
            <a:off x="2051050" y="3573463"/>
            <a:ext cx="5184775" cy="433387"/>
            <a:chOff x="22" y="1979"/>
            <a:chExt cx="3266" cy="273"/>
          </a:xfrm>
        </p:grpSpPr>
        <p:sp>
          <p:nvSpPr>
            <p:cNvPr id="219176" name="Rectangle 40"/>
            <p:cNvSpPr>
              <a:spLocks noChangeArrowheads="1"/>
            </p:cNvSpPr>
            <p:nvPr/>
          </p:nvSpPr>
          <p:spPr bwMode="auto">
            <a:xfrm>
              <a:off x="22" y="1979"/>
              <a:ext cx="544" cy="273"/>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400" dirty="0">
                  <a:solidFill>
                    <a:schemeClr val="tx1"/>
                  </a:solidFill>
                </a:rPr>
                <a:t>1</a:t>
              </a:r>
              <a:endParaRPr lang="th-TH" sz="2400" dirty="0">
                <a:solidFill>
                  <a:schemeClr val="tx1"/>
                </a:solidFill>
              </a:endParaRPr>
            </a:p>
          </p:txBody>
        </p:sp>
        <p:sp>
          <p:nvSpPr>
            <p:cNvPr id="219177" name="Rectangle 41"/>
            <p:cNvSpPr>
              <a:spLocks noChangeArrowheads="1"/>
            </p:cNvSpPr>
            <p:nvPr/>
          </p:nvSpPr>
          <p:spPr bwMode="auto">
            <a:xfrm>
              <a:off x="566" y="1979"/>
              <a:ext cx="544" cy="273"/>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400">
                  <a:solidFill>
                    <a:schemeClr val="tx1"/>
                  </a:solidFill>
                </a:rPr>
                <a:t>2</a:t>
              </a:r>
              <a:endParaRPr lang="th-TH" sz="2400">
                <a:solidFill>
                  <a:schemeClr val="tx1"/>
                </a:solidFill>
              </a:endParaRPr>
            </a:p>
          </p:txBody>
        </p:sp>
        <p:sp>
          <p:nvSpPr>
            <p:cNvPr id="219178" name="Rectangle 42"/>
            <p:cNvSpPr>
              <a:spLocks noChangeArrowheads="1"/>
            </p:cNvSpPr>
            <p:nvPr/>
          </p:nvSpPr>
          <p:spPr bwMode="auto">
            <a:xfrm>
              <a:off x="1111" y="1979"/>
              <a:ext cx="544" cy="273"/>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400">
                  <a:solidFill>
                    <a:schemeClr val="tx1"/>
                  </a:solidFill>
                </a:rPr>
                <a:t>3</a:t>
              </a:r>
              <a:endParaRPr lang="th-TH" sz="2400">
                <a:solidFill>
                  <a:schemeClr val="tx1"/>
                </a:solidFill>
              </a:endParaRPr>
            </a:p>
          </p:txBody>
        </p:sp>
        <p:sp>
          <p:nvSpPr>
            <p:cNvPr id="219179" name="Rectangle 43"/>
            <p:cNvSpPr>
              <a:spLocks noChangeArrowheads="1"/>
            </p:cNvSpPr>
            <p:nvPr/>
          </p:nvSpPr>
          <p:spPr bwMode="auto">
            <a:xfrm>
              <a:off x="1655" y="1979"/>
              <a:ext cx="544" cy="273"/>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400">
                  <a:solidFill>
                    <a:schemeClr val="tx1"/>
                  </a:solidFill>
                </a:rPr>
                <a:t>4</a:t>
              </a:r>
              <a:endParaRPr lang="th-TH" sz="2400">
                <a:solidFill>
                  <a:schemeClr val="tx1"/>
                </a:solidFill>
              </a:endParaRPr>
            </a:p>
          </p:txBody>
        </p:sp>
        <p:sp>
          <p:nvSpPr>
            <p:cNvPr id="219180" name="Rectangle 44"/>
            <p:cNvSpPr>
              <a:spLocks noChangeArrowheads="1"/>
            </p:cNvSpPr>
            <p:nvPr/>
          </p:nvSpPr>
          <p:spPr bwMode="auto">
            <a:xfrm>
              <a:off x="2200" y="1979"/>
              <a:ext cx="544" cy="27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400">
                  <a:solidFill>
                    <a:schemeClr val="tx1"/>
                  </a:solidFill>
                </a:rPr>
                <a:t>5</a:t>
              </a:r>
              <a:endParaRPr lang="th-TH" sz="2400">
                <a:solidFill>
                  <a:schemeClr val="tx1"/>
                </a:solidFill>
              </a:endParaRPr>
            </a:p>
          </p:txBody>
        </p:sp>
        <p:sp>
          <p:nvSpPr>
            <p:cNvPr id="219181" name="Rectangle 45"/>
            <p:cNvSpPr>
              <a:spLocks noChangeArrowheads="1"/>
            </p:cNvSpPr>
            <p:nvPr/>
          </p:nvSpPr>
          <p:spPr bwMode="auto">
            <a:xfrm>
              <a:off x="2744" y="1979"/>
              <a:ext cx="544" cy="273"/>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400">
                  <a:solidFill>
                    <a:schemeClr val="tx1"/>
                  </a:solidFill>
                </a:rPr>
                <a:t>6</a:t>
              </a:r>
              <a:endParaRPr lang="th-TH" sz="2400">
                <a:solidFill>
                  <a:schemeClr val="tx1"/>
                </a:solidFill>
              </a:endParaRPr>
            </a:p>
          </p:txBody>
        </p:sp>
      </p:grpSp>
      <p:grpSp>
        <p:nvGrpSpPr>
          <p:cNvPr id="219182" name="Group 46"/>
          <p:cNvGrpSpPr>
            <a:grpSpLocks/>
          </p:cNvGrpSpPr>
          <p:nvPr/>
        </p:nvGrpSpPr>
        <p:grpSpPr bwMode="auto">
          <a:xfrm>
            <a:off x="3779838" y="4005263"/>
            <a:ext cx="5184775" cy="433387"/>
            <a:chOff x="22" y="1979"/>
            <a:chExt cx="3266" cy="273"/>
          </a:xfrm>
        </p:grpSpPr>
        <p:sp>
          <p:nvSpPr>
            <p:cNvPr id="219183" name="Rectangle 47"/>
            <p:cNvSpPr>
              <a:spLocks noChangeArrowheads="1"/>
            </p:cNvSpPr>
            <p:nvPr/>
          </p:nvSpPr>
          <p:spPr bwMode="auto">
            <a:xfrm>
              <a:off x="22" y="1979"/>
              <a:ext cx="544" cy="273"/>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400">
                  <a:solidFill>
                    <a:schemeClr val="tx1"/>
                  </a:solidFill>
                </a:rPr>
                <a:t>1</a:t>
              </a:r>
              <a:endParaRPr lang="th-TH" sz="2400">
                <a:solidFill>
                  <a:schemeClr val="tx1"/>
                </a:solidFill>
              </a:endParaRPr>
            </a:p>
          </p:txBody>
        </p:sp>
        <p:sp>
          <p:nvSpPr>
            <p:cNvPr id="219184" name="Rectangle 48"/>
            <p:cNvSpPr>
              <a:spLocks noChangeArrowheads="1"/>
            </p:cNvSpPr>
            <p:nvPr/>
          </p:nvSpPr>
          <p:spPr bwMode="auto">
            <a:xfrm>
              <a:off x="566" y="1979"/>
              <a:ext cx="544" cy="273"/>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400">
                  <a:solidFill>
                    <a:schemeClr val="tx1"/>
                  </a:solidFill>
                </a:rPr>
                <a:t>2</a:t>
              </a:r>
              <a:endParaRPr lang="th-TH" sz="2400">
                <a:solidFill>
                  <a:schemeClr val="tx1"/>
                </a:solidFill>
              </a:endParaRPr>
            </a:p>
          </p:txBody>
        </p:sp>
        <p:sp>
          <p:nvSpPr>
            <p:cNvPr id="219185" name="Rectangle 49"/>
            <p:cNvSpPr>
              <a:spLocks noChangeArrowheads="1"/>
            </p:cNvSpPr>
            <p:nvPr/>
          </p:nvSpPr>
          <p:spPr bwMode="auto">
            <a:xfrm>
              <a:off x="1111" y="1979"/>
              <a:ext cx="544" cy="273"/>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400">
                  <a:solidFill>
                    <a:schemeClr val="tx1"/>
                  </a:solidFill>
                </a:rPr>
                <a:t>3</a:t>
              </a:r>
              <a:endParaRPr lang="th-TH" sz="2400">
                <a:solidFill>
                  <a:schemeClr val="tx1"/>
                </a:solidFill>
              </a:endParaRPr>
            </a:p>
          </p:txBody>
        </p:sp>
        <p:sp>
          <p:nvSpPr>
            <p:cNvPr id="219186" name="Rectangle 50"/>
            <p:cNvSpPr>
              <a:spLocks noChangeArrowheads="1"/>
            </p:cNvSpPr>
            <p:nvPr/>
          </p:nvSpPr>
          <p:spPr bwMode="auto">
            <a:xfrm>
              <a:off x="1655" y="1979"/>
              <a:ext cx="544" cy="273"/>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400">
                  <a:solidFill>
                    <a:schemeClr val="tx1"/>
                  </a:solidFill>
                </a:rPr>
                <a:t>4</a:t>
              </a:r>
              <a:endParaRPr lang="th-TH" sz="2400">
                <a:solidFill>
                  <a:schemeClr val="tx1"/>
                </a:solidFill>
              </a:endParaRPr>
            </a:p>
          </p:txBody>
        </p:sp>
        <p:sp>
          <p:nvSpPr>
            <p:cNvPr id="219187" name="Rectangle 51"/>
            <p:cNvSpPr>
              <a:spLocks noChangeArrowheads="1"/>
            </p:cNvSpPr>
            <p:nvPr/>
          </p:nvSpPr>
          <p:spPr bwMode="auto">
            <a:xfrm>
              <a:off x="2200" y="1979"/>
              <a:ext cx="544" cy="27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400">
                  <a:solidFill>
                    <a:schemeClr val="tx1"/>
                  </a:solidFill>
                </a:rPr>
                <a:t>5</a:t>
              </a:r>
              <a:endParaRPr lang="th-TH" sz="2400">
                <a:solidFill>
                  <a:schemeClr val="tx1"/>
                </a:solidFill>
              </a:endParaRPr>
            </a:p>
          </p:txBody>
        </p:sp>
        <p:sp>
          <p:nvSpPr>
            <p:cNvPr id="219188" name="Rectangle 52"/>
            <p:cNvSpPr>
              <a:spLocks noChangeArrowheads="1"/>
            </p:cNvSpPr>
            <p:nvPr/>
          </p:nvSpPr>
          <p:spPr bwMode="auto">
            <a:xfrm>
              <a:off x="2744" y="1979"/>
              <a:ext cx="544" cy="273"/>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2400">
                  <a:solidFill>
                    <a:schemeClr val="tx1"/>
                  </a:solidFill>
                </a:rPr>
                <a:t>6</a:t>
              </a:r>
              <a:endParaRPr lang="th-TH" sz="2400">
                <a:solidFill>
                  <a:schemeClr val="tx1"/>
                </a:solidFill>
              </a:endParaRPr>
            </a:p>
          </p:txBody>
        </p:sp>
      </p:grpSp>
      <p:sp>
        <p:nvSpPr>
          <p:cNvPr id="219189" name="Text Box 53"/>
          <p:cNvSpPr txBox="1">
            <a:spLocks noChangeArrowheads="1"/>
          </p:cNvSpPr>
          <p:nvPr/>
        </p:nvSpPr>
        <p:spPr bwMode="auto">
          <a:xfrm>
            <a:off x="179388" y="4767263"/>
            <a:ext cx="8785225" cy="1187450"/>
          </a:xfrm>
          <a:prstGeom prst="rect">
            <a:avLst/>
          </a:prstGeom>
          <a:noFill/>
          <a:ln>
            <a:noFill/>
          </a:ln>
          <a:effectLst/>
        </p:spPr>
        <p:txBody>
          <a:bodyPr>
            <a:spAutoFit/>
          </a:bodyPr>
          <a:lstStyle/>
          <a:p>
            <a:pPr algn="ctr"/>
            <a:r>
              <a:rPr lang="en-US" sz="2400" dirty="0">
                <a:solidFill>
                  <a:schemeClr val="tx1"/>
                </a:solidFill>
              </a:rPr>
              <a:t>The three Senate classes overlap by two years, so that one-third of the Senate is always subject to change. </a:t>
            </a:r>
          </a:p>
        </p:txBody>
      </p:sp>
    </p:spTree>
    <p:extLst>
      <p:ext uri="{BB962C8B-B14F-4D97-AF65-F5344CB8AC3E}">
        <p14:creationId xmlns:p14="http://schemas.microsoft.com/office/powerpoint/2010/main" val="82990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19142"/>
                                        </p:tgtEl>
                                        <p:attrNameLst>
                                          <p:attrName>style.visibility</p:attrName>
                                        </p:attrNameLst>
                                      </p:cBhvr>
                                      <p:to>
                                        <p:strVal val="visible"/>
                                      </p:to>
                                    </p:set>
                                    <p:anim calcmode="lin" valueType="num">
                                      <p:cBhvr additive="base">
                                        <p:cTn id="7" dur="500"/>
                                        <p:tgtEl>
                                          <p:spTgt spid="219142"/>
                                        </p:tgtEl>
                                        <p:attrNameLst>
                                          <p:attrName>ppt_y</p:attrName>
                                        </p:attrNameLst>
                                      </p:cBhvr>
                                      <p:tavLst>
                                        <p:tav tm="0">
                                          <p:val>
                                            <p:strVal val="#ppt_y+#ppt_h*1.125000"/>
                                          </p:val>
                                        </p:tav>
                                        <p:tav tm="100000">
                                          <p:val>
                                            <p:strVal val="#ppt_y"/>
                                          </p:val>
                                        </p:tav>
                                      </p:tavLst>
                                    </p:anim>
                                    <p:animEffect transition="in" filter="wipe(up)">
                                      <p:cBhvr>
                                        <p:cTn id="8" dur="500"/>
                                        <p:tgtEl>
                                          <p:spTgt spid="21914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19140"/>
                                        </p:tgtEl>
                                        <p:attrNameLst>
                                          <p:attrName>style.visibility</p:attrName>
                                        </p:attrNameLst>
                                      </p:cBhvr>
                                      <p:to>
                                        <p:strVal val="visible"/>
                                      </p:to>
                                    </p:set>
                                    <p:anim calcmode="lin" valueType="num">
                                      <p:cBhvr additive="base">
                                        <p:cTn id="13" dur="500"/>
                                        <p:tgtEl>
                                          <p:spTgt spid="219140"/>
                                        </p:tgtEl>
                                        <p:attrNameLst>
                                          <p:attrName>ppt_y</p:attrName>
                                        </p:attrNameLst>
                                      </p:cBhvr>
                                      <p:tavLst>
                                        <p:tav tm="0">
                                          <p:val>
                                            <p:strVal val="#ppt_y+#ppt_h*1.125000"/>
                                          </p:val>
                                        </p:tav>
                                        <p:tav tm="100000">
                                          <p:val>
                                            <p:strVal val="#ppt_y"/>
                                          </p:val>
                                        </p:tav>
                                      </p:tavLst>
                                    </p:anim>
                                    <p:animEffect transition="in" filter="wipe(up)">
                                      <p:cBhvr>
                                        <p:cTn id="14" dur="500"/>
                                        <p:tgtEl>
                                          <p:spTgt spid="21914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19174"/>
                                        </p:tgtEl>
                                        <p:attrNameLst>
                                          <p:attrName>style.visibility</p:attrName>
                                        </p:attrNameLst>
                                      </p:cBhvr>
                                      <p:to>
                                        <p:strVal val="visible"/>
                                      </p:to>
                                    </p:set>
                                    <p:anim calcmode="lin" valueType="num">
                                      <p:cBhvr additive="base">
                                        <p:cTn id="19" dur="500"/>
                                        <p:tgtEl>
                                          <p:spTgt spid="219174"/>
                                        </p:tgtEl>
                                        <p:attrNameLst>
                                          <p:attrName>ppt_y</p:attrName>
                                        </p:attrNameLst>
                                      </p:cBhvr>
                                      <p:tavLst>
                                        <p:tav tm="0">
                                          <p:val>
                                            <p:strVal val="#ppt_y+#ppt_h*1.125000"/>
                                          </p:val>
                                        </p:tav>
                                        <p:tav tm="100000">
                                          <p:val>
                                            <p:strVal val="#ppt_y"/>
                                          </p:val>
                                        </p:tav>
                                      </p:tavLst>
                                    </p:anim>
                                    <p:animEffect transition="in" filter="wipe(up)">
                                      <p:cBhvr>
                                        <p:cTn id="20" dur="500"/>
                                        <p:tgtEl>
                                          <p:spTgt spid="21917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19175"/>
                                        </p:tgtEl>
                                        <p:attrNameLst>
                                          <p:attrName>style.visibility</p:attrName>
                                        </p:attrNameLst>
                                      </p:cBhvr>
                                      <p:to>
                                        <p:strVal val="visible"/>
                                      </p:to>
                                    </p:set>
                                    <p:anim calcmode="lin" valueType="num">
                                      <p:cBhvr additive="base">
                                        <p:cTn id="25" dur="500"/>
                                        <p:tgtEl>
                                          <p:spTgt spid="219175"/>
                                        </p:tgtEl>
                                        <p:attrNameLst>
                                          <p:attrName>ppt_y</p:attrName>
                                        </p:attrNameLst>
                                      </p:cBhvr>
                                      <p:tavLst>
                                        <p:tav tm="0">
                                          <p:val>
                                            <p:strVal val="#ppt_y+#ppt_h*1.125000"/>
                                          </p:val>
                                        </p:tav>
                                        <p:tav tm="100000">
                                          <p:val>
                                            <p:strVal val="#ppt_y"/>
                                          </p:val>
                                        </p:tav>
                                      </p:tavLst>
                                    </p:anim>
                                    <p:animEffect transition="in" filter="wipe(up)">
                                      <p:cBhvr>
                                        <p:cTn id="26" dur="500"/>
                                        <p:tgtEl>
                                          <p:spTgt spid="21917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219182"/>
                                        </p:tgtEl>
                                        <p:attrNameLst>
                                          <p:attrName>style.visibility</p:attrName>
                                        </p:attrNameLst>
                                      </p:cBhvr>
                                      <p:to>
                                        <p:strVal val="visible"/>
                                      </p:to>
                                    </p:set>
                                    <p:anim calcmode="lin" valueType="num">
                                      <p:cBhvr additive="base">
                                        <p:cTn id="31" dur="500"/>
                                        <p:tgtEl>
                                          <p:spTgt spid="219182"/>
                                        </p:tgtEl>
                                        <p:attrNameLst>
                                          <p:attrName>ppt_y</p:attrName>
                                        </p:attrNameLst>
                                      </p:cBhvr>
                                      <p:tavLst>
                                        <p:tav tm="0">
                                          <p:val>
                                            <p:strVal val="#ppt_y+#ppt_h*1.125000"/>
                                          </p:val>
                                        </p:tav>
                                        <p:tav tm="100000">
                                          <p:val>
                                            <p:strVal val="#ppt_y"/>
                                          </p:val>
                                        </p:tav>
                                      </p:tavLst>
                                    </p:anim>
                                    <p:animEffect transition="in" filter="wipe(up)">
                                      <p:cBhvr>
                                        <p:cTn id="32" dur="500"/>
                                        <p:tgtEl>
                                          <p:spTgt spid="21918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19189"/>
                                        </p:tgtEl>
                                        <p:attrNameLst>
                                          <p:attrName>style.visibility</p:attrName>
                                        </p:attrNameLst>
                                      </p:cBhvr>
                                      <p:to>
                                        <p:strVal val="visible"/>
                                      </p:to>
                                    </p:set>
                                    <p:anim calcmode="lin" valueType="num">
                                      <p:cBhvr additive="base">
                                        <p:cTn id="37" dur="500"/>
                                        <p:tgtEl>
                                          <p:spTgt spid="219189"/>
                                        </p:tgtEl>
                                        <p:attrNameLst>
                                          <p:attrName>ppt_y</p:attrName>
                                        </p:attrNameLst>
                                      </p:cBhvr>
                                      <p:tavLst>
                                        <p:tav tm="0">
                                          <p:val>
                                            <p:strVal val="#ppt_y+#ppt_h*1.125000"/>
                                          </p:val>
                                        </p:tav>
                                        <p:tav tm="100000">
                                          <p:val>
                                            <p:strVal val="#ppt_y"/>
                                          </p:val>
                                        </p:tav>
                                      </p:tavLst>
                                    </p:anim>
                                    <p:animEffect transition="in" filter="wipe(up)">
                                      <p:cBhvr>
                                        <p:cTn id="38" dur="500"/>
                                        <p:tgtEl>
                                          <p:spTgt spid="219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0" grpId="0"/>
      <p:bldP spid="219142" grpId="0"/>
      <p:bldP spid="21918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17095"/>
            <a:ext cx="9144000" cy="6440904"/>
          </a:xfrm>
        </p:spPr>
        <p:txBody>
          <a:bodyPr>
            <a:normAutofit/>
          </a:bodyPr>
          <a:lstStyle/>
          <a:p>
            <a:pPr>
              <a:buNone/>
            </a:pPr>
            <a:r>
              <a:rPr lang="en-US" sz="4400" b="1" dirty="0"/>
              <a:t>Incumbency Effect</a:t>
            </a:r>
          </a:p>
          <a:p>
            <a:r>
              <a:rPr lang="en-US" sz="4400" dirty="0"/>
              <a:t>The </a:t>
            </a:r>
            <a:r>
              <a:rPr lang="en-US" sz="4400" b="1" dirty="0"/>
              <a:t>incumbency effect </a:t>
            </a:r>
            <a:r>
              <a:rPr lang="en-US" sz="4400" dirty="0"/>
              <a:t>is the tendency of </a:t>
            </a:r>
            <a:r>
              <a:rPr lang="en-US" sz="4400" b="1" u="sng" dirty="0">
                <a:solidFill>
                  <a:schemeClr val="tx2"/>
                </a:solidFill>
              </a:rPr>
              <a:t>those already holding office to win reelection</a:t>
            </a:r>
            <a:r>
              <a:rPr lang="en-US" sz="4400" dirty="0"/>
              <a:t>. The effect tends to be stronger for members of the House of Representatives and weaker for the Senate. Advantages may include:</a:t>
            </a:r>
          </a:p>
          <a:p>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0" name="Text Box 4"/>
          <p:cNvSpPr txBox="1">
            <a:spLocks noChangeArrowheads="1"/>
          </p:cNvSpPr>
          <p:nvPr/>
        </p:nvSpPr>
        <p:spPr bwMode="auto">
          <a:xfrm>
            <a:off x="0" y="660400"/>
            <a:ext cx="4356100" cy="6093977"/>
          </a:xfrm>
          <a:prstGeom prst="rect">
            <a:avLst/>
          </a:prstGeom>
          <a:noFill/>
          <a:ln w="9525">
            <a:noFill/>
            <a:miter lim="800000"/>
            <a:headEnd/>
            <a:tailEnd/>
          </a:ln>
          <a:effectLst/>
        </p:spPr>
        <p:txBody>
          <a:bodyPr>
            <a:spAutoFit/>
          </a:bodyPr>
          <a:lstStyle/>
          <a:p>
            <a:pPr marL="342900" indent="-342900">
              <a:buSzPct val="150000"/>
              <a:buFont typeface="Arial"/>
              <a:buChar char="•"/>
            </a:pPr>
            <a:r>
              <a:rPr lang="en-US" sz="2600" dirty="0">
                <a:solidFill>
                  <a:srgbClr val="FF6600"/>
                </a:solidFill>
              </a:rPr>
              <a:t>An </a:t>
            </a:r>
            <a:r>
              <a:rPr lang="en-US" sz="2600" i="1" dirty="0">
                <a:solidFill>
                  <a:srgbClr val="FF6600"/>
                </a:solidFill>
              </a:rPr>
              <a:t>incumbent</a:t>
            </a:r>
            <a:r>
              <a:rPr lang="en-US" sz="2600" dirty="0">
                <a:solidFill>
                  <a:srgbClr val="FF6600"/>
                </a:solidFill>
              </a:rPr>
              <a:t> is a member of Congress running for re-election.</a:t>
            </a:r>
          </a:p>
          <a:p>
            <a:pPr marL="342900" indent="-342900">
              <a:buSzPct val="150000"/>
              <a:buFont typeface="Arial"/>
              <a:buChar char="•"/>
            </a:pPr>
            <a:r>
              <a:rPr lang="en-US" sz="2600" dirty="0">
                <a:solidFill>
                  <a:srgbClr val="FF6600"/>
                </a:solidFill>
              </a:rPr>
              <a:t>95% of House incumbents win.</a:t>
            </a:r>
          </a:p>
          <a:p>
            <a:pPr marL="342900" indent="-342900">
              <a:buSzPct val="150000"/>
              <a:buFont typeface="Arial"/>
              <a:buChar char="•"/>
            </a:pPr>
            <a:r>
              <a:rPr lang="en-US" sz="2600" dirty="0">
                <a:solidFill>
                  <a:srgbClr val="FF6600"/>
                </a:solidFill>
              </a:rPr>
              <a:t>A </a:t>
            </a:r>
            <a:r>
              <a:rPr lang="en-US" sz="2600" i="1" dirty="0">
                <a:solidFill>
                  <a:srgbClr val="FF6600"/>
                </a:solidFill>
              </a:rPr>
              <a:t>congressional sophomore</a:t>
            </a:r>
            <a:r>
              <a:rPr lang="en-US" sz="2600" dirty="0">
                <a:solidFill>
                  <a:srgbClr val="FF6600"/>
                </a:solidFill>
              </a:rPr>
              <a:t> is a representative in his or her second term of office.</a:t>
            </a:r>
          </a:p>
          <a:p>
            <a:pPr marL="342900" indent="-342900">
              <a:buSzPct val="150000"/>
              <a:buFont typeface="Arial"/>
              <a:buChar char="•"/>
            </a:pPr>
            <a:r>
              <a:rPr lang="en-US" sz="2600" dirty="0">
                <a:solidFill>
                  <a:srgbClr val="FF6600"/>
                </a:solidFill>
              </a:rPr>
              <a:t>The term </a:t>
            </a:r>
            <a:r>
              <a:rPr lang="en-US" sz="2600" i="1" dirty="0">
                <a:solidFill>
                  <a:srgbClr val="FF6600"/>
                </a:solidFill>
              </a:rPr>
              <a:t>sophomore surge</a:t>
            </a:r>
            <a:r>
              <a:rPr lang="en-US" sz="2600" dirty="0">
                <a:solidFill>
                  <a:srgbClr val="FF6600"/>
                </a:solidFill>
              </a:rPr>
              <a:t> refers to the 8 to 10% increase in votes usually received by an incumbent running for a second term.</a:t>
            </a:r>
          </a:p>
        </p:txBody>
      </p:sp>
      <p:pic>
        <p:nvPicPr>
          <p:cNvPr id="260103" name="Picture 7" descr="CarlHayden"/>
          <p:cNvPicPr>
            <a:picLocks noChangeAspect="1" noChangeArrowheads="1"/>
          </p:cNvPicPr>
          <p:nvPr/>
        </p:nvPicPr>
        <p:blipFill>
          <a:blip r:embed="rId3"/>
          <a:srcRect/>
          <a:stretch>
            <a:fillRect/>
          </a:stretch>
        </p:blipFill>
        <p:spPr bwMode="auto">
          <a:xfrm>
            <a:off x="4348163" y="0"/>
            <a:ext cx="2143125" cy="2940050"/>
          </a:xfrm>
          <a:prstGeom prst="rect">
            <a:avLst/>
          </a:prstGeom>
          <a:noFill/>
        </p:spPr>
      </p:pic>
      <p:sp>
        <p:nvSpPr>
          <p:cNvPr id="260104" name="Rectangle 8"/>
          <p:cNvSpPr>
            <a:spLocks noChangeArrowheads="1"/>
          </p:cNvSpPr>
          <p:nvPr/>
        </p:nvSpPr>
        <p:spPr bwMode="auto">
          <a:xfrm>
            <a:off x="6516688" y="44450"/>
            <a:ext cx="2627312" cy="2530475"/>
          </a:xfrm>
          <a:prstGeom prst="rect">
            <a:avLst/>
          </a:prstGeom>
          <a:solidFill>
            <a:schemeClr val="bg1"/>
          </a:solidFill>
          <a:ln w="9525">
            <a:noFill/>
            <a:miter lim="800000"/>
            <a:headEnd/>
            <a:tailEnd/>
          </a:ln>
          <a:effectLst/>
        </p:spPr>
        <p:txBody>
          <a:bodyPr>
            <a:spAutoFit/>
          </a:bodyPr>
          <a:lstStyle/>
          <a:p>
            <a:pPr algn="ctr"/>
            <a:r>
              <a:rPr lang="en-US" sz="2000" dirty="0">
                <a:solidFill>
                  <a:schemeClr val="tx1"/>
                </a:solidFill>
              </a:rPr>
              <a:t>Carl T. Hayden of Arizona served 8 terms in the House and 7 terms in the Senate, totaling almost 57 years. He died in 1972.</a:t>
            </a:r>
          </a:p>
        </p:txBody>
      </p:sp>
      <p:sp>
        <p:nvSpPr>
          <p:cNvPr id="260105" name="Text Box 9"/>
          <p:cNvSpPr txBox="1">
            <a:spLocks noChangeArrowheads="1"/>
          </p:cNvSpPr>
          <p:nvPr/>
        </p:nvSpPr>
        <p:spPr bwMode="auto">
          <a:xfrm>
            <a:off x="6372225" y="2943225"/>
            <a:ext cx="2771775" cy="3749675"/>
          </a:xfrm>
          <a:prstGeom prst="rect">
            <a:avLst/>
          </a:prstGeom>
          <a:solidFill>
            <a:srgbClr val="000000"/>
          </a:solidFill>
          <a:ln w="9525">
            <a:noFill/>
            <a:miter lim="800000"/>
            <a:headEnd/>
            <a:tailEnd/>
          </a:ln>
          <a:effectLst/>
        </p:spPr>
        <p:txBody>
          <a:bodyPr>
            <a:spAutoFit/>
          </a:bodyPr>
          <a:lstStyle/>
          <a:p>
            <a:pPr algn="ctr">
              <a:spcBef>
                <a:spcPct val="50000"/>
              </a:spcBef>
            </a:pPr>
            <a:r>
              <a:rPr lang="en-US" sz="2000" dirty="0">
                <a:solidFill>
                  <a:schemeClr val="tx1"/>
                </a:solidFill>
              </a:rPr>
              <a:t>The "dean" of the House of Representatives is the longest-serving (in consecutive terms) member. The present dean is John Dingell of Michigan. He has served since 1955.</a:t>
            </a:r>
          </a:p>
        </p:txBody>
      </p:sp>
      <p:pic>
        <p:nvPicPr>
          <p:cNvPr id="260107" name="Picture 11" descr="John_dingell"/>
          <p:cNvPicPr>
            <a:picLocks noChangeAspect="1" noChangeArrowheads="1"/>
          </p:cNvPicPr>
          <p:nvPr/>
        </p:nvPicPr>
        <p:blipFill>
          <a:blip r:embed="rId4"/>
          <a:srcRect/>
          <a:stretch>
            <a:fillRect/>
          </a:stretch>
        </p:blipFill>
        <p:spPr bwMode="auto">
          <a:xfrm>
            <a:off x="4333875" y="2924175"/>
            <a:ext cx="1997075" cy="2876550"/>
          </a:xfrm>
          <a:prstGeom prst="rect">
            <a:avLst/>
          </a:prstGeom>
          <a:noFill/>
        </p:spPr>
      </p:pic>
      <p:sp>
        <p:nvSpPr>
          <p:cNvPr id="260108" name="Text Box 12"/>
          <p:cNvSpPr txBox="1">
            <a:spLocks noChangeArrowheads="1"/>
          </p:cNvSpPr>
          <p:nvPr/>
        </p:nvSpPr>
        <p:spPr bwMode="auto">
          <a:xfrm>
            <a:off x="0" y="0"/>
            <a:ext cx="4279900" cy="519113"/>
          </a:xfrm>
          <a:prstGeom prst="rect">
            <a:avLst/>
          </a:prstGeom>
          <a:noFill/>
          <a:ln w="9525">
            <a:noFill/>
            <a:miter lim="800000"/>
            <a:headEnd/>
            <a:tailEnd/>
          </a:ln>
          <a:effectLst/>
        </p:spPr>
        <p:txBody>
          <a:bodyPr>
            <a:spAutoFit/>
          </a:bodyPr>
          <a:lstStyle/>
          <a:p>
            <a:pPr algn="ctr"/>
            <a:r>
              <a:rPr lang="en-US" sz="2800" b="1" dirty="0">
                <a:solidFill>
                  <a:srgbClr val="FF0000"/>
                </a:solidFill>
              </a:rPr>
              <a:t>Incumbents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60108"/>
                                        </p:tgtEl>
                                        <p:attrNameLst>
                                          <p:attrName>style.visibility</p:attrName>
                                        </p:attrNameLst>
                                      </p:cBhvr>
                                      <p:to>
                                        <p:strVal val="visible"/>
                                      </p:to>
                                    </p:set>
                                    <p:anim calcmode="lin" valueType="num">
                                      <p:cBhvr additive="base">
                                        <p:cTn id="7" dur="500"/>
                                        <p:tgtEl>
                                          <p:spTgt spid="260108"/>
                                        </p:tgtEl>
                                        <p:attrNameLst>
                                          <p:attrName>ppt_y</p:attrName>
                                        </p:attrNameLst>
                                      </p:cBhvr>
                                      <p:tavLst>
                                        <p:tav tm="0">
                                          <p:val>
                                            <p:strVal val="#ppt_y+#ppt_h*1.125000"/>
                                          </p:val>
                                        </p:tav>
                                        <p:tav tm="100000">
                                          <p:val>
                                            <p:strVal val="#ppt_y"/>
                                          </p:val>
                                        </p:tav>
                                      </p:tavLst>
                                    </p:anim>
                                    <p:animEffect transition="in" filter="wipe(up)">
                                      <p:cBhvr>
                                        <p:cTn id="8" dur="500"/>
                                        <p:tgtEl>
                                          <p:spTgt spid="26010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60100">
                                            <p:txEl>
                                              <p:pRg st="0" end="0"/>
                                            </p:txEl>
                                          </p:spTgt>
                                        </p:tgtEl>
                                        <p:attrNameLst>
                                          <p:attrName>style.visibility</p:attrName>
                                        </p:attrNameLst>
                                      </p:cBhvr>
                                      <p:to>
                                        <p:strVal val="visible"/>
                                      </p:to>
                                    </p:set>
                                    <p:anim calcmode="lin" valueType="num">
                                      <p:cBhvr additive="base">
                                        <p:cTn id="13" dur="500"/>
                                        <p:tgtEl>
                                          <p:spTgt spid="260100">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6010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60100">
                                            <p:txEl>
                                              <p:pRg st="1" end="1"/>
                                            </p:txEl>
                                          </p:spTgt>
                                        </p:tgtEl>
                                        <p:attrNameLst>
                                          <p:attrName>style.visibility</p:attrName>
                                        </p:attrNameLst>
                                      </p:cBhvr>
                                      <p:to>
                                        <p:strVal val="visible"/>
                                      </p:to>
                                    </p:set>
                                    <p:anim calcmode="lin" valueType="num">
                                      <p:cBhvr additive="base">
                                        <p:cTn id="19" dur="500"/>
                                        <p:tgtEl>
                                          <p:spTgt spid="260100">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6010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60100">
                                            <p:txEl>
                                              <p:pRg st="2" end="2"/>
                                            </p:txEl>
                                          </p:spTgt>
                                        </p:tgtEl>
                                        <p:attrNameLst>
                                          <p:attrName>style.visibility</p:attrName>
                                        </p:attrNameLst>
                                      </p:cBhvr>
                                      <p:to>
                                        <p:strVal val="visible"/>
                                      </p:to>
                                    </p:set>
                                    <p:anim calcmode="lin" valueType="num">
                                      <p:cBhvr additive="base">
                                        <p:cTn id="25" dur="500"/>
                                        <p:tgtEl>
                                          <p:spTgt spid="260100">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6010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260100">
                                            <p:txEl>
                                              <p:pRg st="3" end="3"/>
                                            </p:txEl>
                                          </p:spTgt>
                                        </p:tgtEl>
                                        <p:attrNameLst>
                                          <p:attrName>style.visibility</p:attrName>
                                        </p:attrNameLst>
                                      </p:cBhvr>
                                      <p:to>
                                        <p:strVal val="visible"/>
                                      </p:to>
                                    </p:set>
                                    <p:anim calcmode="lin" valueType="num">
                                      <p:cBhvr additive="base">
                                        <p:cTn id="31" dur="500"/>
                                        <p:tgtEl>
                                          <p:spTgt spid="260100">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26010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60104"/>
                                        </p:tgtEl>
                                        <p:attrNameLst>
                                          <p:attrName>style.visibility</p:attrName>
                                        </p:attrNameLst>
                                      </p:cBhvr>
                                      <p:to>
                                        <p:strVal val="visible"/>
                                      </p:to>
                                    </p:set>
                                    <p:anim calcmode="lin" valueType="num">
                                      <p:cBhvr additive="base">
                                        <p:cTn id="37" dur="500"/>
                                        <p:tgtEl>
                                          <p:spTgt spid="260104"/>
                                        </p:tgtEl>
                                        <p:attrNameLst>
                                          <p:attrName>ppt_y</p:attrName>
                                        </p:attrNameLst>
                                      </p:cBhvr>
                                      <p:tavLst>
                                        <p:tav tm="0">
                                          <p:val>
                                            <p:strVal val="#ppt_y+#ppt_h*1.125000"/>
                                          </p:val>
                                        </p:tav>
                                        <p:tav tm="100000">
                                          <p:val>
                                            <p:strVal val="#ppt_y"/>
                                          </p:val>
                                        </p:tav>
                                      </p:tavLst>
                                    </p:anim>
                                    <p:animEffect transition="in" filter="wipe(up)">
                                      <p:cBhvr>
                                        <p:cTn id="38" dur="500"/>
                                        <p:tgtEl>
                                          <p:spTgt spid="260104"/>
                                        </p:tgtEl>
                                      </p:cBhvr>
                                    </p:animEffect>
                                  </p:childTnLst>
                                </p:cTn>
                              </p:par>
                              <p:par>
                                <p:cTn id="39" presetID="12" presetClass="entr" presetSubtype="4" fill="hold" nodeType="withEffect">
                                  <p:stCondLst>
                                    <p:cond delay="0"/>
                                  </p:stCondLst>
                                  <p:childTnLst>
                                    <p:set>
                                      <p:cBhvr>
                                        <p:cTn id="40" dur="1" fill="hold">
                                          <p:stCondLst>
                                            <p:cond delay="0"/>
                                          </p:stCondLst>
                                        </p:cTn>
                                        <p:tgtEl>
                                          <p:spTgt spid="260103"/>
                                        </p:tgtEl>
                                        <p:attrNameLst>
                                          <p:attrName>style.visibility</p:attrName>
                                        </p:attrNameLst>
                                      </p:cBhvr>
                                      <p:to>
                                        <p:strVal val="visible"/>
                                      </p:to>
                                    </p:set>
                                    <p:anim calcmode="lin" valueType="num">
                                      <p:cBhvr additive="base">
                                        <p:cTn id="41" dur="500"/>
                                        <p:tgtEl>
                                          <p:spTgt spid="260103"/>
                                        </p:tgtEl>
                                        <p:attrNameLst>
                                          <p:attrName>ppt_y</p:attrName>
                                        </p:attrNameLst>
                                      </p:cBhvr>
                                      <p:tavLst>
                                        <p:tav tm="0">
                                          <p:val>
                                            <p:strVal val="#ppt_y+#ppt_h*1.125000"/>
                                          </p:val>
                                        </p:tav>
                                        <p:tav tm="100000">
                                          <p:val>
                                            <p:strVal val="#ppt_y"/>
                                          </p:val>
                                        </p:tav>
                                      </p:tavLst>
                                    </p:anim>
                                    <p:animEffect transition="in" filter="wipe(up)">
                                      <p:cBhvr>
                                        <p:cTn id="42" dur="500"/>
                                        <p:tgtEl>
                                          <p:spTgt spid="260103"/>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60105"/>
                                        </p:tgtEl>
                                        <p:attrNameLst>
                                          <p:attrName>style.visibility</p:attrName>
                                        </p:attrNameLst>
                                      </p:cBhvr>
                                      <p:to>
                                        <p:strVal val="visible"/>
                                      </p:to>
                                    </p:set>
                                    <p:anim calcmode="lin" valueType="num">
                                      <p:cBhvr additive="base">
                                        <p:cTn id="47" dur="500"/>
                                        <p:tgtEl>
                                          <p:spTgt spid="260105"/>
                                        </p:tgtEl>
                                        <p:attrNameLst>
                                          <p:attrName>ppt_y</p:attrName>
                                        </p:attrNameLst>
                                      </p:cBhvr>
                                      <p:tavLst>
                                        <p:tav tm="0">
                                          <p:val>
                                            <p:strVal val="#ppt_y+#ppt_h*1.125000"/>
                                          </p:val>
                                        </p:tav>
                                        <p:tav tm="100000">
                                          <p:val>
                                            <p:strVal val="#ppt_y"/>
                                          </p:val>
                                        </p:tav>
                                      </p:tavLst>
                                    </p:anim>
                                    <p:animEffect transition="in" filter="wipe(up)">
                                      <p:cBhvr>
                                        <p:cTn id="48" dur="500"/>
                                        <p:tgtEl>
                                          <p:spTgt spid="260105"/>
                                        </p:tgtEl>
                                      </p:cBhvr>
                                    </p:animEffect>
                                  </p:childTnLst>
                                </p:cTn>
                              </p:par>
                              <p:par>
                                <p:cTn id="49" presetID="12" presetClass="entr" presetSubtype="4" fill="hold" nodeType="withEffect">
                                  <p:stCondLst>
                                    <p:cond delay="0"/>
                                  </p:stCondLst>
                                  <p:childTnLst>
                                    <p:set>
                                      <p:cBhvr>
                                        <p:cTn id="50" dur="1" fill="hold">
                                          <p:stCondLst>
                                            <p:cond delay="0"/>
                                          </p:stCondLst>
                                        </p:cTn>
                                        <p:tgtEl>
                                          <p:spTgt spid="260107"/>
                                        </p:tgtEl>
                                        <p:attrNameLst>
                                          <p:attrName>style.visibility</p:attrName>
                                        </p:attrNameLst>
                                      </p:cBhvr>
                                      <p:to>
                                        <p:strVal val="visible"/>
                                      </p:to>
                                    </p:set>
                                    <p:anim calcmode="lin" valueType="num">
                                      <p:cBhvr additive="base">
                                        <p:cTn id="51" dur="500"/>
                                        <p:tgtEl>
                                          <p:spTgt spid="260107"/>
                                        </p:tgtEl>
                                        <p:attrNameLst>
                                          <p:attrName>ppt_y</p:attrName>
                                        </p:attrNameLst>
                                      </p:cBhvr>
                                      <p:tavLst>
                                        <p:tav tm="0">
                                          <p:val>
                                            <p:strVal val="#ppt_y+#ppt_h*1.125000"/>
                                          </p:val>
                                        </p:tav>
                                        <p:tav tm="100000">
                                          <p:val>
                                            <p:strVal val="#ppt_y"/>
                                          </p:val>
                                        </p:tav>
                                      </p:tavLst>
                                    </p:anim>
                                    <p:animEffect transition="in" filter="wipe(up)">
                                      <p:cBhvr>
                                        <p:cTn id="52" dur="500"/>
                                        <p:tgtEl>
                                          <p:spTgt spid="260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4" grpId="0" animBg="1"/>
      <p:bldP spid="260105" grpId="0" animBg="1"/>
      <p:bldP spid="26010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Autofit/>
          </a:bodyPr>
          <a:lstStyle/>
          <a:p>
            <a:pPr lvl="1"/>
            <a:r>
              <a:rPr lang="en-US" sz="3000" b="1" i="1" u="sng" dirty="0">
                <a:solidFill>
                  <a:schemeClr val="tx2"/>
                </a:solidFill>
              </a:rPr>
              <a:t>Name recognition</a:t>
            </a:r>
            <a:r>
              <a:rPr lang="en-US" sz="3000" i="1" dirty="0">
                <a:solidFill>
                  <a:schemeClr val="tx2"/>
                </a:solidFill>
              </a:rPr>
              <a:t> </a:t>
            </a:r>
            <a:r>
              <a:rPr lang="en-US" sz="3000" i="1" dirty="0"/>
              <a:t>– </a:t>
            </a:r>
            <a:r>
              <a:rPr lang="en-US" sz="3000" dirty="0"/>
              <a:t>voters are more likely to recognize the officeholder than the challenger.</a:t>
            </a:r>
          </a:p>
          <a:p>
            <a:pPr lvl="1"/>
            <a:r>
              <a:rPr lang="en-US" sz="3000" b="1" i="1" u="sng" dirty="0">
                <a:solidFill>
                  <a:schemeClr val="tx2"/>
                </a:solidFill>
              </a:rPr>
              <a:t>Credit claiming</a:t>
            </a:r>
            <a:r>
              <a:rPr lang="en-US" sz="3000" i="1" dirty="0">
                <a:solidFill>
                  <a:schemeClr val="tx2"/>
                </a:solidFill>
              </a:rPr>
              <a:t> </a:t>
            </a:r>
            <a:r>
              <a:rPr lang="en-US" sz="3000" i="1" dirty="0"/>
              <a:t>– </a:t>
            </a:r>
            <a:r>
              <a:rPr lang="en-US" sz="3000" dirty="0"/>
              <a:t>the officeholder may have brought government projects and money into the state or district.</a:t>
            </a:r>
          </a:p>
          <a:p>
            <a:pPr lvl="1"/>
            <a:r>
              <a:rPr lang="en-US" sz="3000" b="1" i="1" u="sng" dirty="0">
                <a:solidFill>
                  <a:schemeClr val="tx2"/>
                </a:solidFill>
              </a:rPr>
              <a:t>Casework for constituents</a:t>
            </a:r>
            <a:r>
              <a:rPr lang="en-US" sz="3000" b="1" i="1" dirty="0">
                <a:solidFill>
                  <a:schemeClr val="tx2"/>
                </a:solidFill>
              </a:rPr>
              <a:t> </a:t>
            </a:r>
            <a:r>
              <a:rPr lang="en-US" sz="3000" i="1" dirty="0"/>
              <a:t>– </a:t>
            </a:r>
            <a:r>
              <a:rPr lang="en-US" sz="3000" dirty="0"/>
              <a:t>Officeholders may have helped constituents solve problems involving government and the bureaucracy.</a:t>
            </a:r>
          </a:p>
          <a:p>
            <a:pPr lvl="1"/>
            <a:r>
              <a:rPr lang="en-US" sz="3000" b="1" i="1" u="sng" dirty="0">
                <a:solidFill>
                  <a:schemeClr val="tx2"/>
                </a:solidFill>
              </a:rPr>
              <a:t>More visible to constituents</a:t>
            </a:r>
            <a:r>
              <a:rPr lang="en-US" sz="3000" i="1" dirty="0">
                <a:solidFill>
                  <a:schemeClr val="tx2"/>
                </a:solidFill>
              </a:rPr>
              <a:t> </a:t>
            </a:r>
            <a:r>
              <a:rPr lang="en-US" sz="3000" i="1" dirty="0"/>
              <a:t>– </a:t>
            </a:r>
            <a:r>
              <a:rPr lang="en-US" sz="3000" dirty="0"/>
              <a:t>Members can use the “perks” of the office to communicate with constituents. </a:t>
            </a:r>
            <a:r>
              <a:rPr lang="en-US" sz="3000" b="1" u="sng" dirty="0">
                <a:solidFill>
                  <a:schemeClr val="tx2"/>
                </a:solidFill>
              </a:rPr>
              <a:t>Franking</a:t>
            </a:r>
            <a:r>
              <a:rPr lang="en-US" sz="3000" dirty="0"/>
              <a:t>, the privilege of sending official mail using the incumbent’s signature as postage, provides communication with constituents. </a:t>
            </a:r>
          </a:p>
          <a:p>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lstStyle/>
          <a:p>
            <a:pPr lvl="1"/>
            <a:r>
              <a:rPr lang="en-US" sz="3600" b="1" i="1" u="sng" dirty="0">
                <a:solidFill>
                  <a:schemeClr val="tx2"/>
                </a:solidFill>
              </a:rPr>
              <a:t>Media exposure</a:t>
            </a:r>
            <a:r>
              <a:rPr lang="en-US" sz="3600" i="1" dirty="0">
                <a:solidFill>
                  <a:schemeClr val="tx2"/>
                </a:solidFill>
              </a:rPr>
              <a:t> </a:t>
            </a:r>
            <a:r>
              <a:rPr lang="en-US" sz="3600" i="1" dirty="0"/>
              <a:t>– </a:t>
            </a:r>
            <a:r>
              <a:rPr lang="en-US" sz="3600" dirty="0"/>
              <a:t>Incumbents are more likely to gain “free” publicity during a campaign through the media.</a:t>
            </a:r>
          </a:p>
          <a:p>
            <a:pPr lvl="1"/>
            <a:r>
              <a:rPr lang="en-US" sz="3600" b="1" i="1" u="sng" dirty="0">
                <a:solidFill>
                  <a:schemeClr val="tx2"/>
                </a:solidFill>
              </a:rPr>
              <a:t>Fundraising abilities</a:t>
            </a:r>
            <a:r>
              <a:rPr lang="en-US" sz="3600" i="1" dirty="0">
                <a:solidFill>
                  <a:schemeClr val="tx2"/>
                </a:solidFill>
              </a:rPr>
              <a:t> </a:t>
            </a:r>
            <a:r>
              <a:rPr lang="en-US" sz="3600" i="1" dirty="0"/>
              <a:t>– </a:t>
            </a:r>
            <a:r>
              <a:rPr lang="en-US" sz="3600" dirty="0"/>
              <a:t>it is generally greater for incumbents.</a:t>
            </a:r>
          </a:p>
          <a:p>
            <a:pPr lvl="1"/>
            <a:r>
              <a:rPr lang="en-US" sz="3600" b="1" i="1" u="sng" dirty="0">
                <a:solidFill>
                  <a:schemeClr val="tx2"/>
                </a:solidFill>
              </a:rPr>
              <a:t>Experience its campaigning</a:t>
            </a:r>
            <a:r>
              <a:rPr lang="en-US" sz="3600" i="1" dirty="0">
                <a:solidFill>
                  <a:schemeClr val="tx2"/>
                </a:solidFill>
              </a:rPr>
              <a:t> </a:t>
            </a:r>
            <a:r>
              <a:rPr lang="en-US" sz="3600" i="1" dirty="0"/>
              <a:t>– </a:t>
            </a:r>
            <a:r>
              <a:rPr lang="en-US" sz="3600" dirty="0"/>
              <a:t>incumbents have already experienced the campaign process.</a:t>
            </a:r>
          </a:p>
          <a:p>
            <a:pPr lvl="1"/>
            <a:r>
              <a:rPr lang="en-US" sz="3600" b="1" i="1" u="sng" dirty="0">
                <a:solidFill>
                  <a:schemeClr val="tx2"/>
                </a:solidFill>
              </a:rPr>
              <a:t>Voting record</a:t>
            </a:r>
            <a:r>
              <a:rPr lang="en-US" sz="3600" i="1" dirty="0">
                <a:solidFill>
                  <a:schemeClr val="tx2"/>
                </a:solidFill>
              </a:rPr>
              <a:t> </a:t>
            </a:r>
            <a:r>
              <a:rPr lang="en-US" sz="3600" i="1" dirty="0"/>
              <a:t>–</a:t>
            </a:r>
            <a:r>
              <a:rPr lang="en-US" sz="3600" dirty="0"/>
              <a:t> Votes can evaluate their performance based on their record.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lstStyle/>
          <a:p>
            <a:pPr>
              <a:buNone/>
            </a:pPr>
            <a:r>
              <a:rPr lang="en-US" sz="4000" b="1" dirty="0"/>
              <a:t>Term Limits</a:t>
            </a:r>
          </a:p>
          <a:p>
            <a:r>
              <a:rPr lang="en-US" sz="4000" dirty="0"/>
              <a:t>Although several states have passed legislation establishing term limits for members of Congress, the Supreme Court has ruled that neither the states nor Congress may impose term limits without a constitutional amendment. Therefore, today, </a:t>
            </a:r>
            <a:r>
              <a:rPr lang="en-US" sz="4000" b="1" u="sng" dirty="0">
                <a:solidFill>
                  <a:schemeClr val="tx2"/>
                </a:solidFill>
              </a:rPr>
              <a:t>there are no limitations on the number of terms a member of Congress may serve</a:t>
            </a:r>
            <a:r>
              <a:rPr lang="en-US" sz="4000" dirty="0"/>
              <a: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rmAutofit/>
          </a:bodyPr>
          <a:lstStyle/>
          <a:p>
            <a:pPr>
              <a:buNone/>
            </a:pPr>
            <a:r>
              <a:rPr lang="en-US" sz="3400" b="1" dirty="0"/>
              <a:t>Leadership of Congress</a:t>
            </a:r>
          </a:p>
          <a:p>
            <a:r>
              <a:rPr lang="en-US" sz="3400" dirty="0"/>
              <a:t>The </a:t>
            </a:r>
            <a:r>
              <a:rPr lang="en-US" sz="3400" b="1" u="sng" dirty="0">
                <a:solidFill>
                  <a:schemeClr val="tx2"/>
                </a:solidFill>
              </a:rPr>
              <a:t>majority political party in each hou</a:t>
            </a:r>
            <a:r>
              <a:rPr lang="en-US" sz="3400" b="1" u="sng" dirty="0"/>
              <a:t>se</a:t>
            </a:r>
            <a:r>
              <a:rPr lang="en-US" sz="3400" dirty="0">
                <a:solidFill>
                  <a:schemeClr val="tx2"/>
                </a:solidFill>
              </a:rPr>
              <a:t> </a:t>
            </a:r>
            <a:r>
              <a:rPr lang="en-US" sz="3400" dirty="0"/>
              <a:t>controls the leadership positions of Congress.</a:t>
            </a:r>
          </a:p>
          <a:p>
            <a:pPr>
              <a:buNone/>
            </a:pPr>
            <a:endParaRPr lang="en-US" sz="3400" dirty="0"/>
          </a:p>
          <a:p>
            <a:pPr>
              <a:buNone/>
            </a:pPr>
            <a:r>
              <a:rPr lang="en-US" sz="3400" b="1" dirty="0"/>
              <a:t>House of Representatives</a:t>
            </a:r>
            <a:endParaRPr lang="en-US" sz="3400" dirty="0"/>
          </a:p>
          <a:p>
            <a:pPr lvl="0"/>
            <a:r>
              <a:rPr lang="en-US" sz="3400" dirty="0"/>
              <a:t>The </a:t>
            </a:r>
            <a:r>
              <a:rPr lang="en-US" sz="3400" b="1" u="sng" dirty="0">
                <a:solidFill>
                  <a:schemeClr val="tx2"/>
                </a:solidFill>
              </a:rPr>
              <a:t>Speaker of the House</a:t>
            </a:r>
            <a:r>
              <a:rPr lang="en-US" sz="3400" dirty="0">
                <a:solidFill>
                  <a:schemeClr val="tx2"/>
                </a:solidFill>
              </a:rPr>
              <a:t> </a:t>
            </a:r>
            <a:r>
              <a:rPr lang="en-US" sz="3400" dirty="0"/>
              <a:t>is the presiding officer and most powerful member of the House. Major duties include</a:t>
            </a:r>
            <a:r>
              <a:rPr lang="en-US" sz="3400" b="1" dirty="0"/>
              <a:t> </a:t>
            </a:r>
            <a:r>
              <a:rPr lang="en-US" sz="3400" b="1" u="sng" dirty="0">
                <a:solidFill>
                  <a:schemeClr val="tx2"/>
                </a:solidFill>
              </a:rPr>
              <a:t>assigning bills to committee, controlling floor debate, and appointing party members to committees.</a:t>
            </a:r>
            <a:endParaRPr lang="en-US" sz="3400" dirty="0">
              <a:solidFill>
                <a:schemeClr val="tx2"/>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0" y="0"/>
            <a:ext cx="9144000" cy="523220"/>
          </a:xfrm>
          <a:prstGeom prst="rect">
            <a:avLst/>
          </a:prstGeom>
          <a:noFill/>
          <a:ln>
            <a:noFill/>
          </a:ln>
          <a:effectLst/>
        </p:spPr>
        <p:txBody>
          <a:bodyPr>
            <a:spAutoFit/>
          </a:bodyPr>
          <a:lstStyle/>
          <a:p>
            <a:pPr algn="ctr"/>
            <a:r>
              <a:rPr lang="en-US" sz="2800" b="1" dirty="0">
                <a:solidFill>
                  <a:srgbClr val="FF0000"/>
                </a:solidFill>
              </a:rPr>
              <a:t>The Speaker of the House</a:t>
            </a:r>
          </a:p>
        </p:txBody>
      </p:sp>
      <p:sp>
        <p:nvSpPr>
          <p:cNvPr id="177155" name="Text Box 3"/>
          <p:cNvSpPr txBox="1">
            <a:spLocks noChangeArrowheads="1"/>
          </p:cNvSpPr>
          <p:nvPr/>
        </p:nvSpPr>
        <p:spPr bwMode="auto">
          <a:xfrm>
            <a:off x="0" y="476250"/>
            <a:ext cx="9144000" cy="1708160"/>
          </a:xfrm>
          <a:prstGeom prst="rect">
            <a:avLst/>
          </a:prstGeom>
          <a:noFill/>
          <a:ln>
            <a:noFill/>
          </a:ln>
          <a:effectLst/>
        </p:spPr>
        <p:txBody>
          <a:bodyPr>
            <a:spAutoFit/>
          </a:bodyPr>
          <a:lstStyle/>
          <a:p>
            <a:pPr marL="342900" indent="-342900">
              <a:buSzPct val="150000"/>
              <a:buFont typeface="Arial"/>
              <a:buChar char="•"/>
            </a:pPr>
            <a:r>
              <a:rPr lang="en-US" sz="2100" dirty="0">
                <a:solidFill>
                  <a:srgbClr val="FF6600"/>
                </a:solidFill>
              </a:rPr>
              <a:t>The Speaker of the House of Representatives is the presiding officer.</a:t>
            </a:r>
          </a:p>
          <a:p>
            <a:pPr marL="342900" indent="-342900">
              <a:buSzPct val="150000"/>
              <a:buFont typeface="Arial"/>
              <a:buChar char="•"/>
            </a:pPr>
            <a:r>
              <a:rPr lang="en-US" sz="2100" dirty="0">
                <a:solidFill>
                  <a:srgbClr val="FF6600"/>
                </a:solidFill>
              </a:rPr>
              <a:t>The Speaker is second in the presidential line of succession, after the vice president.</a:t>
            </a:r>
          </a:p>
          <a:p>
            <a:pPr marL="342900" indent="-342900">
              <a:buSzPct val="150000"/>
              <a:buFont typeface="Arial"/>
              <a:buChar char="•"/>
            </a:pPr>
            <a:r>
              <a:rPr lang="en-US" sz="2100" dirty="0">
                <a:solidFill>
                  <a:srgbClr val="FF6600"/>
                </a:solidFill>
              </a:rPr>
              <a:t>The Speaker is elected on the first day of a new session of Congress by simple majority vote.</a:t>
            </a:r>
          </a:p>
        </p:txBody>
      </p:sp>
      <p:pic>
        <p:nvPicPr>
          <p:cNvPr id="177157" name="Picture 5" descr="Stamp_US_1962_4c_Sam_Raybu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63" y="2416175"/>
            <a:ext cx="1684337" cy="2601913"/>
          </a:xfrm>
          <a:prstGeom prst="rect">
            <a:avLst/>
          </a:prstGeom>
          <a:noFill/>
        </p:spPr>
      </p:pic>
      <p:sp>
        <p:nvSpPr>
          <p:cNvPr id="177158" name="Text Box 6"/>
          <p:cNvSpPr txBox="1">
            <a:spLocks noChangeArrowheads="1"/>
          </p:cNvSpPr>
          <p:nvPr/>
        </p:nvSpPr>
        <p:spPr bwMode="auto">
          <a:xfrm>
            <a:off x="0" y="5064125"/>
            <a:ext cx="3062288" cy="1200329"/>
          </a:xfrm>
          <a:prstGeom prst="rect">
            <a:avLst/>
          </a:prstGeom>
          <a:solidFill>
            <a:schemeClr val="bg1"/>
          </a:solidFill>
          <a:ln>
            <a:noFill/>
          </a:ln>
          <a:effectLst/>
        </p:spPr>
        <p:txBody>
          <a:bodyPr>
            <a:spAutoFit/>
          </a:bodyPr>
          <a:lstStyle/>
          <a:p>
            <a:pPr algn="ctr"/>
            <a:r>
              <a:rPr lang="en-US" b="1" dirty="0">
                <a:solidFill>
                  <a:schemeClr val="tx2"/>
                </a:solidFill>
              </a:rPr>
              <a:t>Sam Rayburn, Democrat from Texas, first elected in 1913, was longest-serving Speaker for 17 years.</a:t>
            </a:r>
          </a:p>
        </p:txBody>
      </p:sp>
      <p:pic>
        <p:nvPicPr>
          <p:cNvPr id="177160" name="Picture 8" descr="JGCann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2417763"/>
            <a:ext cx="1841500" cy="2601912"/>
          </a:xfrm>
          <a:prstGeom prst="rect">
            <a:avLst/>
          </a:prstGeom>
          <a:noFill/>
        </p:spPr>
      </p:pic>
      <p:sp>
        <p:nvSpPr>
          <p:cNvPr id="177161" name="Rectangle 9"/>
          <p:cNvSpPr>
            <a:spLocks noChangeArrowheads="1"/>
          </p:cNvSpPr>
          <p:nvPr/>
        </p:nvSpPr>
        <p:spPr bwMode="auto">
          <a:xfrm>
            <a:off x="3203575" y="4852124"/>
            <a:ext cx="3025775" cy="1754327"/>
          </a:xfrm>
          <a:prstGeom prst="rect">
            <a:avLst/>
          </a:prstGeom>
          <a:solidFill>
            <a:srgbClr val="000000"/>
          </a:solidFill>
          <a:ln>
            <a:noFill/>
          </a:ln>
          <a:effectLst/>
        </p:spPr>
        <p:txBody>
          <a:bodyPr anchor="ctr">
            <a:spAutoFit/>
          </a:bodyPr>
          <a:lstStyle/>
          <a:p>
            <a:pPr algn="ctr"/>
            <a:r>
              <a:rPr lang="en-US" b="1" dirty="0">
                <a:solidFill>
                  <a:srgbClr val="00FF26"/>
                </a:solidFill>
              </a:rPr>
              <a:t>Joseph Gurney Cannon, Republican from Illinois, first elected in 1873, is considered to be the most powerful Speaker in U.S. history.</a:t>
            </a:r>
          </a:p>
        </p:txBody>
      </p:sp>
      <p:sp>
        <p:nvSpPr>
          <p:cNvPr id="177162" name="Text Box 10"/>
          <p:cNvSpPr txBox="1">
            <a:spLocks noChangeArrowheads="1"/>
          </p:cNvSpPr>
          <p:nvPr/>
        </p:nvSpPr>
        <p:spPr bwMode="auto">
          <a:xfrm>
            <a:off x="6440488" y="4978400"/>
            <a:ext cx="2563812" cy="1477328"/>
          </a:xfrm>
          <a:prstGeom prst="rect">
            <a:avLst/>
          </a:prstGeom>
          <a:solidFill>
            <a:srgbClr val="000000"/>
          </a:solidFill>
          <a:ln>
            <a:noFill/>
          </a:ln>
          <a:effectLst/>
        </p:spPr>
        <p:txBody>
          <a:bodyPr>
            <a:spAutoFit/>
          </a:bodyPr>
          <a:lstStyle/>
          <a:p>
            <a:pPr algn="ctr"/>
            <a:r>
              <a:rPr lang="en-US" b="1" dirty="0">
                <a:solidFill>
                  <a:srgbClr val="00FF26"/>
                </a:solidFill>
              </a:rPr>
              <a:t>Nancy Pelosi, Democrat from California, first elected in 1987, is the first woman Speaker.</a:t>
            </a:r>
          </a:p>
        </p:txBody>
      </p:sp>
      <p:pic>
        <p:nvPicPr>
          <p:cNvPr id="177164" name="Picture 12" descr="N%20Pelosi%20300dpi%20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2395538"/>
            <a:ext cx="1836738" cy="2492375"/>
          </a:xfrm>
          <a:prstGeom prst="rect">
            <a:avLst/>
          </a:prstGeom>
          <a:noFill/>
        </p:spPr>
      </p:pic>
    </p:spTree>
    <p:extLst>
      <p:ext uri="{BB962C8B-B14F-4D97-AF65-F5344CB8AC3E}">
        <p14:creationId xmlns:p14="http://schemas.microsoft.com/office/powerpoint/2010/main" val="429476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7154"/>
                                        </p:tgtEl>
                                        <p:attrNameLst>
                                          <p:attrName>style.visibility</p:attrName>
                                        </p:attrNameLst>
                                      </p:cBhvr>
                                      <p:to>
                                        <p:strVal val="visible"/>
                                      </p:to>
                                    </p:set>
                                    <p:anim calcmode="lin" valueType="num">
                                      <p:cBhvr additive="base">
                                        <p:cTn id="7" dur="500"/>
                                        <p:tgtEl>
                                          <p:spTgt spid="177154"/>
                                        </p:tgtEl>
                                        <p:attrNameLst>
                                          <p:attrName>ppt_y</p:attrName>
                                        </p:attrNameLst>
                                      </p:cBhvr>
                                      <p:tavLst>
                                        <p:tav tm="0">
                                          <p:val>
                                            <p:strVal val="#ppt_y+#ppt_h*1.125000"/>
                                          </p:val>
                                        </p:tav>
                                        <p:tav tm="100000">
                                          <p:val>
                                            <p:strVal val="#ppt_y"/>
                                          </p:val>
                                        </p:tav>
                                      </p:tavLst>
                                    </p:anim>
                                    <p:animEffect transition="in" filter="wipe(up)">
                                      <p:cBhvr>
                                        <p:cTn id="8" dur="500"/>
                                        <p:tgtEl>
                                          <p:spTgt spid="17715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77155">
                                            <p:txEl>
                                              <p:pRg st="0" end="0"/>
                                            </p:txEl>
                                          </p:spTgt>
                                        </p:tgtEl>
                                        <p:attrNameLst>
                                          <p:attrName>style.visibility</p:attrName>
                                        </p:attrNameLst>
                                      </p:cBhvr>
                                      <p:to>
                                        <p:strVal val="visible"/>
                                      </p:to>
                                    </p:set>
                                    <p:anim calcmode="lin" valueType="num">
                                      <p:cBhvr additive="base">
                                        <p:cTn id="13" dur="500"/>
                                        <p:tgtEl>
                                          <p:spTgt spid="177155">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7715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77155">
                                            <p:txEl>
                                              <p:pRg st="1" end="1"/>
                                            </p:txEl>
                                          </p:spTgt>
                                        </p:tgtEl>
                                        <p:attrNameLst>
                                          <p:attrName>style.visibility</p:attrName>
                                        </p:attrNameLst>
                                      </p:cBhvr>
                                      <p:to>
                                        <p:strVal val="visible"/>
                                      </p:to>
                                    </p:set>
                                    <p:anim calcmode="lin" valueType="num">
                                      <p:cBhvr additive="base">
                                        <p:cTn id="19" dur="500"/>
                                        <p:tgtEl>
                                          <p:spTgt spid="177155">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7715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77155">
                                            <p:txEl>
                                              <p:pRg st="2" end="2"/>
                                            </p:txEl>
                                          </p:spTgt>
                                        </p:tgtEl>
                                        <p:attrNameLst>
                                          <p:attrName>style.visibility</p:attrName>
                                        </p:attrNameLst>
                                      </p:cBhvr>
                                      <p:to>
                                        <p:strVal val="visible"/>
                                      </p:to>
                                    </p:set>
                                    <p:anim calcmode="lin" valueType="num">
                                      <p:cBhvr additive="base">
                                        <p:cTn id="25" dur="500"/>
                                        <p:tgtEl>
                                          <p:spTgt spid="177155">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7715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77158"/>
                                        </p:tgtEl>
                                        <p:attrNameLst>
                                          <p:attrName>style.visibility</p:attrName>
                                        </p:attrNameLst>
                                      </p:cBhvr>
                                      <p:to>
                                        <p:strVal val="visible"/>
                                      </p:to>
                                    </p:set>
                                    <p:anim calcmode="lin" valueType="num">
                                      <p:cBhvr additive="base">
                                        <p:cTn id="31" dur="500"/>
                                        <p:tgtEl>
                                          <p:spTgt spid="177158"/>
                                        </p:tgtEl>
                                        <p:attrNameLst>
                                          <p:attrName>ppt_y</p:attrName>
                                        </p:attrNameLst>
                                      </p:cBhvr>
                                      <p:tavLst>
                                        <p:tav tm="0">
                                          <p:val>
                                            <p:strVal val="#ppt_y+#ppt_h*1.125000"/>
                                          </p:val>
                                        </p:tav>
                                        <p:tav tm="100000">
                                          <p:val>
                                            <p:strVal val="#ppt_y"/>
                                          </p:val>
                                        </p:tav>
                                      </p:tavLst>
                                    </p:anim>
                                    <p:animEffect transition="in" filter="wipe(up)">
                                      <p:cBhvr>
                                        <p:cTn id="32" dur="500"/>
                                        <p:tgtEl>
                                          <p:spTgt spid="177158"/>
                                        </p:tgtEl>
                                      </p:cBhvr>
                                    </p:animEffect>
                                  </p:childTnLst>
                                </p:cTn>
                              </p:par>
                              <p:par>
                                <p:cTn id="33" presetID="12" presetClass="entr" presetSubtype="4" fill="hold" nodeType="withEffect">
                                  <p:stCondLst>
                                    <p:cond delay="0"/>
                                  </p:stCondLst>
                                  <p:childTnLst>
                                    <p:set>
                                      <p:cBhvr>
                                        <p:cTn id="34" dur="1" fill="hold">
                                          <p:stCondLst>
                                            <p:cond delay="0"/>
                                          </p:stCondLst>
                                        </p:cTn>
                                        <p:tgtEl>
                                          <p:spTgt spid="177157"/>
                                        </p:tgtEl>
                                        <p:attrNameLst>
                                          <p:attrName>style.visibility</p:attrName>
                                        </p:attrNameLst>
                                      </p:cBhvr>
                                      <p:to>
                                        <p:strVal val="visible"/>
                                      </p:to>
                                    </p:set>
                                    <p:anim calcmode="lin" valueType="num">
                                      <p:cBhvr additive="base">
                                        <p:cTn id="35" dur="500"/>
                                        <p:tgtEl>
                                          <p:spTgt spid="177157"/>
                                        </p:tgtEl>
                                        <p:attrNameLst>
                                          <p:attrName>ppt_y</p:attrName>
                                        </p:attrNameLst>
                                      </p:cBhvr>
                                      <p:tavLst>
                                        <p:tav tm="0">
                                          <p:val>
                                            <p:strVal val="#ppt_y+#ppt_h*1.125000"/>
                                          </p:val>
                                        </p:tav>
                                        <p:tav tm="100000">
                                          <p:val>
                                            <p:strVal val="#ppt_y"/>
                                          </p:val>
                                        </p:tav>
                                      </p:tavLst>
                                    </p:anim>
                                    <p:animEffect transition="in" filter="wipe(up)">
                                      <p:cBhvr>
                                        <p:cTn id="36" dur="500"/>
                                        <p:tgtEl>
                                          <p:spTgt spid="177157"/>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77161"/>
                                        </p:tgtEl>
                                        <p:attrNameLst>
                                          <p:attrName>style.visibility</p:attrName>
                                        </p:attrNameLst>
                                      </p:cBhvr>
                                      <p:to>
                                        <p:strVal val="visible"/>
                                      </p:to>
                                    </p:set>
                                    <p:anim calcmode="lin" valueType="num">
                                      <p:cBhvr additive="base">
                                        <p:cTn id="41" dur="500"/>
                                        <p:tgtEl>
                                          <p:spTgt spid="177161"/>
                                        </p:tgtEl>
                                        <p:attrNameLst>
                                          <p:attrName>ppt_y</p:attrName>
                                        </p:attrNameLst>
                                      </p:cBhvr>
                                      <p:tavLst>
                                        <p:tav tm="0">
                                          <p:val>
                                            <p:strVal val="#ppt_y+#ppt_h*1.125000"/>
                                          </p:val>
                                        </p:tav>
                                        <p:tav tm="100000">
                                          <p:val>
                                            <p:strVal val="#ppt_y"/>
                                          </p:val>
                                        </p:tav>
                                      </p:tavLst>
                                    </p:anim>
                                    <p:animEffect transition="in" filter="wipe(up)">
                                      <p:cBhvr>
                                        <p:cTn id="42" dur="500"/>
                                        <p:tgtEl>
                                          <p:spTgt spid="177161"/>
                                        </p:tgtEl>
                                      </p:cBhvr>
                                    </p:animEffect>
                                  </p:childTnLst>
                                </p:cTn>
                              </p:par>
                              <p:par>
                                <p:cTn id="43" presetID="12" presetClass="entr" presetSubtype="4" fill="hold" nodeType="withEffect">
                                  <p:stCondLst>
                                    <p:cond delay="0"/>
                                  </p:stCondLst>
                                  <p:childTnLst>
                                    <p:set>
                                      <p:cBhvr>
                                        <p:cTn id="44" dur="1" fill="hold">
                                          <p:stCondLst>
                                            <p:cond delay="0"/>
                                          </p:stCondLst>
                                        </p:cTn>
                                        <p:tgtEl>
                                          <p:spTgt spid="177160"/>
                                        </p:tgtEl>
                                        <p:attrNameLst>
                                          <p:attrName>style.visibility</p:attrName>
                                        </p:attrNameLst>
                                      </p:cBhvr>
                                      <p:to>
                                        <p:strVal val="visible"/>
                                      </p:to>
                                    </p:set>
                                    <p:anim calcmode="lin" valueType="num">
                                      <p:cBhvr additive="base">
                                        <p:cTn id="45" dur="500"/>
                                        <p:tgtEl>
                                          <p:spTgt spid="177160"/>
                                        </p:tgtEl>
                                        <p:attrNameLst>
                                          <p:attrName>ppt_y</p:attrName>
                                        </p:attrNameLst>
                                      </p:cBhvr>
                                      <p:tavLst>
                                        <p:tav tm="0">
                                          <p:val>
                                            <p:strVal val="#ppt_y+#ppt_h*1.125000"/>
                                          </p:val>
                                        </p:tav>
                                        <p:tav tm="100000">
                                          <p:val>
                                            <p:strVal val="#ppt_y"/>
                                          </p:val>
                                        </p:tav>
                                      </p:tavLst>
                                    </p:anim>
                                    <p:animEffect transition="in" filter="wipe(up)">
                                      <p:cBhvr>
                                        <p:cTn id="46" dur="500"/>
                                        <p:tgtEl>
                                          <p:spTgt spid="177160"/>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177162"/>
                                        </p:tgtEl>
                                        <p:attrNameLst>
                                          <p:attrName>style.visibility</p:attrName>
                                        </p:attrNameLst>
                                      </p:cBhvr>
                                      <p:to>
                                        <p:strVal val="visible"/>
                                      </p:to>
                                    </p:set>
                                    <p:anim calcmode="lin" valueType="num">
                                      <p:cBhvr additive="base">
                                        <p:cTn id="51" dur="500"/>
                                        <p:tgtEl>
                                          <p:spTgt spid="177162"/>
                                        </p:tgtEl>
                                        <p:attrNameLst>
                                          <p:attrName>ppt_y</p:attrName>
                                        </p:attrNameLst>
                                      </p:cBhvr>
                                      <p:tavLst>
                                        <p:tav tm="0">
                                          <p:val>
                                            <p:strVal val="#ppt_y+#ppt_h*1.125000"/>
                                          </p:val>
                                        </p:tav>
                                        <p:tav tm="100000">
                                          <p:val>
                                            <p:strVal val="#ppt_y"/>
                                          </p:val>
                                        </p:tav>
                                      </p:tavLst>
                                    </p:anim>
                                    <p:animEffect transition="in" filter="wipe(up)">
                                      <p:cBhvr>
                                        <p:cTn id="52" dur="500"/>
                                        <p:tgtEl>
                                          <p:spTgt spid="177162"/>
                                        </p:tgtEl>
                                      </p:cBhvr>
                                    </p:animEffect>
                                  </p:childTnLst>
                                </p:cTn>
                              </p:par>
                              <p:par>
                                <p:cTn id="53" presetID="12" presetClass="entr" presetSubtype="4" fill="hold" nodeType="withEffect">
                                  <p:stCondLst>
                                    <p:cond delay="0"/>
                                  </p:stCondLst>
                                  <p:childTnLst>
                                    <p:set>
                                      <p:cBhvr>
                                        <p:cTn id="54" dur="1" fill="hold">
                                          <p:stCondLst>
                                            <p:cond delay="0"/>
                                          </p:stCondLst>
                                        </p:cTn>
                                        <p:tgtEl>
                                          <p:spTgt spid="177164"/>
                                        </p:tgtEl>
                                        <p:attrNameLst>
                                          <p:attrName>style.visibility</p:attrName>
                                        </p:attrNameLst>
                                      </p:cBhvr>
                                      <p:to>
                                        <p:strVal val="visible"/>
                                      </p:to>
                                    </p:set>
                                    <p:anim calcmode="lin" valueType="num">
                                      <p:cBhvr additive="base">
                                        <p:cTn id="55" dur="500"/>
                                        <p:tgtEl>
                                          <p:spTgt spid="177164"/>
                                        </p:tgtEl>
                                        <p:attrNameLst>
                                          <p:attrName>ppt_y</p:attrName>
                                        </p:attrNameLst>
                                      </p:cBhvr>
                                      <p:tavLst>
                                        <p:tav tm="0">
                                          <p:val>
                                            <p:strVal val="#ppt_y+#ppt_h*1.125000"/>
                                          </p:val>
                                        </p:tav>
                                        <p:tav tm="100000">
                                          <p:val>
                                            <p:strVal val="#ppt_y"/>
                                          </p:val>
                                        </p:tav>
                                      </p:tavLst>
                                    </p:anim>
                                    <p:animEffect transition="in" filter="wipe(up)">
                                      <p:cBhvr>
                                        <p:cTn id="56" dur="500"/>
                                        <p:tgtEl>
                                          <p:spTgt spid="177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p:bldP spid="177158" grpId="0" animBg="1"/>
      <p:bldP spid="177161" grpId="0" animBg="1"/>
      <p:bldP spid="17716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25" name="Picture 9" descr="Tom_fol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863" y="0"/>
            <a:ext cx="3259137" cy="4357688"/>
          </a:xfrm>
          <a:prstGeom prst="rect">
            <a:avLst/>
          </a:prstGeom>
          <a:noFill/>
        </p:spPr>
      </p:pic>
      <p:sp>
        <p:nvSpPr>
          <p:cNvPr id="265226" name="Text Box 10"/>
          <p:cNvSpPr txBox="1">
            <a:spLocks noChangeArrowheads="1"/>
          </p:cNvSpPr>
          <p:nvPr/>
        </p:nvSpPr>
        <p:spPr bwMode="auto">
          <a:xfrm>
            <a:off x="5876925" y="4327525"/>
            <a:ext cx="3267075" cy="1938992"/>
          </a:xfrm>
          <a:prstGeom prst="rect">
            <a:avLst/>
          </a:prstGeom>
          <a:solidFill>
            <a:schemeClr val="bg1"/>
          </a:solidFill>
          <a:ln>
            <a:noFill/>
          </a:ln>
          <a:effectLst/>
        </p:spPr>
        <p:txBody>
          <a:bodyPr>
            <a:spAutoFit/>
          </a:bodyPr>
          <a:lstStyle/>
          <a:p>
            <a:pPr algn="ctr"/>
            <a:r>
              <a:rPr lang="en-US" sz="2000" b="1" dirty="0">
                <a:solidFill>
                  <a:schemeClr val="tx2"/>
                </a:solidFill>
              </a:rPr>
              <a:t>Democrat Tom Foley was a moderate Speaker who opposed term limits. He was followed by Republican Newt Gingrich in 1995.</a:t>
            </a:r>
          </a:p>
        </p:txBody>
      </p:sp>
      <p:sp>
        <p:nvSpPr>
          <p:cNvPr id="265229" name="Rectangle 13"/>
          <p:cNvSpPr>
            <a:spLocks noChangeArrowheads="1"/>
          </p:cNvSpPr>
          <p:nvPr/>
        </p:nvSpPr>
        <p:spPr bwMode="auto">
          <a:xfrm>
            <a:off x="0" y="0"/>
            <a:ext cx="5889625" cy="523220"/>
          </a:xfrm>
          <a:prstGeom prst="rect">
            <a:avLst/>
          </a:prstGeom>
          <a:noFill/>
          <a:ln>
            <a:noFill/>
          </a:ln>
          <a:effectLst/>
        </p:spPr>
        <p:txBody>
          <a:bodyPr>
            <a:spAutoFit/>
          </a:bodyPr>
          <a:lstStyle/>
          <a:p>
            <a:pPr algn="ctr"/>
            <a:r>
              <a:rPr lang="en-US" sz="2800" b="1" dirty="0">
                <a:solidFill>
                  <a:srgbClr val="FF0000"/>
                </a:solidFill>
              </a:rPr>
              <a:t>The Speaker of the House</a:t>
            </a:r>
          </a:p>
        </p:txBody>
      </p:sp>
      <p:sp>
        <p:nvSpPr>
          <p:cNvPr id="265222" name="Text Box 6"/>
          <p:cNvSpPr txBox="1">
            <a:spLocks noChangeArrowheads="1"/>
          </p:cNvSpPr>
          <p:nvPr/>
        </p:nvSpPr>
        <p:spPr bwMode="auto">
          <a:xfrm>
            <a:off x="0" y="771525"/>
            <a:ext cx="5891213" cy="5632311"/>
          </a:xfrm>
          <a:prstGeom prst="rect">
            <a:avLst/>
          </a:prstGeom>
          <a:noFill/>
          <a:ln>
            <a:noFill/>
          </a:ln>
          <a:effectLst/>
        </p:spPr>
        <p:txBody>
          <a:bodyPr>
            <a:spAutoFit/>
          </a:bodyPr>
          <a:lstStyle/>
          <a:p>
            <a:pPr marL="342900" indent="-342900">
              <a:buSzPct val="150000"/>
              <a:buFont typeface="Arial"/>
              <a:buChar char="•"/>
            </a:pPr>
            <a:r>
              <a:rPr lang="en-US" sz="3000" dirty="0">
                <a:solidFill>
                  <a:srgbClr val="FF6600"/>
                </a:solidFill>
              </a:rPr>
              <a:t>Leader of the majority party.</a:t>
            </a:r>
          </a:p>
          <a:p>
            <a:pPr marL="342900" indent="-342900">
              <a:buSzPct val="150000"/>
              <a:buFont typeface="Arial"/>
              <a:buChar char="•"/>
            </a:pPr>
            <a:r>
              <a:rPr lang="en-US" sz="3000" dirty="0">
                <a:solidFill>
                  <a:srgbClr val="FF6600"/>
                </a:solidFill>
              </a:rPr>
              <a:t>Presides over the House. </a:t>
            </a:r>
          </a:p>
          <a:p>
            <a:pPr marL="342900" indent="-342900">
              <a:buSzPct val="150000"/>
              <a:buFont typeface="Arial"/>
              <a:buChar char="•"/>
            </a:pPr>
            <a:r>
              <a:rPr lang="en-US" sz="3000" dirty="0">
                <a:solidFill>
                  <a:srgbClr val="FF6600"/>
                </a:solidFill>
              </a:rPr>
              <a:t>Decides whom to recognize to speak on the floor. </a:t>
            </a:r>
          </a:p>
          <a:p>
            <a:pPr marL="342900" indent="-342900">
              <a:buSzPct val="150000"/>
              <a:buFont typeface="Arial"/>
              <a:buChar char="•"/>
            </a:pPr>
            <a:r>
              <a:rPr lang="en-US" sz="3000" dirty="0">
                <a:solidFill>
                  <a:srgbClr val="FF6600"/>
                </a:solidFill>
              </a:rPr>
              <a:t>Rules on germaneness (appropriateness) of motions.</a:t>
            </a:r>
          </a:p>
          <a:p>
            <a:pPr marL="342900" indent="-342900">
              <a:buSzPct val="150000"/>
              <a:buFont typeface="Arial"/>
              <a:buChar char="•"/>
            </a:pPr>
            <a:r>
              <a:rPr lang="en-US" sz="3000" dirty="0">
                <a:solidFill>
                  <a:srgbClr val="FF6600"/>
                </a:solidFill>
              </a:rPr>
              <a:t>Directs bills to the appropriate committee.</a:t>
            </a:r>
          </a:p>
          <a:p>
            <a:pPr marL="342900" indent="-342900">
              <a:buSzPct val="150000"/>
              <a:buFont typeface="Arial"/>
              <a:buChar char="•"/>
            </a:pPr>
            <a:r>
              <a:rPr lang="en-US" sz="3000" dirty="0">
                <a:solidFill>
                  <a:srgbClr val="FF6600"/>
                </a:solidFill>
              </a:rPr>
              <a:t>Influences which bills are brought up for a vote.</a:t>
            </a:r>
          </a:p>
          <a:p>
            <a:pPr marL="342900" indent="-342900">
              <a:buSzPct val="150000"/>
              <a:buFont typeface="Arial"/>
              <a:buChar char="•"/>
            </a:pPr>
            <a:r>
              <a:rPr lang="en-US" sz="3000" dirty="0">
                <a:solidFill>
                  <a:srgbClr val="FF6600"/>
                </a:solidFill>
              </a:rPr>
              <a:t>Appoints members of special and select committees.</a:t>
            </a:r>
          </a:p>
        </p:txBody>
      </p:sp>
    </p:spTree>
    <p:extLst>
      <p:ext uri="{BB962C8B-B14F-4D97-AF65-F5344CB8AC3E}">
        <p14:creationId xmlns:p14="http://schemas.microsoft.com/office/powerpoint/2010/main" val="88185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65229"/>
                                        </p:tgtEl>
                                        <p:attrNameLst>
                                          <p:attrName>style.visibility</p:attrName>
                                        </p:attrNameLst>
                                      </p:cBhvr>
                                      <p:to>
                                        <p:strVal val="visible"/>
                                      </p:to>
                                    </p:set>
                                    <p:anim calcmode="lin" valueType="num">
                                      <p:cBhvr additive="base">
                                        <p:cTn id="7" dur="500"/>
                                        <p:tgtEl>
                                          <p:spTgt spid="265229"/>
                                        </p:tgtEl>
                                        <p:attrNameLst>
                                          <p:attrName>ppt_y</p:attrName>
                                        </p:attrNameLst>
                                      </p:cBhvr>
                                      <p:tavLst>
                                        <p:tav tm="0">
                                          <p:val>
                                            <p:strVal val="#ppt_y+#ppt_h*1.125000"/>
                                          </p:val>
                                        </p:tav>
                                        <p:tav tm="100000">
                                          <p:val>
                                            <p:strVal val="#ppt_y"/>
                                          </p:val>
                                        </p:tav>
                                      </p:tavLst>
                                    </p:anim>
                                    <p:animEffect transition="in" filter="wipe(up)">
                                      <p:cBhvr>
                                        <p:cTn id="8" dur="500"/>
                                        <p:tgtEl>
                                          <p:spTgt spid="26522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65222">
                                            <p:txEl>
                                              <p:pRg st="0" end="0"/>
                                            </p:txEl>
                                          </p:spTgt>
                                        </p:tgtEl>
                                        <p:attrNameLst>
                                          <p:attrName>style.visibility</p:attrName>
                                        </p:attrNameLst>
                                      </p:cBhvr>
                                      <p:to>
                                        <p:strVal val="visible"/>
                                      </p:to>
                                    </p:set>
                                    <p:anim calcmode="lin" valueType="num">
                                      <p:cBhvr additive="base">
                                        <p:cTn id="13" dur="500"/>
                                        <p:tgtEl>
                                          <p:spTgt spid="265222">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6522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65222">
                                            <p:txEl>
                                              <p:pRg st="1" end="1"/>
                                            </p:txEl>
                                          </p:spTgt>
                                        </p:tgtEl>
                                        <p:attrNameLst>
                                          <p:attrName>style.visibility</p:attrName>
                                        </p:attrNameLst>
                                      </p:cBhvr>
                                      <p:to>
                                        <p:strVal val="visible"/>
                                      </p:to>
                                    </p:set>
                                    <p:anim calcmode="lin" valueType="num">
                                      <p:cBhvr additive="base">
                                        <p:cTn id="19" dur="500"/>
                                        <p:tgtEl>
                                          <p:spTgt spid="265222">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6522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65222">
                                            <p:txEl>
                                              <p:pRg st="2" end="2"/>
                                            </p:txEl>
                                          </p:spTgt>
                                        </p:tgtEl>
                                        <p:attrNameLst>
                                          <p:attrName>style.visibility</p:attrName>
                                        </p:attrNameLst>
                                      </p:cBhvr>
                                      <p:to>
                                        <p:strVal val="visible"/>
                                      </p:to>
                                    </p:set>
                                    <p:anim calcmode="lin" valueType="num">
                                      <p:cBhvr additive="base">
                                        <p:cTn id="25" dur="500"/>
                                        <p:tgtEl>
                                          <p:spTgt spid="265222">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6522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265222">
                                            <p:txEl>
                                              <p:pRg st="3" end="3"/>
                                            </p:txEl>
                                          </p:spTgt>
                                        </p:tgtEl>
                                        <p:attrNameLst>
                                          <p:attrName>style.visibility</p:attrName>
                                        </p:attrNameLst>
                                      </p:cBhvr>
                                      <p:to>
                                        <p:strVal val="visible"/>
                                      </p:to>
                                    </p:set>
                                    <p:anim calcmode="lin" valueType="num">
                                      <p:cBhvr additive="base">
                                        <p:cTn id="31" dur="500"/>
                                        <p:tgtEl>
                                          <p:spTgt spid="265222">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26522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65222">
                                            <p:txEl>
                                              <p:pRg st="4" end="4"/>
                                            </p:txEl>
                                          </p:spTgt>
                                        </p:tgtEl>
                                        <p:attrNameLst>
                                          <p:attrName>style.visibility</p:attrName>
                                        </p:attrNameLst>
                                      </p:cBhvr>
                                      <p:to>
                                        <p:strVal val="visible"/>
                                      </p:to>
                                    </p:set>
                                    <p:anim calcmode="lin" valueType="num">
                                      <p:cBhvr additive="base">
                                        <p:cTn id="37" dur="500"/>
                                        <p:tgtEl>
                                          <p:spTgt spid="265222">
                                            <p:txEl>
                                              <p:pRg st="4" end="4"/>
                                            </p:txEl>
                                          </p:spTgt>
                                        </p:tgtEl>
                                        <p:attrNameLst>
                                          <p:attrName>ppt_y</p:attrName>
                                        </p:attrNameLst>
                                      </p:cBhvr>
                                      <p:tavLst>
                                        <p:tav tm="0">
                                          <p:val>
                                            <p:strVal val="#ppt_y+#ppt_h*1.125000"/>
                                          </p:val>
                                        </p:tav>
                                        <p:tav tm="100000">
                                          <p:val>
                                            <p:strVal val="#ppt_y"/>
                                          </p:val>
                                        </p:tav>
                                      </p:tavLst>
                                    </p:anim>
                                    <p:animEffect transition="in" filter="wipe(up)">
                                      <p:cBhvr>
                                        <p:cTn id="38" dur="500"/>
                                        <p:tgtEl>
                                          <p:spTgt spid="265222">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265222">
                                            <p:txEl>
                                              <p:pRg st="5" end="5"/>
                                            </p:txEl>
                                          </p:spTgt>
                                        </p:tgtEl>
                                        <p:attrNameLst>
                                          <p:attrName>style.visibility</p:attrName>
                                        </p:attrNameLst>
                                      </p:cBhvr>
                                      <p:to>
                                        <p:strVal val="visible"/>
                                      </p:to>
                                    </p:set>
                                    <p:anim calcmode="lin" valueType="num">
                                      <p:cBhvr additive="base">
                                        <p:cTn id="43" dur="500"/>
                                        <p:tgtEl>
                                          <p:spTgt spid="265222">
                                            <p:txEl>
                                              <p:pRg st="5" end="5"/>
                                            </p:txEl>
                                          </p:spTgt>
                                        </p:tgtEl>
                                        <p:attrNameLst>
                                          <p:attrName>ppt_y</p:attrName>
                                        </p:attrNameLst>
                                      </p:cBhvr>
                                      <p:tavLst>
                                        <p:tav tm="0">
                                          <p:val>
                                            <p:strVal val="#ppt_y+#ppt_h*1.125000"/>
                                          </p:val>
                                        </p:tav>
                                        <p:tav tm="100000">
                                          <p:val>
                                            <p:strVal val="#ppt_y"/>
                                          </p:val>
                                        </p:tav>
                                      </p:tavLst>
                                    </p:anim>
                                    <p:animEffect transition="in" filter="wipe(up)">
                                      <p:cBhvr>
                                        <p:cTn id="44" dur="500"/>
                                        <p:tgtEl>
                                          <p:spTgt spid="26522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265222">
                                            <p:txEl>
                                              <p:pRg st="6" end="6"/>
                                            </p:txEl>
                                          </p:spTgt>
                                        </p:tgtEl>
                                        <p:attrNameLst>
                                          <p:attrName>style.visibility</p:attrName>
                                        </p:attrNameLst>
                                      </p:cBhvr>
                                      <p:to>
                                        <p:strVal val="visible"/>
                                      </p:to>
                                    </p:set>
                                    <p:anim calcmode="lin" valueType="num">
                                      <p:cBhvr additive="base">
                                        <p:cTn id="49" dur="500"/>
                                        <p:tgtEl>
                                          <p:spTgt spid="265222">
                                            <p:txEl>
                                              <p:pRg st="6" end="6"/>
                                            </p:txEl>
                                          </p:spTgt>
                                        </p:tgtEl>
                                        <p:attrNameLst>
                                          <p:attrName>ppt_y</p:attrName>
                                        </p:attrNameLst>
                                      </p:cBhvr>
                                      <p:tavLst>
                                        <p:tav tm="0">
                                          <p:val>
                                            <p:strVal val="#ppt_y+#ppt_h*1.125000"/>
                                          </p:val>
                                        </p:tav>
                                        <p:tav tm="100000">
                                          <p:val>
                                            <p:strVal val="#ppt_y"/>
                                          </p:val>
                                        </p:tav>
                                      </p:tavLst>
                                    </p:anim>
                                    <p:animEffect transition="in" filter="wipe(up)">
                                      <p:cBhvr>
                                        <p:cTn id="50" dur="500"/>
                                        <p:tgtEl>
                                          <p:spTgt spid="265222">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265226"/>
                                        </p:tgtEl>
                                        <p:attrNameLst>
                                          <p:attrName>style.visibility</p:attrName>
                                        </p:attrNameLst>
                                      </p:cBhvr>
                                      <p:to>
                                        <p:strVal val="visible"/>
                                      </p:to>
                                    </p:set>
                                    <p:anim calcmode="lin" valueType="num">
                                      <p:cBhvr additive="base">
                                        <p:cTn id="55" dur="500"/>
                                        <p:tgtEl>
                                          <p:spTgt spid="265226"/>
                                        </p:tgtEl>
                                        <p:attrNameLst>
                                          <p:attrName>ppt_y</p:attrName>
                                        </p:attrNameLst>
                                      </p:cBhvr>
                                      <p:tavLst>
                                        <p:tav tm="0">
                                          <p:val>
                                            <p:strVal val="#ppt_y+#ppt_h*1.125000"/>
                                          </p:val>
                                        </p:tav>
                                        <p:tav tm="100000">
                                          <p:val>
                                            <p:strVal val="#ppt_y"/>
                                          </p:val>
                                        </p:tav>
                                      </p:tavLst>
                                    </p:anim>
                                    <p:animEffect transition="in" filter="wipe(up)">
                                      <p:cBhvr>
                                        <p:cTn id="56" dur="500"/>
                                        <p:tgtEl>
                                          <p:spTgt spid="265226"/>
                                        </p:tgtEl>
                                      </p:cBhvr>
                                    </p:animEffect>
                                  </p:childTnLst>
                                </p:cTn>
                              </p:par>
                              <p:par>
                                <p:cTn id="57" presetID="12" presetClass="entr" presetSubtype="4" fill="hold" nodeType="withEffect">
                                  <p:stCondLst>
                                    <p:cond delay="0"/>
                                  </p:stCondLst>
                                  <p:childTnLst>
                                    <p:set>
                                      <p:cBhvr>
                                        <p:cTn id="58" dur="1" fill="hold">
                                          <p:stCondLst>
                                            <p:cond delay="0"/>
                                          </p:stCondLst>
                                        </p:cTn>
                                        <p:tgtEl>
                                          <p:spTgt spid="265225"/>
                                        </p:tgtEl>
                                        <p:attrNameLst>
                                          <p:attrName>style.visibility</p:attrName>
                                        </p:attrNameLst>
                                      </p:cBhvr>
                                      <p:to>
                                        <p:strVal val="visible"/>
                                      </p:to>
                                    </p:set>
                                    <p:anim calcmode="lin" valueType="num">
                                      <p:cBhvr additive="base">
                                        <p:cTn id="59" dur="500"/>
                                        <p:tgtEl>
                                          <p:spTgt spid="265225"/>
                                        </p:tgtEl>
                                        <p:attrNameLst>
                                          <p:attrName>ppt_y</p:attrName>
                                        </p:attrNameLst>
                                      </p:cBhvr>
                                      <p:tavLst>
                                        <p:tav tm="0">
                                          <p:val>
                                            <p:strVal val="#ppt_y+#ppt_h*1.125000"/>
                                          </p:val>
                                        </p:tav>
                                        <p:tav tm="100000">
                                          <p:val>
                                            <p:strVal val="#ppt_y"/>
                                          </p:val>
                                        </p:tav>
                                      </p:tavLst>
                                    </p:anim>
                                    <p:animEffect transition="in" filter="wipe(up)">
                                      <p:cBhvr>
                                        <p:cTn id="60" dur="500"/>
                                        <p:tgtEl>
                                          <p:spTgt spid="265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6" grpId="0" animBg="1"/>
      <p:bldP spid="2652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0"/>
            <a:ext cx="9144000" cy="523220"/>
          </a:xfrm>
          <a:prstGeom prst="rect">
            <a:avLst/>
          </a:prstGeom>
          <a:noFill/>
          <a:ln w="9525">
            <a:noFill/>
            <a:miter lim="800000"/>
            <a:headEnd/>
            <a:tailEnd/>
          </a:ln>
          <a:effectLst/>
        </p:spPr>
        <p:txBody>
          <a:bodyPr>
            <a:spAutoFit/>
          </a:bodyPr>
          <a:lstStyle/>
          <a:p>
            <a:pPr algn="ctr"/>
            <a:r>
              <a:rPr lang="en-US" sz="2800" b="1" dirty="0">
                <a:solidFill>
                  <a:srgbClr val="FF0000"/>
                </a:solidFill>
              </a:rPr>
              <a:t>Why are there two houses of Congress? </a:t>
            </a:r>
          </a:p>
        </p:txBody>
      </p:sp>
      <p:sp>
        <p:nvSpPr>
          <p:cNvPr id="6150" name="Text Box 6"/>
          <p:cNvSpPr txBox="1">
            <a:spLocks noChangeArrowheads="1"/>
          </p:cNvSpPr>
          <p:nvPr/>
        </p:nvSpPr>
        <p:spPr bwMode="auto">
          <a:xfrm>
            <a:off x="2411413" y="2398527"/>
            <a:ext cx="3044423" cy="738664"/>
          </a:xfrm>
          <a:prstGeom prst="rect">
            <a:avLst/>
          </a:prstGeom>
          <a:noFill/>
          <a:ln w="9525">
            <a:noFill/>
            <a:miter lim="800000"/>
            <a:headEnd/>
            <a:tailEnd/>
          </a:ln>
          <a:effectLst/>
        </p:spPr>
        <p:txBody>
          <a:bodyPr wrap="none">
            <a:spAutoFit/>
          </a:bodyPr>
          <a:lstStyle/>
          <a:p>
            <a:pPr>
              <a:buFontTx/>
              <a:buChar char="•"/>
            </a:pPr>
            <a:r>
              <a:rPr lang="en-US" sz="2100" dirty="0">
                <a:solidFill>
                  <a:srgbClr val="FF0000"/>
                </a:solidFill>
              </a:rPr>
              <a:t>Unicameral: one house</a:t>
            </a:r>
          </a:p>
          <a:p>
            <a:pPr>
              <a:buFontTx/>
              <a:buChar char="•"/>
            </a:pPr>
            <a:r>
              <a:rPr lang="en-US" sz="2100" dirty="0">
                <a:solidFill>
                  <a:srgbClr val="FF0000"/>
                </a:solidFill>
              </a:rPr>
              <a:t>Bicameral: two houses</a:t>
            </a:r>
          </a:p>
        </p:txBody>
      </p:sp>
      <p:sp>
        <p:nvSpPr>
          <p:cNvPr id="6151" name="Text Box 7"/>
          <p:cNvSpPr txBox="1">
            <a:spLocks noChangeArrowheads="1"/>
          </p:cNvSpPr>
          <p:nvPr/>
        </p:nvSpPr>
        <p:spPr bwMode="auto">
          <a:xfrm>
            <a:off x="0" y="544513"/>
            <a:ext cx="9144000" cy="1708160"/>
          </a:xfrm>
          <a:prstGeom prst="rect">
            <a:avLst/>
          </a:prstGeom>
          <a:noFill/>
          <a:ln w="9525">
            <a:noFill/>
            <a:miter lim="800000"/>
            <a:headEnd/>
            <a:tailEnd/>
          </a:ln>
          <a:effectLst/>
        </p:spPr>
        <p:txBody>
          <a:bodyPr>
            <a:spAutoFit/>
          </a:bodyPr>
          <a:lstStyle/>
          <a:p>
            <a:pPr marL="342900" indent="-342900">
              <a:buSzPct val="150000"/>
              <a:buFont typeface="Arial"/>
              <a:buChar char="•"/>
            </a:pPr>
            <a:r>
              <a:rPr lang="en-US" sz="2100" dirty="0">
                <a:solidFill>
                  <a:srgbClr val="FF6600"/>
                </a:solidFill>
              </a:rPr>
              <a:t>Pennsylvania, Georgia and Vermont were unicameral. </a:t>
            </a:r>
          </a:p>
          <a:p>
            <a:pPr marL="342900" indent="-342900">
              <a:buSzPct val="150000"/>
              <a:buFont typeface="Arial"/>
              <a:buChar char="•"/>
            </a:pPr>
            <a:r>
              <a:rPr lang="en-US" sz="2100" dirty="0">
                <a:solidFill>
                  <a:srgbClr val="FF6600"/>
                </a:solidFill>
              </a:rPr>
              <a:t>The other states, like the British Parliament, were bicameral. </a:t>
            </a:r>
          </a:p>
          <a:p>
            <a:pPr marL="342900" indent="-342900">
              <a:buSzPct val="150000"/>
              <a:buFont typeface="Arial"/>
              <a:buChar char="•"/>
            </a:pPr>
            <a:r>
              <a:rPr lang="en-US" sz="2100" dirty="0">
                <a:solidFill>
                  <a:srgbClr val="FF6600"/>
                </a:solidFill>
              </a:rPr>
              <a:t>At the Constitutional Convention, seven states voted in favor of a bicameral congress, three voted for a unicameral congress, one state abstained and one was undecided.</a:t>
            </a:r>
          </a:p>
        </p:txBody>
      </p:sp>
      <p:pic>
        <p:nvPicPr>
          <p:cNvPr id="6156" name="Picture 12" descr="Congress is divided into two houses -- the House of Representatives and the Senate."/>
          <p:cNvPicPr>
            <a:picLocks noChangeAspect="1" noChangeArrowheads="1"/>
          </p:cNvPicPr>
          <p:nvPr/>
        </p:nvPicPr>
        <p:blipFill>
          <a:blip r:embed="rId3"/>
          <a:srcRect/>
          <a:stretch>
            <a:fillRect/>
          </a:stretch>
        </p:blipFill>
        <p:spPr bwMode="auto">
          <a:xfrm>
            <a:off x="0" y="3141663"/>
            <a:ext cx="9144000" cy="34575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151">
                                            <p:txEl>
                                              <p:pRg st="0" end="0"/>
                                            </p:txEl>
                                          </p:spTgt>
                                        </p:tgtEl>
                                        <p:attrNameLst>
                                          <p:attrName>style.visibility</p:attrName>
                                        </p:attrNameLst>
                                      </p:cBhvr>
                                      <p:to>
                                        <p:strVal val="visible"/>
                                      </p:to>
                                    </p:set>
                                    <p:animEffect transition="in" filter="checkerboard(across)">
                                      <p:cBhvr>
                                        <p:cTn id="7" dur="500"/>
                                        <p:tgtEl>
                                          <p:spTgt spid="61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151">
                                            <p:txEl>
                                              <p:pRg st="1" end="1"/>
                                            </p:txEl>
                                          </p:spTgt>
                                        </p:tgtEl>
                                        <p:attrNameLst>
                                          <p:attrName>style.visibility</p:attrName>
                                        </p:attrNameLst>
                                      </p:cBhvr>
                                      <p:to>
                                        <p:strVal val="visible"/>
                                      </p:to>
                                    </p:set>
                                    <p:animEffect transition="in" filter="checkerboard(across)">
                                      <p:cBhvr>
                                        <p:cTn id="12" dur="500"/>
                                        <p:tgtEl>
                                          <p:spTgt spid="61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151">
                                            <p:txEl>
                                              <p:pRg st="2" end="2"/>
                                            </p:txEl>
                                          </p:spTgt>
                                        </p:tgtEl>
                                        <p:attrNameLst>
                                          <p:attrName>style.visibility</p:attrName>
                                        </p:attrNameLst>
                                      </p:cBhvr>
                                      <p:to>
                                        <p:strVal val="visible"/>
                                      </p:to>
                                    </p:set>
                                    <p:animEffect transition="in" filter="checkerboard(across)">
                                      <p:cBhvr>
                                        <p:cTn id="17" dur="500"/>
                                        <p:tgtEl>
                                          <p:spTgt spid="61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156"/>
                                        </p:tgtEl>
                                        <p:attrNameLst>
                                          <p:attrName>style.visibility</p:attrName>
                                        </p:attrNameLst>
                                      </p:cBhvr>
                                      <p:to>
                                        <p:strVal val="visible"/>
                                      </p:to>
                                    </p:set>
                                    <p:anim calcmode="lin" valueType="num">
                                      <p:cBhvr additive="base">
                                        <p:cTn id="22" dur="500" fill="hold"/>
                                        <p:tgtEl>
                                          <p:spTgt spid="6156"/>
                                        </p:tgtEl>
                                        <p:attrNameLst>
                                          <p:attrName>ppt_x</p:attrName>
                                        </p:attrNameLst>
                                      </p:cBhvr>
                                      <p:tavLst>
                                        <p:tav tm="0">
                                          <p:val>
                                            <p:strVal val="#ppt_x"/>
                                          </p:val>
                                        </p:tav>
                                        <p:tav tm="100000">
                                          <p:val>
                                            <p:strVal val="#ppt_x"/>
                                          </p:val>
                                        </p:tav>
                                      </p:tavLst>
                                    </p:anim>
                                    <p:anim calcmode="lin" valueType="num">
                                      <p:cBhvr additive="base">
                                        <p:cTn id="23"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6150">
                                            <p:txEl>
                                              <p:pRg st="0" end="0"/>
                                            </p:txEl>
                                          </p:spTgt>
                                        </p:tgtEl>
                                        <p:attrNameLst>
                                          <p:attrName>style.visibility</p:attrName>
                                        </p:attrNameLst>
                                      </p:cBhvr>
                                      <p:to>
                                        <p:strVal val="visible"/>
                                      </p:to>
                                    </p:set>
                                    <p:anim calcmode="lin" valueType="num">
                                      <p:cBhvr additive="base">
                                        <p:cTn id="28" dur="500"/>
                                        <p:tgtEl>
                                          <p:spTgt spid="6150">
                                            <p:txEl>
                                              <p:pRg st="0" end="0"/>
                                            </p:txEl>
                                          </p:spTgt>
                                        </p:tgtEl>
                                        <p:attrNameLst>
                                          <p:attrName>ppt_y</p:attrName>
                                        </p:attrNameLst>
                                      </p:cBhvr>
                                      <p:tavLst>
                                        <p:tav tm="0">
                                          <p:val>
                                            <p:strVal val="#ppt_y+#ppt_h*1.125000"/>
                                          </p:val>
                                        </p:tav>
                                        <p:tav tm="100000">
                                          <p:val>
                                            <p:strVal val="#ppt_y"/>
                                          </p:val>
                                        </p:tav>
                                      </p:tavLst>
                                    </p:anim>
                                    <p:animEffect transition="in" filter="wipe(up)">
                                      <p:cBhvr>
                                        <p:cTn id="29" dur="500"/>
                                        <p:tgtEl>
                                          <p:spTgt spid="6150">
                                            <p:txEl>
                                              <p:pRg st="0" end="0"/>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6150">
                                            <p:txEl>
                                              <p:pRg st="1" end="1"/>
                                            </p:txEl>
                                          </p:spTgt>
                                        </p:tgtEl>
                                        <p:attrNameLst>
                                          <p:attrName>style.visibility</p:attrName>
                                        </p:attrNameLst>
                                      </p:cBhvr>
                                      <p:to>
                                        <p:strVal val="visible"/>
                                      </p:to>
                                    </p:set>
                                    <p:anim calcmode="lin" valueType="num">
                                      <p:cBhvr additive="base">
                                        <p:cTn id="32" dur="500"/>
                                        <p:tgtEl>
                                          <p:spTgt spid="6150">
                                            <p:txEl>
                                              <p:pRg st="1" end="1"/>
                                            </p:txEl>
                                          </p:spTgt>
                                        </p:tgtEl>
                                        <p:attrNameLst>
                                          <p:attrName>ppt_y</p:attrName>
                                        </p:attrNameLst>
                                      </p:cBhvr>
                                      <p:tavLst>
                                        <p:tav tm="0">
                                          <p:val>
                                            <p:strVal val="#ppt_y+#ppt_h*1.125000"/>
                                          </p:val>
                                        </p:tav>
                                        <p:tav tm="100000">
                                          <p:val>
                                            <p:strVal val="#ppt_y"/>
                                          </p:val>
                                        </p:tav>
                                      </p:tavLst>
                                    </p:anim>
                                    <p:animEffect transition="in" filter="wipe(up)">
                                      <p:cBhvr>
                                        <p:cTn id="33" dur="500"/>
                                        <p:tgtEl>
                                          <p:spTgt spid="61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7704332" cy="1200329"/>
          </a:xfrm>
          <a:prstGeom prst="rect">
            <a:avLst/>
          </a:prstGeom>
          <a:noFill/>
        </p:spPr>
        <p:txBody>
          <a:bodyPr wrap="square" lIns="91440" tIns="45720" rIns="91440" bIns="45720">
            <a:spAutoFit/>
          </a:bodyPr>
          <a:lstStyle/>
          <a:p>
            <a:pPr algn="ctr"/>
            <a:r>
              <a:rPr lang="en-US" sz="36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Speaker of the House Nancy Pelosi (</a:t>
            </a:r>
            <a:r>
              <a:rPr lang="en-US" sz="36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D</a:t>
            </a:r>
            <a:r>
              <a:rPr lang="en-US" sz="36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 California</a:t>
            </a:r>
          </a:p>
        </p:txBody>
      </p:sp>
      <p:pic>
        <p:nvPicPr>
          <p:cNvPr id="3" name="Picture 2" descr="A picture containing indoor, person, floor, red&#13;&#10;&#13;&#10;Description automatically generated">
            <a:extLst>
              <a:ext uri="{FF2B5EF4-FFF2-40B4-BE49-F238E27FC236}">
                <a16:creationId xmlns:a16="http://schemas.microsoft.com/office/drawing/2014/main" id="{29C59F1D-BC4F-BA47-A3CF-5682D2EF5B9B}"/>
              </a:ext>
            </a:extLst>
          </p:cNvPr>
          <p:cNvPicPr>
            <a:picLocks noChangeAspect="1"/>
          </p:cNvPicPr>
          <p:nvPr/>
        </p:nvPicPr>
        <p:blipFill>
          <a:blip r:embed="rId2"/>
          <a:stretch>
            <a:fillRect/>
          </a:stretch>
        </p:blipFill>
        <p:spPr>
          <a:xfrm>
            <a:off x="0" y="1371600"/>
            <a:ext cx="9144000" cy="5486400"/>
          </a:xfrm>
          <a:prstGeom prst="rect">
            <a:avLst/>
          </a:prstGeom>
        </p:spPr>
      </p:pic>
    </p:spTree>
    <p:extLst>
      <p:ext uri="{BB962C8B-B14F-4D97-AF65-F5344CB8AC3E}">
        <p14:creationId xmlns:p14="http://schemas.microsoft.com/office/powerpoint/2010/main" val="224739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9170" y="6088559"/>
            <a:ext cx="7405668" cy="769441"/>
          </a:xfrm>
          <a:prstGeom prst="rect">
            <a:avLst/>
          </a:prstGeom>
          <a:noFill/>
        </p:spPr>
        <p:txBody>
          <a:bodyPr wrap="none" lIns="91440" tIns="45720" rIns="91440" bIns="45720">
            <a:spAutoFit/>
          </a:bodyPr>
          <a:lstStyle/>
          <a:p>
            <a:pPr algn="ctr"/>
            <a:r>
              <a:rPr lang="en-US" sz="4400" b="1" cap="none" spc="0" dirty="0">
                <a:ln w="12700">
                  <a:solidFill>
                    <a:schemeClr val="tx2">
                      <a:satMod val="155000"/>
                    </a:schemeClr>
                  </a:solidFill>
                  <a:prstDash val="solid"/>
                </a:ln>
                <a:solidFill>
                  <a:srgbClr val="00FF26"/>
                </a:solidFill>
                <a:effectLst>
                  <a:outerShdw blurRad="41275" dist="20320" dir="1800000" algn="tl" rotWithShape="0">
                    <a:srgbClr val="000000">
                      <a:alpha val="40000"/>
                    </a:srgbClr>
                  </a:outerShdw>
                </a:effectLst>
              </a:rPr>
              <a:t>State of the Union Address</a:t>
            </a:r>
          </a:p>
        </p:txBody>
      </p:sp>
      <p:sp>
        <p:nvSpPr>
          <p:cNvPr id="6" name="Rectangle 5"/>
          <p:cNvSpPr/>
          <p:nvPr/>
        </p:nvSpPr>
        <p:spPr>
          <a:xfrm>
            <a:off x="2951153" y="4172664"/>
            <a:ext cx="184730" cy="523220"/>
          </a:xfrm>
          <a:prstGeom prst="rect">
            <a:avLst/>
          </a:prstGeom>
          <a:solidFill>
            <a:srgbClr val="000000"/>
          </a:solidFill>
        </p:spPr>
        <p:txBody>
          <a:bodyPr wrap="none" lIns="91440" tIns="45720" rIns="91440" bIns="45720">
            <a:spAutoFit/>
          </a:bodyPr>
          <a:lstStyle/>
          <a:p>
            <a:pPr algn="ctr"/>
            <a:endParaRPr lang="en-US" sz="2800" b="1" cap="none" spc="0" dirty="0">
              <a:ln w="12700">
                <a:solidFill>
                  <a:schemeClr val="tx2">
                    <a:satMod val="155000"/>
                  </a:schemeClr>
                </a:solidFill>
                <a:prstDash val="solid"/>
              </a:ln>
              <a:solidFill>
                <a:srgbClr val="00FF26"/>
              </a:solidFill>
              <a:effectLst>
                <a:outerShdw blurRad="41275" dist="20320" dir="1800000" algn="tl" rotWithShape="0">
                  <a:srgbClr val="000000">
                    <a:alpha val="40000"/>
                  </a:srgbClr>
                </a:outerShdw>
              </a:effectLst>
            </a:endParaRPr>
          </a:p>
        </p:txBody>
      </p:sp>
      <p:pic>
        <p:nvPicPr>
          <p:cNvPr id="3" name="Picture 2" descr="A person wearing a suit and tie&#13;&#10;&#13;&#10;Description automatically generated">
            <a:extLst>
              <a:ext uri="{FF2B5EF4-FFF2-40B4-BE49-F238E27FC236}">
                <a16:creationId xmlns:a16="http://schemas.microsoft.com/office/drawing/2014/main" id="{F40D3F76-9F2D-6C4D-8A0B-315911DEB883}"/>
              </a:ext>
            </a:extLst>
          </p:cNvPr>
          <p:cNvPicPr>
            <a:picLocks noChangeAspect="1"/>
          </p:cNvPicPr>
          <p:nvPr/>
        </p:nvPicPr>
        <p:blipFill>
          <a:blip r:embed="rId2"/>
          <a:stretch>
            <a:fillRect/>
          </a:stretch>
        </p:blipFill>
        <p:spPr>
          <a:xfrm>
            <a:off x="25807" y="0"/>
            <a:ext cx="9118193" cy="5617030"/>
          </a:xfrm>
          <a:prstGeom prst="rect">
            <a:avLst/>
          </a:prstGeom>
        </p:spPr>
      </p:pic>
    </p:spTree>
    <p:extLst>
      <p:ext uri="{BB962C8B-B14F-4D97-AF65-F5344CB8AC3E}">
        <p14:creationId xmlns:p14="http://schemas.microsoft.com/office/powerpoint/2010/main" val="328752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9144000" cy="6857999"/>
          </a:xfrm>
        </p:spPr>
        <p:txBody>
          <a:bodyPr>
            <a:normAutofit/>
          </a:bodyPr>
          <a:lstStyle/>
          <a:p>
            <a:pPr lvl="0"/>
            <a:r>
              <a:rPr lang="en-US" sz="3200" dirty="0"/>
              <a:t>Majority and minority leaders</a:t>
            </a:r>
          </a:p>
          <a:p>
            <a:pPr marL="502920" lvl="0" indent="-457200">
              <a:buFont typeface="+mj-lt"/>
              <a:buAutoNum type="arabicPeriod"/>
            </a:pPr>
            <a:r>
              <a:rPr lang="en-US" sz="3200" dirty="0"/>
              <a:t>The </a:t>
            </a:r>
            <a:r>
              <a:rPr lang="en-US" sz="3200" b="1" u="sng" dirty="0">
                <a:solidFill>
                  <a:schemeClr val="tx2"/>
                </a:solidFill>
              </a:rPr>
              <a:t>majority leader</a:t>
            </a:r>
            <a:r>
              <a:rPr lang="en-US" sz="3200" dirty="0">
                <a:solidFill>
                  <a:schemeClr val="tx2"/>
                </a:solidFill>
              </a:rPr>
              <a:t> </a:t>
            </a:r>
            <a:r>
              <a:rPr lang="en-US" sz="3200" dirty="0"/>
              <a:t>serves as the major assistant to the speaker, helps plan the party’s legislative program, and directs floor debate.</a:t>
            </a:r>
          </a:p>
          <a:p>
            <a:pPr marL="502920" lvl="0" indent="-457200">
              <a:buFont typeface="+mj-lt"/>
              <a:buAutoNum type="arabicPeriod"/>
            </a:pPr>
            <a:r>
              <a:rPr lang="en-US" sz="3200" dirty="0"/>
              <a:t>The </a:t>
            </a:r>
            <a:r>
              <a:rPr lang="en-US" sz="3200" b="1" u="sng" dirty="0">
                <a:solidFill>
                  <a:schemeClr val="tx2"/>
                </a:solidFill>
              </a:rPr>
              <a:t>minority floor leader</a:t>
            </a:r>
            <a:r>
              <a:rPr lang="en-US" sz="3200" dirty="0">
                <a:solidFill>
                  <a:schemeClr val="tx2"/>
                </a:solidFill>
              </a:rPr>
              <a:t> </a:t>
            </a:r>
            <a:r>
              <a:rPr lang="en-US" sz="3200" dirty="0"/>
              <a:t>is the major spokesperson for the minority party and organizes opposition to the majority party. </a:t>
            </a:r>
          </a:p>
          <a:p>
            <a:pPr lvl="0"/>
            <a:r>
              <a:rPr lang="en-US" sz="3200" b="1" u="sng" dirty="0">
                <a:solidFill>
                  <a:schemeClr val="tx2"/>
                </a:solidFill>
              </a:rPr>
              <a:t>Whips help floor leaders</a:t>
            </a:r>
            <a:r>
              <a:rPr lang="en-US" sz="3200" dirty="0">
                <a:solidFill>
                  <a:schemeClr val="tx2"/>
                </a:solidFill>
              </a:rPr>
              <a:t> </a:t>
            </a:r>
            <a:r>
              <a:rPr lang="en-US" sz="3200" dirty="0"/>
              <a:t>by direction party members in voting, informing members of impending voting, keeping track of vote counts, and pressuring members to vote with the party. </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0" name="Text Box 4"/>
          <p:cNvSpPr txBox="1">
            <a:spLocks noChangeArrowheads="1"/>
          </p:cNvSpPr>
          <p:nvPr/>
        </p:nvSpPr>
        <p:spPr bwMode="auto">
          <a:xfrm>
            <a:off x="0" y="404813"/>
            <a:ext cx="9144000" cy="3416320"/>
          </a:xfrm>
          <a:prstGeom prst="rect">
            <a:avLst/>
          </a:prstGeom>
          <a:noFill/>
          <a:ln>
            <a:noFill/>
          </a:ln>
          <a:effectLst/>
        </p:spPr>
        <p:txBody>
          <a:bodyPr>
            <a:spAutoFit/>
          </a:bodyPr>
          <a:lstStyle/>
          <a:p>
            <a:pPr marL="342900" indent="-342900">
              <a:buSzPct val="150000"/>
              <a:buFont typeface="Arial"/>
              <a:buChar char="•"/>
            </a:pPr>
            <a:r>
              <a:rPr lang="en-US" altLang="zh-CN" sz="2400" dirty="0">
                <a:solidFill>
                  <a:srgbClr val="FF6600"/>
                </a:solidFill>
                <a:ea typeface="SimSun" charset="0"/>
                <a:cs typeface="SimSun" charset="0"/>
              </a:rPr>
              <a:t>The House majority leader is elected by the party with the most members in the House.</a:t>
            </a:r>
          </a:p>
          <a:p>
            <a:pPr marL="342900" indent="-342900">
              <a:buSzPct val="150000"/>
              <a:buFont typeface="Arial"/>
              <a:buChar char="•"/>
            </a:pPr>
            <a:r>
              <a:rPr lang="en-US" altLang="zh-CN" sz="2400" dirty="0">
                <a:solidFill>
                  <a:srgbClr val="FF6600"/>
                </a:solidFill>
                <a:ea typeface="SimSun" charset="0"/>
                <a:cs typeface="SimSun" charset="0"/>
              </a:rPr>
              <a:t>The majority leader is second to the Speaker of the House in the majority party hierarchy. </a:t>
            </a:r>
          </a:p>
          <a:p>
            <a:pPr marL="342900" indent="-342900">
              <a:buSzPct val="150000"/>
              <a:buFont typeface="Arial"/>
              <a:buChar char="•"/>
            </a:pPr>
            <a:r>
              <a:rPr lang="en-US" altLang="zh-CN" sz="2400" dirty="0">
                <a:solidFill>
                  <a:srgbClr val="FF6600"/>
                </a:solidFill>
                <a:ea typeface="SimSun" charset="0"/>
                <a:cs typeface="SimSun" charset="0"/>
              </a:rPr>
              <a:t>The role of the majority leader is not specified by the Constitution.</a:t>
            </a:r>
          </a:p>
          <a:p>
            <a:pPr marL="342900" indent="-342900">
              <a:buSzPct val="150000"/>
              <a:buFont typeface="Arial"/>
              <a:buChar char="•"/>
            </a:pPr>
            <a:r>
              <a:rPr lang="en-US" altLang="zh-CN" sz="2400" dirty="0">
                <a:solidFill>
                  <a:srgbClr val="FF6600"/>
                </a:solidFill>
                <a:ea typeface="SimSun" charset="0"/>
                <a:cs typeface="SimSun" charset="0"/>
              </a:rPr>
              <a:t>The majority leader assists the Speaker with </a:t>
            </a:r>
            <a:r>
              <a:rPr lang="en-US" sz="2400" dirty="0">
                <a:solidFill>
                  <a:srgbClr val="FF6600"/>
                </a:solidFill>
              </a:rPr>
              <a:t>scheduling legislation, managing the House floor and unifying their political party.</a:t>
            </a:r>
          </a:p>
        </p:txBody>
      </p:sp>
      <p:sp>
        <p:nvSpPr>
          <p:cNvPr id="239621" name="Rectangle 5"/>
          <p:cNvSpPr>
            <a:spLocks noChangeArrowheads="1"/>
          </p:cNvSpPr>
          <p:nvPr/>
        </p:nvSpPr>
        <p:spPr bwMode="auto">
          <a:xfrm>
            <a:off x="0" y="0"/>
            <a:ext cx="9144000" cy="523220"/>
          </a:xfrm>
          <a:prstGeom prst="rect">
            <a:avLst/>
          </a:prstGeom>
          <a:noFill/>
          <a:ln>
            <a:noFill/>
          </a:ln>
          <a:effectLst/>
        </p:spPr>
        <p:txBody>
          <a:bodyPr>
            <a:spAutoFit/>
          </a:bodyPr>
          <a:lstStyle/>
          <a:p>
            <a:pPr algn="ctr"/>
            <a:r>
              <a:rPr lang="en-US" sz="2800" b="1" dirty="0">
                <a:solidFill>
                  <a:srgbClr val="FF0000"/>
                </a:solidFill>
              </a:rPr>
              <a:t>House Majority Leader</a:t>
            </a:r>
            <a:endParaRPr lang="th-TH" altLang="zh-CN" sz="2800" b="1" dirty="0">
              <a:solidFill>
                <a:srgbClr val="FF0000"/>
              </a:solidFill>
            </a:endParaRPr>
          </a:p>
        </p:txBody>
      </p:sp>
      <p:pic>
        <p:nvPicPr>
          <p:cNvPr id="239623" name="Picture 7" descr="OWUnderw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400" y="4149725"/>
            <a:ext cx="1993900" cy="2708275"/>
          </a:xfrm>
          <a:prstGeom prst="rect">
            <a:avLst/>
          </a:prstGeom>
          <a:noFill/>
        </p:spPr>
      </p:pic>
      <p:sp>
        <p:nvSpPr>
          <p:cNvPr id="239624" name="Text Box 8"/>
          <p:cNvSpPr txBox="1">
            <a:spLocks noChangeArrowheads="1"/>
          </p:cNvSpPr>
          <p:nvPr/>
        </p:nvSpPr>
        <p:spPr bwMode="auto">
          <a:xfrm>
            <a:off x="115888" y="4221163"/>
            <a:ext cx="2447925" cy="2225675"/>
          </a:xfrm>
          <a:prstGeom prst="rect">
            <a:avLst/>
          </a:prstGeom>
          <a:noFill/>
          <a:ln>
            <a:noFill/>
          </a:ln>
          <a:effectLst/>
        </p:spPr>
        <p:txBody>
          <a:bodyPr>
            <a:spAutoFit/>
          </a:bodyPr>
          <a:lstStyle/>
          <a:p>
            <a:pPr algn="ctr">
              <a:spcBef>
                <a:spcPct val="50000"/>
              </a:spcBef>
            </a:pPr>
            <a:r>
              <a:rPr lang="en-US" sz="2000" dirty="0">
                <a:solidFill>
                  <a:schemeClr val="tx1"/>
                </a:solidFill>
              </a:rPr>
              <a:t>Oscar Wilder Underwood, Democrat from Alabama, was House majority leader from 1911 to 1915</a:t>
            </a:r>
          </a:p>
        </p:txBody>
      </p:sp>
      <p:sp>
        <p:nvSpPr>
          <p:cNvPr id="239625" name="Rectangle 9"/>
          <p:cNvSpPr>
            <a:spLocks noChangeArrowheads="1"/>
          </p:cNvSpPr>
          <p:nvPr/>
        </p:nvSpPr>
        <p:spPr bwMode="auto">
          <a:xfrm>
            <a:off x="6732588" y="4211638"/>
            <a:ext cx="2195512" cy="2530475"/>
          </a:xfrm>
          <a:prstGeom prst="rect">
            <a:avLst/>
          </a:prstGeom>
          <a:noFill/>
          <a:ln>
            <a:noFill/>
          </a:ln>
          <a:effectLst/>
        </p:spPr>
        <p:txBody>
          <a:bodyPr>
            <a:spAutoFit/>
          </a:bodyPr>
          <a:lstStyle/>
          <a:p>
            <a:pPr algn="ctr"/>
            <a:r>
              <a:rPr lang="en-US" sz="2000" dirty="0">
                <a:solidFill>
                  <a:schemeClr val="tx1"/>
                </a:solidFill>
              </a:rPr>
              <a:t>John William McCormack served as majority leader three different times, from 1941 to 1961</a:t>
            </a:r>
          </a:p>
        </p:txBody>
      </p:sp>
      <p:pic>
        <p:nvPicPr>
          <p:cNvPr id="239627" name="Picture 11" descr="John_William_McCorm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4149725"/>
            <a:ext cx="2143125" cy="2708275"/>
          </a:xfrm>
          <a:prstGeom prst="rect">
            <a:avLst/>
          </a:prstGeom>
          <a:noFill/>
        </p:spPr>
      </p:pic>
    </p:spTree>
    <p:extLst>
      <p:ext uri="{BB962C8B-B14F-4D97-AF65-F5344CB8AC3E}">
        <p14:creationId xmlns:p14="http://schemas.microsoft.com/office/powerpoint/2010/main" val="386872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9621"/>
                                        </p:tgtEl>
                                        <p:attrNameLst>
                                          <p:attrName>style.visibility</p:attrName>
                                        </p:attrNameLst>
                                      </p:cBhvr>
                                      <p:to>
                                        <p:strVal val="visible"/>
                                      </p:to>
                                    </p:set>
                                    <p:anim calcmode="lin" valueType="num">
                                      <p:cBhvr additive="base">
                                        <p:cTn id="7" dur="500"/>
                                        <p:tgtEl>
                                          <p:spTgt spid="239621"/>
                                        </p:tgtEl>
                                        <p:attrNameLst>
                                          <p:attrName>ppt_y</p:attrName>
                                        </p:attrNameLst>
                                      </p:cBhvr>
                                      <p:tavLst>
                                        <p:tav tm="0">
                                          <p:val>
                                            <p:strVal val="#ppt_y+#ppt_h*1.125000"/>
                                          </p:val>
                                        </p:tav>
                                        <p:tav tm="100000">
                                          <p:val>
                                            <p:strVal val="#ppt_y"/>
                                          </p:val>
                                        </p:tav>
                                      </p:tavLst>
                                    </p:anim>
                                    <p:animEffect transition="in" filter="wipe(up)">
                                      <p:cBhvr>
                                        <p:cTn id="8" dur="500"/>
                                        <p:tgtEl>
                                          <p:spTgt spid="23962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39620">
                                            <p:txEl>
                                              <p:pRg st="0" end="0"/>
                                            </p:txEl>
                                          </p:spTgt>
                                        </p:tgtEl>
                                        <p:attrNameLst>
                                          <p:attrName>style.visibility</p:attrName>
                                        </p:attrNameLst>
                                      </p:cBhvr>
                                      <p:to>
                                        <p:strVal val="visible"/>
                                      </p:to>
                                    </p:set>
                                    <p:anim calcmode="lin" valueType="num">
                                      <p:cBhvr additive="base">
                                        <p:cTn id="13" dur="500"/>
                                        <p:tgtEl>
                                          <p:spTgt spid="239620">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3962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39620">
                                            <p:txEl>
                                              <p:pRg st="1" end="1"/>
                                            </p:txEl>
                                          </p:spTgt>
                                        </p:tgtEl>
                                        <p:attrNameLst>
                                          <p:attrName>style.visibility</p:attrName>
                                        </p:attrNameLst>
                                      </p:cBhvr>
                                      <p:to>
                                        <p:strVal val="visible"/>
                                      </p:to>
                                    </p:set>
                                    <p:anim calcmode="lin" valueType="num">
                                      <p:cBhvr additive="base">
                                        <p:cTn id="19" dur="500"/>
                                        <p:tgtEl>
                                          <p:spTgt spid="239620">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3962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39620">
                                            <p:txEl>
                                              <p:pRg st="2" end="2"/>
                                            </p:txEl>
                                          </p:spTgt>
                                        </p:tgtEl>
                                        <p:attrNameLst>
                                          <p:attrName>style.visibility</p:attrName>
                                        </p:attrNameLst>
                                      </p:cBhvr>
                                      <p:to>
                                        <p:strVal val="visible"/>
                                      </p:to>
                                    </p:set>
                                    <p:anim calcmode="lin" valueType="num">
                                      <p:cBhvr additive="base">
                                        <p:cTn id="25" dur="500"/>
                                        <p:tgtEl>
                                          <p:spTgt spid="239620">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3962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239620">
                                            <p:txEl>
                                              <p:pRg st="3" end="3"/>
                                            </p:txEl>
                                          </p:spTgt>
                                        </p:tgtEl>
                                        <p:attrNameLst>
                                          <p:attrName>style.visibility</p:attrName>
                                        </p:attrNameLst>
                                      </p:cBhvr>
                                      <p:to>
                                        <p:strVal val="visible"/>
                                      </p:to>
                                    </p:set>
                                    <p:anim calcmode="lin" valueType="num">
                                      <p:cBhvr additive="base">
                                        <p:cTn id="31" dur="500"/>
                                        <p:tgtEl>
                                          <p:spTgt spid="239620">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23962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39624"/>
                                        </p:tgtEl>
                                        <p:attrNameLst>
                                          <p:attrName>style.visibility</p:attrName>
                                        </p:attrNameLst>
                                      </p:cBhvr>
                                      <p:to>
                                        <p:strVal val="visible"/>
                                      </p:to>
                                    </p:set>
                                    <p:anim calcmode="lin" valueType="num">
                                      <p:cBhvr additive="base">
                                        <p:cTn id="37" dur="500"/>
                                        <p:tgtEl>
                                          <p:spTgt spid="239624"/>
                                        </p:tgtEl>
                                        <p:attrNameLst>
                                          <p:attrName>ppt_y</p:attrName>
                                        </p:attrNameLst>
                                      </p:cBhvr>
                                      <p:tavLst>
                                        <p:tav tm="0">
                                          <p:val>
                                            <p:strVal val="#ppt_y+#ppt_h*1.125000"/>
                                          </p:val>
                                        </p:tav>
                                        <p:tav tm="100000">
                                          <p:val>
                                            <p:strVal val="#ppt_y"/>
                                          </p:val>
                                        </p:tav>
                                      </p:tavLst>
                                    </p:anim>
                                    <p:animEffect transition="in" filter="wipe(up)">
                                      <p:cBhvr>
                                        <p:cTn id="38" dur="500"/>
                                        <p:tgtEl>
                                          <p:spTgt spid="239624"/>
                                        </p:tgtEl>
                                      </p:cBhvr>
                                    </p:animEffect>
                                  </p:childTnLst>
                                </p:cTn>
                              </p:par>
                              <p:par>
                                <p:cTn id="39" presetID="12" presetClass="entr" presetSubtype="4" fill="hold" nodeType="withEffect">
                                  <p:stCondLst>
                                    <p:cond delay="0"/>
                                  </p:stCondLst>
                                  <p:childTnLst>
                                    <p:set>
                                      <p:cBhvr>
                                        <p:cTn id="40" dur="1" fill="hold">
                                          <p:stCondLst>
                                            <p:cond delay="0"/>
                                          </p:stCondLst>
                                        </p:cTn>
                                        <p:tgtEl>
                                          <p:spTgt spid="239623"/>
                                        </p:tgtEl>
                                        <p:attrNameLst>
                                          <p:attrName>style.visibility</p:attrName>
                                        </p:attrNameLst>
                                      </p:cBhvr>
                                      <p:to>
                                        <p:strVal val="visible"/>
                                      </p:to>
                                    </p:set>
                                    <p:anim calcmode="lin" valueType="num">
                                      <p:cBhvr additive="base">
                                        <p:cTn id="41" dur="500"/>
                                        <p:tgtEl>
                                          <p:spTgt spid="239623"/>
                                        </p:tgtEl>
                                        <p:attrNameLst>
                                          <p:attrName>ppt_y</p:attrName>
                                        </p:attrNameLst>
                                      </p:cBhvr>
                                      <p:tavLst>
                                        <p:tav tm="0">
                                          <p:val>
                                            <p:strVal val="#ppt_y+#ppt_h*1.125000"/>
                                          </p:val>
                                        </p:tav>
                                        <p:tav tm="100000">
                                          <p:val>
                                            <p:strVal val="#ppt_y"/>
                                          </p:val>
                                        </p:tav>
                                      </p:tavLst>
                                    </p:anim>
                                    <p:animEffect transition="in" filter="wipe(up)">
                                      <p:cBhvr>
                                        <p:cTn id="42" dur="500"/>
                                        <p:tgtEl>
                                          <p:spTgt spid="239623"/>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39625"/>
                                        </p:tgtEl>
                                        <p:attrNameLst>
                                          <p:attrName>style.visibility</p:attrName>
                                        </p:attrNameLst>
                                      </p:cBhvr>
                                      <p:to>
                                        <p:strVal val="visible"/>
                                      </p:to>
                                    </p:set>
                                    <p:anim calcmode="lin" valueType="num">
                                      <p:cBhvr additive="base">
                                        <p:cTn id="47" dur="500"/>
                                        <p:tgtEl>
                                          <p:spTgt spid="239625"/>
                                        </p:tgtEl>
                                        <p:attrNameLst>
                                          <p:attrName>ppt_y</p:attrName>
                                        </p:attrNameLst>
                                      </p:cBhvr>
                                      <p:tavLst>
                                        <p:tav tm="0">
                                          <p:val>
                                            <p:strVal val="#ppt_y+#ppt_h*1.125000"/>
                                          </p:val>
                                        </p:tav>
                                        <p:tav tm="100000">
                                          <p:val>
                                            <p:strVal val="#ppt_y"/>
                                          </p:val>
                                        </p:tav>
                                      </p:tavLst>
                                    </p:anim>
                                    <p:animEffect transition="in" filter="wipe(up)">
                                      <p:cBhvr>
                                        <p:cTn id="48" dur="500"/>
                                        <p:tgtEl>
                                          <p:spTgt spid="239625"/>
                                        </p:tgtEl>
                                      </p:cBhvr>
                                    </p:animEffect>
                                  </p:childTnLst>
                                </p:cTn>
                              </p:par>
                              <p:par>
                                <p:cTn id="49" presetID="12" presetClass="entr" presetSubtype="4" fill="hold" nodeType="withEffect">
                                  <p:stCondLst>
                                    <p:cond delay="0"/>
                                  </p:stCondLst>
                                  <p:childTnLst>
                                    <p:set>
                                      <p:cBhvr>
                                        <p:cTn id="50" dur="1" fill="hold">
                                          <p:stCondLst>
                                            <p:cond delay="0"/>
                                          </p:stCondLst>
                                        </p:cTn>
                                        <p:tgtEl>
                                          <p:spTgt spid="239627"/>
                                        </p:tgtEl>
                                        <p:attrNameLst>
                                          <p:attrName>style.visibility</p:attrName>
                                        </p:attrNameLst>
                                      </p:cBhvr>
                                      <p:to>
                                        <p:strVal val="visible"/>
                                      </p:to>
                                    </p:set>
                                    <p:anim calcmode="lin" valueType="num">
                                      <p:cBhvr additive="base">
                                        <p:cTn id="51" dur="500"/>
                                        <p:tgtEl>
                                          <p:spTgt spid="239627"/>
                                        </p:tgtEl>
                                        <p:attrNameLst>
                                          <p:attrName>ppt_y</p:attrName>
                                        </p:attrNameLst>
                                      </p:cBhvr>
                                      <p:tavLst>
                                        <p:tav tm="0">
                                          <p:val>
                                            <p:strVal val="#ppt_y+#ppt_h*1.125000"/>
                                          </p:val>
                                        </p:tav>
                                        <p:tav tm="100000">
                                          <p:val>
                                            <p:strVal val="#ppt_y"/>
                                          </p:val>
                                        </p:tav>
                                      </p:tavLst>
                                    </p:anim>
                                    <p:animEffect transition="in" filter="wipe(up)">
                                      <p:cBhvr>
                                        <p:cTn id="52" dur="500"/>
                                        <p:tgtEl>
                                          <p:spTgt spid="239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1" grpId="0"/>
      <p:bldP spid="239624" grpId="0"/>
      <p:bldP spid="2396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357" y="5857904"/>
            <a:ext cx="4941675" cy="830997"/>
          </a:xfrm>
          <a:prstGeom prst="rect">
            <a:avLst/>
          </a:prstGeom>
          <a:solidFill>
            <a:srgbClr val="000000"/>
          </a:solidFill>
        </p:spPr>
        <p:txBody>
          <a:bodyPr wrap="square" lIns="91440" tIns="45720" rIns="91440" bIns="45720">
            <a:spAutoFit/>
          </a:bodyPr>
          <a:lstStyle/>
          <a:p>
            <a:pPr algn="ctr"/>
            <a:r>
              <a:rPr lang="en-US" sz="2400" b="1" cap="none" spc="0" dirty="0">
                <a:ln w="12700">
                  <a:solidFill>
                    <a:schemeClr val="tx2">
                      <a:satMod val="155000"/>
                    </a:schemeClr>
                  </a:solidFill>
                  <a:prstDash val="solid"/>
                </a:ln>
                <a:solidFill>
                  <a:srgbClr val="00FF26"/>
                </a:solidFill>
                <a:effectLst>
                  <a:outerShdw blurRad="41275" dist="20320" dir="1800000" algn="tl" rotWithShape="0">
                    <a:srgbClr val="000000">
                      <a:alpha val="40000"/>
                    </a:srgbClr>
                  </a:outerShdw>
                </a:effectLst>
              </a:rPr>
              <a:t>House Majority Leader Steny Hoyer (</a:t>
            </a:r>
            <a:r>
              <a:rPr lang="en-US" sz="2400" b="1" dirty="0">
                <a:ln w="12700">
                  <a:solidFill>
                    <a:schemeClr val="tx2">
                      <a:satMod val="155000"/>
                    </a:schemeClr>
                  </a:solidFill>
                  <a:prstDash val="solid"/>
                </a:ln>
                <a:solidFill>
                  <a:srgbClr val="00FF26"/>
                </a:solidFill>
                <a:effectLst>
                  <a:outerShdw blurRad="41275" dist="20320" dir="1800000" algn="tl" rotWithShape="0">
                    <a:srgbClr val="000000">
                      <a:alpha val="40000"/>
                    </a:srgbClr>
                  </a:outerShdw>
                </a:effectLst>
              </a:rPr>
              <a:t>D</a:t>
            </a:r>
            <a:r>
              <a:rPr lang="en-US" sz="2400" b="1" cap="none" spc="0" dirty="0">
                <a:ln w="12700">
                  <a:solidFill>
                    <a:schemeClr val="tx2">
                      <a:satMod val="155000"/>
                    </a:schemeClr>
                  </a:solidFill>
                  <a:prstDash val="solid"/>
                </a:ln>
                <a:solidFill>
                  <a:srgbClr val="00FF26"/>
                </a:solidFill>
                <a:effectLst>
                  <a:outerShdw blurRad="41275" dist="20320" dir="1800000" algn="tl" rotWithShape="0">
                    <a:srgbClr val="000000">
                      <a:alpha val="40000"/>
                    </a:srgbClr>
                  </a:outerShdw>
                </a:effectLst>
              </a:rPr>
              <a:t>) Maryland</a:t>
            </a:r>
          </a:p>
        </p:txBody>
      </p:sp>
      <p:sp>
        <p:nvSpPr>
          <p:cNvPr id="7" name="Rectangle 6"/>
          <p:cNvSpPr/>
          <p:nvPr/>
        </p:nvSpPr>
        <p:spPr>
          <a:xfrm>
            <a:off x="4865318" y="5424076"/>
            <a:ext cx="4278683" cy="523220"/>
          </a:xfrm>
          <a:prstGeom prst="rect">
            <a:avLst/>
          </a:prstGeom>
          <a:solidFill>
            <a:srgbClr val="000000"/>
          </a:solidFill>
        </p:spPr>
        <p:txBody>
          <a:bodyPr wrap="square" lIns="91440" tIns="45720" rIns="91440" bIns="45720">
            <a:spAutoFit/>
          </a:bodyPr>
          <a:lstStyle/>
          <a:p>
            <a:pPr algn="ctr"/>
            <a:endParaRPr lang="en-US" sz="2800" b="1" cap="none" spc="0" dirty="0">
              <a:ln w="12700">
                <a:solidFill>
                  <a:schemeClr val="tx2">
                    <a:satMod val="155000"/>
                  </a:schemeClr>
                </a:solidFill>
                <a:prstDash val="solid"/>
              </a:ln>
              <a:solidFill>
                <a:srgbClr val="00FF26"/>
              </a:solidFill>
              <a:effectLst>
                <a:outerShdw blurRad="41275" dist="20320" dir="1800000" algn="tl" rotWithShape="0">
                  <a:srgbClr val="000000">
                    <a:alpha val="40000"/>
                  </a:srgbClr>
                </a:outerShdw>
              </a:effectLst>
            </a:endParaRPr>
          </a:p>
        </p:txBody>
      </p:sp>
      <p:pic>
        <p:nvPicPr>
          <p:cNvPr id="3" name="Picture 2" descr="A person wearing a suit and tie&#13;&#10;&#13;&#10;Description automatically generated">
            <a:extLst>
              <a:ext uri="{FF2B5EF4-FFF2-40B4-BE49-F238E27FC236}">
                <a16:creationId xmlns:a16="http://schemas.microsoft.com/office/drawing/2014/main" id="{EA7A8965-6AD3-0548-B25A-E40D41286057}"/>
              </a:ext>
            </a:extLst>
          </p:cNvPr>
          <p:cNvPicPr>
            <a:picLocks noChangeAspect="1"/>
          </p:cNvPicPr>
          <p:nvPr/>
        </p:nvPicPr>
        <p:blipFill>
          <a:blip r:embed="rId2"/>
          <a:stretch>
            <a:fillRect/>
          </a:stretch>
        </p:blipFill>
        <p:spPr>
          <a:xfrm>
            <a:off x="4865318" y="45989"/>
            <a:ext cx="4278682" cy="6766022"/>
          </a:xfrm>
          <a:prstGeom prst="rect">
            <a:avLst/>
          </a:prstGeom>
        </p:spPr>
      </p:pic>
      <p:sp>
        <p:nvSpPr>
          <p:cNvPr id="8" name="TextBox 7">
            <a:extLst>
              <a:ext uri="{FF2B5EF4-FFF2-40B4-BE49-F238E27FC236}">
                <a16:creationId xmlns:a16="http://schemas.microsoft.com/office/drawing/2014/main" id="{DDDC1AD9-37D4-8945-B783-1A167177B637}"/>
              </a:ext>
            </a:extLst>
          </p:cNvPr>
          <p:cNvSpPr txBox="1"/>
          <p:nvPr/>
        </p:nvSpPr>
        <p:spPr>
          <a:xfrm>
            <a:off x="4865316" y="5857904"/>
            <a:ext cx="4670569" cy="1107996"/>
          </a:xfrm>
          <a:prstGeom prst="rect">
            <a:avLst/>
          </a:prstGeom>
          <a:noFill/>
        </p:spPr>
        <p:txBody>
          <a:bodyPr wrap="square" rtlCol="0">
            <a:spAutoFit/>
          </a:bodyPr>
          <a:lstStyle/>
          <a:p>
            <a:r>
              <a:rPr lang="en-US" sz="2400" b="1" dirty="0">
                <a:ln w="12700">
                  <a:solidFill>
                    <a:schemeClr val="tx2">
                      <a:satMod val="155000"/>
                    </a:schemeClr>
                  </a:solidFill>
                  <a:prstDash val="solid"/>
                </a:ln>
                <a:solidFill>
                  <a:srgbClr val="00FF26"/>
                </a:solidFill>
                <a:effectLst>
                  <a:outerShdw blurRad="41275" dist="20320" dir="1800000" algn="tl" rotWithShape="0">
                    <a:srgbClr val="000000">
                      <a:alpha val="40000"/>
                    </a:srgbClr>
                  </a:outerShdw>
                </a:effectLst>
              </a:rPr>
              <a:t>House Minority Leader Kevin McCarthy(R) California</a:t>
            </a:r>
          </a:p>
          <a:p>
            <a:endParaRPr lang="en-US" dirty="0"/>
          </a:p>
        </p:txBody>
      </p:sp>
      <p:pic>
        <p:nvPicPr>
          <p:cNvPr id="12" name="Picture 11" descr="A person wearing a suit and tie&#13;&#10;&#13;&#10;Description automatically generated">
            <a:extLst>
              <a:ext uri="{FF2B5EF4-FFF2-40B4-BE49-F238E27FC236}">
                <a16:creationId xmlns:a16="http://schemas.microsoft.com/office/drawing/2014/main" id="{48EC32D0-6EDC-354D-869A-766FAE34DD77}"/>
              </a:ext>
            </a:extLst>
          </p:cNvPr>
          <p:cNvPicPr>
            <a:picLocks noChangeAspect="1"/>
          </p:cNvPicPr>
          <p:nvPr/>
        </p:nvPicPr>
        <p:blipFill>
          <a:blip r:embed="rId3"/>
          <a:stretch>
            <a:fillRect/>
          </a:stretch>
        </p:blipFill>
        <p:spPr>
          <a:xfrm>
            <a:off x="-76359" y="-46486"/>
            <a:ext cx="4941675" cy="5750600"/>
          </a:xfrm>
          <a:prstGeom prst="rect">
            <a:avLst/>
          </a:prstGeom>
        </p:spPr>
      </p:pic>
    </p:spTree>
    <p:extLst>
      <p:ext uri="{BB962C8B-B14F-4D97-AF65-F5344CB8AC3E}">
        <p14:creationId xmlns:p14="http://schemas.microsoft.com/office/powerpoint/2010/main" val="76855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rmAutofit/>
          </a:bodyPr>
          <a:lstStyle/>
          <a:p>
            <a:pPr>
              <a:buNone/>
            </a:pPr>
            <a:r>
              <a:rPr lang="en-US" sz="3600" b="1" dirty="0"/>
              <a:t>Senate</a:t>
            </a:r>
            <a:endParaRPr lang="en-US" sz="3600" dirty="0"/>
          </a:p>
          <a:p>
            <a:pPr lvl="0"/>
            <a:r>
              <a:rPr lang="en-US" sz="3600" dirty="0"/>
              <a:t>The </a:t>
            </a:r>
            <a:r>
              <a:rPr lang="en-US" sz="3600" b="1" u="sng" dirty="0">
                <a:solidFill>
                  <a:schemeClr val="tx2"/>
                </a:solidFill>
              </a:rPr>
              <a:t>U.S. vice president</a:t>
            </a:r>
            <a:r>
              <a:rPr lang="en-US" sz="3600" dirty="0"/>
              <a:t>, although not a Senate member, it’s the presiding officer of the Senate, according to the Constitution. The vice president may not debate and only votes to break a tie.</a:t>
            </a:r>
          </a:p>
          <a:p>
            <a:pPr lvl="0"/>
            <a:r>
              <a:rPr lang="en-US" sz="3600" dirty="0"/>
              <a:t>The </a:t>
            </a:r>
            <a:r>
              <a:rPr lang="en-US" sz="3600" b="1" u="sng" dirty="0">
                <a:solidFill>
                  <a:schemeClr val="tx2"/>
                </a:solidFill>
              </a:rPr>
              <a:t>president pro tempore</a:t>
            </a:r>
            <a:r>
              <a:rPr lang="en-US" sz="3600" dirty="0">
                <a:solidFill>
                  <a:schemeClr val="tx2"/>
                </a:solidFill>
              </a:rPr>
              <a:t> </a:t>
            </a:r>
            <a:r>
              <a:rPr lang="en-US" sz="3600" dirty="0"/>
              <a:t>is a senior member of the majority party chosen to preside in the absence of the Senate president. This is a mostly ceremonial position lacking real power.</a:t>
            </a: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4" name="Text Box 4"/>
          <p:cNvSpPr txBox="1">
            <a:spLocks noChangeArrowheads="1"/>
          </p:cNvSpPr>
          <p:nvPr/>
        </p:nvSpPr>
        <p:spPr bwMode="auto">
          <a:xfrm>
            <a:off x="107950" y="829083"/>
            <a:ext cx="3744913" cy="4616648"/>
          </a:xfrm>
          <a:prstGeom prst="rect">
            <a:avLst/>
          </a:prstGeom>
          <a:noFill/>
          <a:ln>
            <a:noFill/>
          </a:ln>
          <a:effectLst/>
        </p:spPr>
        <p:txBody>
          <a:bodyPr>
            <a:spAutoFit/>
          </a:bodyPr>
          <a:lstStyle/>
          <a:p>
            <a:pPr algn="ctr">
              <a:spcBef>
                <a:spcPct val="50000"/>
              </a:spcBef>
            </a:pPr>
            <a:r>
              <a:rPr lang="en-US" sz="2800" dirty="0">
                <a:solidFill>
                  <a:srgbClr val="FF6600"/>
                </a:solidFill>
              </a:rPr>
              <a:t>The Constitution states that the vice president of the United States is also the president of the Senate. </a:t>
            </a:r>
          </a:p>
          <a:p>
            <a:pPr algn="ctr">
              <a:spcBef>
                <a:spcPct val="50000"/>
              </a:spcBef>
            </a:pPr>
            <a:r>
              <a:rPr lang="en-US" sz="2800" dirty="0">
                <a:solidFill>
                  <a:srgbClr val="FF6600"/>
                </a:solidFill>
              </a:rPr>
              <a:t>The most important job of the Senate president is to cast tie-breaking votes.</a:t>
            </a:r>
          </a:p>
        </p:txBody>
      </p:sp>
      <p:sp>
        <p:nvSpPr>
          <p:cNvPr id="215046" name="Rectangle 6"/>
          <p:cNvSpPr>
            <a:spLocks noChangeArrowheads="1"/>
          </p:cNvSpPr>
          <p:nvPr/>
        </p:nvSpPr>
        <p:spPr bwMode="auto">
          <a:xfrm>
            <a:off x="4025900" y="3716338"/>
            <a:ext cx="4886325" cy="1323439"/>
          </a:xfrm>
          <a:prstGeom prst="rect">
            <a:avLst/>
          </a:prstGeom>
          <a:noFill/>
          <a:ln>
            <a:noFill/>
          </a:ln>
          <a:effectLst/>
        </p:spPr>
        <p:txBody>
          <a:bodyPr>
            <a:spAutoFit/>
          </a:bodyPr>
          <a:lstStyle/>
          <a:p>
            <a:pPr algn="ctr"/>
            <a:r>
              <a:rPr lang="en-US" sz="2000" b="1" dirty="0">
                <a:solidFill>
                  <a:schemeClr val="tx2"/>
                </a:solidFill>
              </a:rPr>
              <a:t>The vice presidents who cast the most tie-breaking votes are John Adams (during 1789–1797) with 29 and John Calhoun (1825</a:t>
            </a:r>
            <a:r>
              <a:rPr lang="en-US" b="1" dirty="0">
                <a:solidFill>
                  <a:schemeClr val="tx2"/>
                </a:solidFill>
              </a:rPr>
              <a:t>–</a:t>
            </a:r>
            <a:r>
              <a:rPr lang="en-US" sz="2000" b="1" dirty="0">
                <a:solidFill>
                  <a:schemeClr val="tx2"/>
                </a:solidFill>
              </a:rPr>
              <a:t>1832) with 28. </a:t>
            </a:r>
          </a:p>
        </p:txBody>
      </p:sp>
      <p:grpSp>
        <p:nvGrpSpPr>
          <p:cNvPr id="215054" name="Group 14"/>
          <p:cNvGrpSpPr>
            <a:grpSpLocks/>
          </p:cNvGrpSpPr>
          <p:nvPr/>
        </p:nvGrpSpPr>
        <p:grpSpPr bwMode="auto">
          <a:xfrm>
            <a:off x="3802063" y="527050"/>
            <a:ext cx="5341937" cy="3138488"/>
            <a:chOff x="2517" y="890"/>
            <a:chExt cx="3044" cy="1860"/>
          </a:xfrm>
          <a:noFill/>
        </p:grpSpPr>
        <p:pic>
          <p:nvPicPr>
            <p:cNvPr id="215048" name="Picture 8" descr="John_C"/>
            <p:cNvPicPr>
              <a:picLocks noChangeAspect="1" noChangeArrowheads="1"/>
            </p:cNvPicPr>
            <p:nvPr/>
          </p:nvPicPr>
          <p:blipFill>
            <a:blip r:embed="rId3">
              <a:extLst>
                <a:ext uri="{28A0092B-C50C-407E-A947-70E740481C1C}">
                  <a14:useLocalDpi xmlns:a14="http://schemas.microsoft.com/office/drawing/2010/main" val="0"/>
                </a:ext>
              </a:extLst>
            </a:blip>
            <a:srcRect l="23117" t="7701" r="18375" b="30896"/>
            <a:stretch>
              <a:fillRect/>
            </a:stretch>
          </p:blipFill>
          <p:spPr bwMode="auto">
            <a:xfrm>
              <a:off x="4033" y="891"/>
              <a:ext cx="1528" cy="1859"/>
            </a:xfrm>
            <a:prstGeom prst="rect">
              <a:avLst/>
            </a:prstGeom>
            <a:grpFill/>
            <a:extLst/>
          </p:spPr>
        </p:pic>
        <p:pic>
          <p:nvPicPr>
            <p:cNvPr id="215050" name="Picture 10" descr="205px-John_Quincy_Ada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7" y="890"/>
              <a:ext cx="1525" cy="1859"/>
            </a:xfrm>
            <a:prstGeom prst="rect">
              <a:avLst/>
            </a:prstGeom>
            <a:grpFill/>
            <a:extLst/>
          </p:spPr>
        </p:pic>
      </p:grpSp>
      <p:sp>
        <p:nvSpPr>
          <p:cNvPr id="215051" name="Text Box 11"/>
          <p:cNvSpPr txBox="1">
            <a:spLocks noChangeArrowheads="1"/>
          </p:cNvSpPr>
          <p:nvPr/>
        </p:nvSpPr>
        <p:spPr bwMode="auto">
          <a:xfrm>
            <a:off x="0" y="-26988"/>
            <a:ext cx="9144000" cy="523220"/>
          </a:xfrm>
          <a:prstGeom prst="rect">
            <a:avLst/>
          </a:prstGeom>
          <a:noFill/>
          <a:ln>
            <a:noFill/>
          </a:ln>
          <a:effectLst/>
        </p:spPr>
        <p:txBody>
          <a:bodyPr>
            <a:spAutoFit/>
          </a:bodyPr>
          <a:lstStyle/>
          <a:p>
            <a:pPr algn="ctr"/>
            <a:r>
              <a:rPr lang="en-US" sz="2800" b="1" dirty="0">
                <a:solidFill>
                  <a:srgbClr val="FF0000"/>
                </a:solidFill>
              </a:rPr>
              <a:t>The President of the Senate</a:t>
            </a:r>
          </a:p>
        </p:txBody>
      </p:sp>
      <p:sp>
        <p:nvSpPr>
          <p:cNvPr id="215053" name="Text Box 13"/>
          <p:cNvSpPr txBox="1">
            <a:spLocks noChangeArrowheads="1"/>
          </p:cNvSpPr>
          <p:nvPr/>
        </p:nvSpPr>
        <p:spPr bwMode="auto">
          <a:xfrm>
            <a:off x="0" y="5681663"/>
            <a:ext cx="9144000" cy="915987"/>
          </a:xfrm>
          <a:prstGeom prst="rect">
            <a:avLst/>
          </a:prstGeom>
          <a:noFill/>
          <a:ln>
            <a:noFill/>
          </a:ln>
          <a:effectLst/>
        </p:spPr>
        <p:txBody>
          <a:bodyPr>
            <a:spAutoFit/>
          </a:bodyPr>
          <a:lstStyle/>
          <a:p>
            <a:pPr algn="ctr"/>
            <a:r>
              <a:rPr lang="en-US" dirty="0">
                <a:solidFill>
                  <a:schemeClr val="accent2"/>
                </a:solidFill>
              </a:rPr>
              <a:t>The Vice President of the United States shall be President of the Senate, but shall have no Vote unless they be equally divided.</a:t>
            </a:r>
            <a:r>
              <a:rPr lang="en-US" dirty="0">
                <a:solidFill>
                  <a:schemeClr val="tx1"/>
                </a:solidFill>
              </a:rPr>
              <a:t> </a:t>
            </a:r>
          </a:p>
          <a:p>
            <a:pPr algn="ctr"/>
            <a:r>
              <a:rPr lang="en-US" dirty="0">
                <a:solidFill>
                  <a:schemeClr val="tx1"/>
                </a:solidFill>
              </a:rPr>
              <a:t>—U.S. Constitution, Article I, Section 3, Clause 4 </a:t>
            </a:r>
          </a:p>
        </p:txBody>
      </p:sp>
    </p:spTree>
    <p:extLst>
      <p:ext uri="{BB962C8B-B14F-4D97-AF65-F5344CB8AC3E}">
        <p14:creationId xmlns:p14="http://schemas.microsoft.com/office/powerpoint/2010/main" val="81034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51"/>
                                        </p:tgtEl>
                                        <p:attrNameLst>
                                          <p:attrName>style.visibility</p:attrName>
                                        </p:attrNameLst>
                                      </p:cBhvr>
                                      <p:to>
                                        <p:strVal val="visible"/>
                                      </p:to>
                                    </p:set>
                                    <p:animEffect transition="in" filter="checkerboard(across)">
                                      <p:cBhvr>
                                        <p:cTn id="7" dur="500"/>
                                        <p:tgtEl>
                                          <p:spTgt spid="2150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044"/>
                                        </p:tgtEl>
                                        <p:attrNameLst>
                                          <p:attrName>style.visibility</p:attrName>
                                        </p:attrNameLst>
                                      </p:cBhvr>
                                      <p:to>
                                        <p:strVal val="visible"/>
                                      </p:to>
                                    </p:set>
                                    <p:animEffect transition="in" filter="blinds(horizontal)">
                                      <p:cBhvr>
                                        <p:cTn id="12" dur="500"/>
                                        <p:tgtEl>
                                          <p:spTgt spid="21504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5053"/>
                                        </p:tgtEl>
                                        <p:attrNameLst>
                                          <p:attrName>style.visibility</p:attrName>
                                        </p:attrNameLst>
                                      </p:cBhvr>
                                      <p:to>
                                        <p:strVal val="visible"/>
                                      </p:to>
                                    </p:set>
                                    <p:animEffect transition="in" filter="checkerboard(across)">
                                      <p:cBhvr>
                                        <p:cTn id="17" dur="500"/>
                                        <p:tgtEl>
                                          <p:spTgt spid="21505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5046"/>
                                        </p:tgtEl>
                                        <p:attrNameLst>
                                          <p:attrName>style.visibility</p:attrName>
                                        </p:attrNameLst>
                                      </p:cBhvr>
                                      <p:to>
                                        <p:strVal val="visible"/>
                                      </p:to>
                                    </p:set>
                                    <p:animEffect transition="in" filter="checkerboard(across)">
                                      <p:cBhvr>
                                        <p:cTn id="22" dur="500"/>
                                        <p:tgtEl>
                                          <p:spTgt spid="215046"/>
                                        </p:tgtEl>
                                      </p:cBhvr>
                                    </p:animEffect>
                                  </p:childTnLst>
                                </p:cTn>
                              </p:par>
                              <p:par>
                                <p:cTn id="23" presetID="5" presetClass="entr" presetSubtype="10" fill="hold" nodeType="withEffect">
                                  <p:stCondLst>
                                    <p:cond delay="0"/>
                                  </p:stCondLst>
                                  <p:childTnLst>
                                    <p:set>
                                      <p:cBhvr>
                                        <p:cTn id="24" dur="1" fill="hold">
                                          <p:stCondLst>
                                            <p:cond delay="0"/>
                                          </p:stCondLst>
                                        </p:cTn>
                                        <p:tgtEl>
                                          <p:spTgt spid="215054"/>
                                        </p:tgtEl>
                                        <p:attrNameLst>
                                          <p:attrName>style.visibility</p:attrName>
                                        </p:attrNameLst>
                                      </p:cBhvr>
                                      <p:to>
                                        <p:strVal val="visible"/>
                                      </p:to>
                                    </p:set>
                                    <p:animEffect transition="in" filter="checkerboard(across)">
                                      <p:cBhvr>
                                        <p:cTn id="25" dur="500"/>
                                        <p:tgtEl>
                                          <p:spTgt spid="215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4" grpId="0"/>
      <p:bldP spid="215046" grpId="0"/>
      <p:bldP spid="215051" grpId="0"/>
      <p:bldP spid="21505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Text Box 4"/>
          <p:cNvSpPr txBox="1">
            <a:spLocks noChangeArrowheads="1"/>
          </p:cNvSpPr>
          <p:nvPr/>
        </p:nvSpPr>
        <p:spPr bwMode="auto">
          <a:xfrm>
            <a:off x="34925" y="620713"/>
            <a:ext cx="6054725" cy="3554819"/>
          </a:xfrm>
          <a:prstGeom prst="rect">
            <a:avLst/>
          </a:prstGeom>
          <a:noFill/>
          <a:ln>
            <a:noFill/>
          </a:ln>
          <a:effectLst/>
        </p:spPr>
        <p:txBody>
          <a:bodyPr>
            <a:spAutoFit/>
          </a:bodyPr>
          <a:lstStyle/>
          <a:p>
            <a:pPr marL="342900" indent="-342900">
              <a:buSzPct val="150000"/>
              <a:buFont typeface="Arial"/>
              <a:buChar char="•"/>
            </a:pPr>
            <a:r>
              <a:rPr lang="en-US" sz="2500" dirty="0">
                <a:solidFill>
                  <a:srgbClr val="FF6600"/>
                </a:solidFill>
              </a:rPr>
              <a:t>The president pro tempore of the Senate is the highest-ranking senator and the second-highest-ranking official of the Senate. </a:t>
            </a:r>
          </a:p>
          <a:p>
            <a:pPr marL="342900" indent="-342900">
              <a:buSzPct val="150000"/>
              <a:buFont typeface="Arial"/>
              <a:buChar char="•"/>
            </a:pPr>
            <a:r>
              <a:rPr lang="en-US" sz="2500" dirty="0">
                <a:solidFill>
                  <a:srgbClr val="FF6600"/>
                </a:solidFill>
              </a:rPr>
              <a:t>The president pro tempore may preside over the Senate.</a:t>
            </a:r>
          </a:p>
          <a:p>
            <a:pPr marL="342900" indent="-342900">
              <a:buSzPct val="150000"/>
              <a:buFont typeface="Arial"/>
              <a:buChar char="•"/>
            </a:pPr>
            <a:r>
              <a:rPr lang="en-US" sz="2500" dirty="0">
                <a:solidFill>
                  <a:srgbClr val="FF6600"/>
                </a:solidFill>
              </a:rPr>
              <a:t>The president pro tempore is third in the line of succession to the presidency.</a:t>
            </a:r>
          </a:p>
        </p:txBody>
      </p:sp>
      <p:sp>
        <p:nvSpPr>
          <p:cNvPr id="216069" name="Text Box 5"/>
          <p:cNvSpPr txBox="1">
            <a:spLocks noChangeArrowheads="1"/>
          </p:cNvSpPr>
          <p:nvPr/>
        </p:nvSpPr>
        <p:spPr bwMode="auto">
          <a:xfrm>
            <a:off x="6122988" y="3041650"/>
            <a:ext cx="2963862" cy="2862322"/>
          </a:xfrm>
          <a:prstGeom prst="rect">
            <a:avLst/>
          </a:prstGeom>
          <a:solidFill>
            <a:schemeClr val="bg1"/>
          </a:solidFill>
          <a:ln>
            <a:noFill/>
          </a:ln>
          <a:effectLst/>
        </p:spPr>
        <p:txBody>
          <a:bodyPr>
            <a:spAutoFit/>
          </a:bodyPr>
          <a:lstStyle/>
          <a:p>
            <a:pPr algn="ctr">
              <a:spcBef>
                <a:spcPct val="50000"/>
              </a:spcBef>
            </a:pPr>
            <a:r>
              <a:rPr lang="en-US" sz="2000" b="1" dirty="0">
                <a:solidFill>
                  <a:schemeClr val="tx2"/>
                </a:solidFill>
              </a:rPr>
              <a:t>Had President Andrew Johnson, who had no vice president, been removed from office in 1868, Senate president pro tempore Benjamin Franklin Wade would have become president.</a:t>
            </a:r>
          </a:p>
        </p:txBody>
      </p:sp>
      <p:pic>
        <p:nvPicPr>
          <p:cNvPr id="216070" name="Picture 6" descr="BW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038" y="549275"/>
            <a:ext cx="2078037" cy="2338388"/>
          </a:xfrm>
          <a:prstGeom prst="rect">
            <a:avLst/>
          </a:prstGeom>
          <a:noFill/>
        </p:spPr>
      </p:pic>
      <p:sp>
        <p:nvSpPr>
          <p:cNvPr id="216071" name="Rectangle 7"/>
          <p:cNvSpPr>
            <a:spLocks noChangeArrowheads="1"/>
          </p:cNvSpPr>
          <p:nvPr/>
        </p:nvSpPr>
        <p:spPr bwMode="auto">
          <a:xfrm>
            <a:off x="0" y="44450"/>
            <a:ext cx="9144000" cy="523220"/>
          </a:xfrm>
          <a:prstGeom prst="rect">
            <a:avLst/>
          </a:prstGeom>
          <a:noFill/>
          <a:ln>
            <a:noFill/>
          </a:ln>
          <a:effectLst/>
        </p:spPr>
        <p:txBody>
          <a:bodyPr>
            <a:spAutoFit/>
          </a:bodyPr>
          <a:lstStyle/>
          <a:p>
            <a:pPr algn="ctr"/>
            <a:r>
              <a:rPr lang="en-US" sz="2800" b="1" dirty="0">
                <a:solidFill>
                  <a:srgbClr val="FF0000"/>
                </a:solidFill>
              </a:rPr>
              <a:t>The President Pro Tempore of the Senate</a:t>
            </a:r>
          </a:p>
        </p:txBody>
      </p:sp>
      <p:sp>
        <p:nvSpPr>
          <p:cNvPr id="216072" name="Text Box 8"/>
          <p:cNvSpPr txBox="1">
            <a:spLocks noChangeArrowheads="1"/>
          </p:cNvSpPr>
          <p:nvPr/>
        </p:nvSpPr>
        <p:spPr bwMode="auto">
          <a:xfrm>
            <a:off x="71438" y="4394200"/>
            <a:ext cx="4635500" cy="2031325"/>
          </a:xfrm>
          <a:prstGeom prst="rect">
            <a:avLst/>
          </a:prstGeom>
          <a:noFill/>
          <a:ln>
            <a:noFill/>
          </a:ln>
          <a:effectLst/>
        </p:spPr>
        <p:txBody>
          <a:bodyPr>
            <a:spAutoFit/>
          </a:bodyPr>
          <a:lstStyle/>
          <a:p>
            <a:r>
              <a:rPr lang="en-US" b="1" dirty="0">
                <a:solidFill>
                  <a:srgbClr val="00FF26"/>
                </a:solidFill>
              </a:rPr>
              <a:t>The Senate shall choose their other Officers, and also a President pro tempore, in the Absence of the Vice President, or when he shall exercise the Office of President of the United States. —U.S. Constitution, Article I, Section 3, Clause 5 </a:t>
            </a:r>
          </a:p>
        </p:txBody>
      </p:sp>
      <p:pic>
        <p:nvPicPr>
          <p:cNvPr id="216074" name="Picture 10" descr="600px-President_Pro_Tempore_s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525" y="4565650"/>
            <a:ext cx="1427163" cy="1427163"/>
          </a:xfrm>
          <a:prstGeom prst="rect">
            <a:avLst/>
          </a:prstGeom>
          <a:noFill/>
        </p:spPr>
      </p:pic>
    </p:spTree>
    <p:extLst>
      <p:ext uri="{BB962C8B-B14F-4D97-AF65-F5344CB8AC3E}">
        <p14:creationId xmlns:p14="http://schemas.microsoft.com/office/powerpoint/2010/main" val="125407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6071"/>
                                        </p:tgtEl>
                                        <p:attrNameLst>
                                          <p:attrName>style.visibility</p:attrName>
                                        </p:attrNameLst>
                                      </p:cBhvr>
                                      <p:to>
                                        <p:strVal val="visible"/>
                                      </p:to>
                                    </p:set>
                                    <p:animEffect transition="in" filter="dissolve">
                                      <p:cBhvr>
                                        <p:cTn id="7" dur="500"/>
                                        <p:tgtEl>
                                          <p:spTgt spid="21607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6068">
                                            <p:txEl>
                                              <p:pRg st="0" end="0"/>
                                            </p:txEl>
                                          </p:spTgt>
                                        </p:tgtEl>
                                        <p:attrNameLst>
                                          <p:attrName>style.visibility</p:attrName>
                                        </p:attrNameLst>
                                      </p:cBhvr>
                                      <p:to>
                                        <p:strVal val="visible"/>
                                      </p:to>
                                    </p:set>
                                    <p:animEffect transition="in" filter="dissolve">
                                      <p:cBhvr>
                                        <p:cTn id="12" dur="500"/>
                                        <p:tgtEl>
                                          <p:spTgt spid="2160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6068">
                                            <p:txEl>
                                              <p:pRg st="1" end="1"/>
                                            </p:txEl>
                                          </p:spTgt>
                                        </p:tgtEl>
                                        <p:attrNameLst>
                                          <p:attrName>style.visibility</p:attrName>
                                        </p:attrNameLst>
                                      </p:cBhvr>
                                      <p:to>
                                        <p:strVal val="visible"/>
                                      </p:to>
                                    </p:set>
                                    <p:animEffect transition="in" filter="dissolve">
                                      <p:cBhvr>
                                        <p:cTn id="17" dur="500"/>
                                        <p:tgtEl>
                                          <p:spTgt spid="21606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6068">
                                            <p:txEl>
                                              <p:pRg st="2" end="2"/>
                                            </p:txEl>
                                          </p:spTgt>
                                        </p:tgtEl>
                                        <p:attrNameLst>
                                          <p:attrName>style.visibility</p:attrName>
                                        </p:attrNameLst>
                                      </p:cBhvr>
                                      <p:to>
                                        <p:strVal val="visible"/>
                                      </p:to>
                                    </p:set>
                                    <p:animEffect transition="in" filter="dissolve">
                                      <p:cBhvr>
                                        <p:cTn id="22" dur="500"/>
                                        <p:tgtEl>
                                          <p:spTgt spid="21606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16072"/>
                                        </p:tgtEl>
                                        <p:attrNameLst>
                                          <p:attrName>style.visibility</p:attrName>
                                        </p:attrNameLst>
                                      </p:cBhvr>
                                      <p:to>
                                        <p:strVal val="visible"/>
                                      </p:to>
                                    </p:set>
                                    <p:anim calcmode="lin" valueType="num">
                                      <p:cBhvr additive="base">
                                        <p:cTn id="27" dur="500"/>
                                        <p:tgtEl>
                                          <p:spTgt spid="216072"/>
                                        </p:tgtEl>
                                        <p:attrNameLst>
                                          <p:attrName>ppt_y</p:attrName>
                                        </p:attrNameLst>
                                      </p:cBhvr>
                                      <p:tavLst>
                                        <p:tav tm="0">
                                          <p:val>
                                            <p:strVal val="#ppt_y+#ppt_h*1.125000"/>
                                          </p:val>
                                        </p:tav>
                                        <p:tav tm="100000">
                                          <p:val>
                                            <p:strVal val="#ppt_y"/>
                                          </p:val>
                                        </p:tav>
                                      </p:tavLst>
                                    </p:anim>
                                    <p:animEffect transition="in" filter="wipe(up)">
                                      <p:cBhvr>
                                        <p:cTn id="28" dur="500"/>
                                        <p:tgtEl>
                                          <p:spTgt spid="216072"/>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216069"/>
                                        </p:tgtEl>
                                        <p:attrNameLst>
                                          <p:attrName>style.visibility</p:attrName>
                                        </p:attrNameLst>
                                      </p:cBhvr>
                                      <p:to>
                                        <p:strVal val="visible"/>
                                      </p:to>
                                    </p:set>
                                    <p:anim calcmode="lin" valueType="num">
                                      <p:cBhvr additive="base">
                                        <p:cTn id="33" dur="500"/>
                                        <p:tgtEl>
                                          <p:spTgt spid="216069"/>
                                        </p:tgtEl>
                                        <p:attrNameLst>
                                          <p:attrName>ppt_y</p:attrName>
                                        </p:attrNameLst>
                                      </p:cBhvr>
                                      <p:tavLst>
                                        <p:tav tm="0">
                                          <p:val>
                                            <p:strVal val="#ppt_y+#ppt_h*1.125000"/>
                                          </p:val>
                                        </p:tav>
                                        <p:tav tm="100000">
                                          <p:val>
                                            <p:strVal val="#ppt_y"/>
                                          </p:val>
                                        </p:tav>
                                      </p:tavLst>
                                    </p:anim>
                                    <p:animEffect transition="in" filter="wipe(up)">
                                      <p:cBhvr>
                                        <p:cTn id="34" dur="500"/>
                                        <p:tgtEl>
                                          <p:spTgt spid="216069"/>
                                        </p:tgtEl>
                                      </p:cBhvr>
                                    </p:animEffect>
                                  </p:childTnLst>
                                </p:cTn>
                              </p:par>
                              <p:par>
                                <p:cTn id="35" presetID="12" presetClass="entr" presetSubtype="4" fill="hold" nodeType="withEffect">
                                  <p:stCondLst>
                                    <p:cond delay="0"/>
                                  </p:stCondLst>
                                  <p:childTnLst>
                                    <p:set>
                                      <p:cBhvr>
                                        <p:cTn id="36" dur="1" fill="hold">
                                          <p:stCondLst>
                                            <p:cond delay="0"/>
                                          </p:stCondLst>
                                        </p:cTn>
                                        <p:tgtEl>
                                          <p:spTgt spid="216070"/>
                                        </p:tgtEl>
                                        <p:attrNameLst>
                                          <p:attrName>style.visibility</p:attrName>
                                        </p:attrNameLst>
                                      </p:cBhvr>
                                      <p:to>
                                        <p:strVal val="visible"/>
                                      </p:to>
                                    </p:set>
                                    <p:anim calcmode="lin" valueType="num">
                                      <p:cBhvr additive="base">
                                        <p:cTn id="37" dur="500"/>
                                        <p:tgtEl>
                                          <p:spTgt spid="216070"/>
                                        </p:tgtEl>
                                        <p:attrNameLst>
                                          <p:attrName>ppt_y</p:attrName>
                                        </p:attrNameLst>
                                      </p:cBhvr>
                                      <p:tavLst>
                                        <p:tav tm="0">
                                          <p:val>
                                            <p:strVal val="#ppt_y+#ppt_h*1.125000"/>
                                          </p:val>
                                        </p:tav>
                                        <p:tav tm="100000">
                                          <p:val>
                                            <p:strVal val="#ppt_y"/>
                                          </p:val>
                                        </p:tav>
                                      </p:tavLst>
                                    </p:anim>
                                    <p:animEffect transition="in" filter="wipe(up)">
                                      <p:cBhvr>
                                        <p:cTn id="38" dur="500"/>
                                        <p:tgtEl>
                                          <p:spTgt spid="216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9" grpId="0" animBg="1"/>
      <p:bldP spid="216071" grpId="0"/>
      <p:bldP spid="21607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28968"/>
            <a:ext cx="4700337" cy="1968506"/>
          </a:xfrm>
        </p:spPr>
        <p:txBody>
          <a:bodyPr>
            <a:normAutofit fontScale="90000"/>
          </a:bodyPr>
          <a:lstStyle/>
          <a:p>
            <a:pPr algn="ctr"/>
            <a:r>
              <a:rPr lang="en-US" dirty="0"/>
              <a:t>President Pro Tempore</a:t>
            </a:r>
            <a:br>
              <a:rPr lang="en-US" dirty="0"/>
            </a:br>
            <a:r>
              <a:rPr lang="en-US" b="1" dirty="0">
                <a:hlinkClick r:id="rId2" tooltip="Charles Grassley">
                  <a:extLst>
                    <a:ext uri="{A12FA001-AC4F-418D-AE19-62706E023703}">
                      <ahyp:hlinkClr xmlns:ahyp="http://schemas.microsoft.com/office/drawing/2018/hyperlinkcolor" val="tx"/>
                    </a:ext>
                  </a:extLst>
                </a:hlinkClick>
              </a:rPr>
              <a:t>Charles Grassley</a:t>
            </a:r>
            <a:br>
              <a:rPr lang="en-US" dirty="0"/>
            </a:br>
            <a:r>
              <a:rPr lang="en-US" dirty="0"/>
              <a:t>(R) Iowa</a:t>
            </a:r>
          </a:p>
        </p:txBody>
      </p:sp>
      <p:pic>
        <p:nvPicPr>
          <p:cNvPr id="4" name="Picture 3" descr="A person wearing a suit and tie smiling at the camera&#13;&#10;&#13;&#10;Description automatically generated">
            <a:extLst>
              <a:ext uri="{FF2B5EF4-FFF2-40B4-BE49-F238E27FC236}">
                <a16:creationId xmlns:a16="http://schemas.microsoft.com/office/drawing/2014/main" id="{8687C7C1-0E74-504C-924A-0DE129B0081B}"/>
              </a:ext>
            </a:extLst>
          </p:cNvPr>
          <p:cNvPicPr>
            <a:picLocks noChangeAspect="1"/>
          </p:cNvPicPr>
          <p:nvPr/>
        </p:nvPicPr>
        <p:blipFill>
          <a:blip r:embed="rId3"/>
          <a:stretch>
            <a:fillRect/>
          </a:stretch>
        </p:blipFill>
        <p:spPr>
          <a:xfrm>
            <a:off x="4397829" y="-31751"/>
            <a:ext cx="4989286" cy="688975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rmAutofit/>
          </a:bodyPr>
          <a:lstStyle/>
          <a:p>
            <a:pPr lvl="0"/>
            <a:r>
              <a:rPr lang="en-US" sz="4000" dirty="0"/>
              <a:t>Majority of the minority </a:t>
            </a:r>
            <a:r>
              <a:rPr lang="en-US" sz="4000" b="1" u="sng" dirty="0">
                <a:solidFill>
                  <a:schemeClr val="tx2"/>
                </a:solidFill>
              </a:rPr>
              <a:t>floor leaders</a:t>
            </a:r>
            <a:endParaRPr lang="en-US" sz="4000" dirty="0">
              <a:solidFill>
                <a:schemeClr val="tx2"/>
              </a:solidFill>
            </a:endParaRPr>
          </a:p>
          <a:p>
            <a:pPr marL="502920" lvl="0" indent="-457200">
              <a:buFont typeface="+mj-lt"/>
              <a:buAutoNum type="arabicPeriod"/>
            </a:pPr>
            <a:r>
              <a:rPr lang="en-US" sz="4000" dirty="0"/>
              <a:t>The </a:t>
            </a:r>
            <a:r>
              <a:rPr lang="en-US" sz="4000" b="1" u="sng" dirty="0">
                <a:solidFill>
                  <a:schemeClr val="tx2"/>
                </a:solidFill>
              </a:rPr>
              <a:t>majority floor leader</a:t>
            </a:r>
            <a:r>
              <a:rPr lang="en-US" sz="4000" dirty="0">
                <a:solidFill>
                  <a:schemeClr val="tx2"/>
                </a:solidFill>
              </a:rPr>
              <a:t> </a:t>
            </a:r>
            <a:r>
              <a:rPr lang="en-US" sz="4000" dirty="0"/>
              <a:t>is the most influential member of the Senate and often the majority party spokesperson.</a:t>
            </a:r>
          </a:p>
          <a:p>
            <a:pPr marL="502920" lvl="0" indent="-457200">
              <a:buFont typeface="+mj-lt"/>
              <a:buAutoNum type="arabicPeriod"/>
            </a:pPr>
            <a:r>
              <a:rPr lang="en-US" sz="4000" dirty="0"/>
              <a:t>The </a:t>
            </a:r>
            <a:r>
              <a:rPr lang="en-US" sz="4000" b="1" u="sng" dirty="0">
                <a:solidFill>
                  <a:schemeClr val="tx2"/>
                </a:solidFill>
              </a:rPr>
              <a:t>minority floor leader</a:t>
            </a:r>
            <a:r>
              <a:rPr lang="en-US" sz="4000" dirty="0">
                <a:solidFill>
                  <a:schemeClr val="tx2"/>
                </a:solidFill>
              </a:rPr>
              <a:t> </a:t>
            </a:r>
            <a:r>
              <a:rPr lang="en-US" sz="4000" dirty="0"/>
              <a:t>performs the same role as the House minority leader.</a:t>
            </a:r>
          </a:p>
          <a:p>
            <a:pPr lvl="0"/>
            <a:r>
              <a:rPr lang="en-US" sz="4000" b="1" u="sng" dirty="0">
                <a:solidFill>
                  <a:schemeClr val="tx2"/>
                </a:solidFill>
              </a:rPr>
              <a:t>Whips</a:t>
            </a:r>
            <a:r>
              <a:rPr lang="en-US" sz="4000" dirty="0">
                <a:solidFill>
                  <a:schemeClr val="tx2"/>
                </a:solidFill>
              </a:rPr>
              <a:t> </a:t>
            </a:r>
            <a:r>
              <a:rPr lang="en-US" sz="4000" dirty="0"/>
              <a:t>serve the same role as whips in the House of Representatives. </a:t>
            </a:r>
          </a:p>
          <a:p>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1675"/>
          </a:xfrm>
        </p:spPr>
        <p:txBody>
          <a:bodyPr/>
          <a:lstStyle/>
          <a:p>
            <a:pPr algn="ctr"/>
            <a:r>
              <a:rPr lang="en-US" dirty="0"/>
              <a:t>Structure of Congress</a:t>
            </a:r>
          </a:p>
        </p:txBody>
      </p:sp>
      <p:graphicFrame>
        <p:nvGraphicFramePr>
          <p:cNvPr id="5" name="Table 4"/>
          <p:cNvGraphicFramePr>
            <a:graphicFrameLocks noGrp="1"/>
          </p:cNvGraphicFramePr>
          <p:nvPr>
            <p:extLst>
              <p:ext uri="{D42A27DB-BD31-4B8C-83A1-F6EECF244321}">
                <p14:modId xmlns:p14="http://schemas.microsoft.com/office/powerpoint/2010/main" val="3936132184"/>
              </p:ext>
            </p:extLst>
          </p:nvPr>
        </p:nvGraphicFramePr>
        <p:xfrm>
          <a:off x="0" y="1155031"/>
          <a:ext cx="9144000" cy="5702969"/>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928390">
                <a:tc>
                  <a:txBody>
                    <a:bodyPr/>
                    <a:lstStyle/>
                    <a:p>
                      <a:pPr marL="0" marR="0">
                        <a:spcBef>
                          <a:spcPts val="0"/>
                        </a:spcBef>
                        <a:spcAft>
                          <a:spcPts val="0"/>
                        </a:spcAft>
                      </a:pP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b="1" dirty="0">
                          <a:latin typeface="Calibri"/>
                          <a:ea typeface="Times New Roman"/>
                          <a:cs typeface="Times New Roman"/>
                        </a:rPr>
                        <a:t>House of Representatives</a:t>
                      </a:r>
                      <a:endParaRPr lang="en-US" sz="28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b="1" dirty="0">
                          <a:latin typeface="Calibri"/>
                          <a:ea typeface="Times New Roman"/>
                          <a:cs typeface="Times New Roman"/>
                        </a:rPr>
                        <a:t>Senate</a:t>
                      </a:r>
                      <a:endParaRPr lang="en-US" sz="28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95763">
                <a:tc>
                  <a:txBody>
                    <a:bodyPr/>
                    <a:lstStyle/>
                    <a:p>
                      <a:pPr marL="0" marR="0">
                        <a:spcBef>
                          <a:spcPts val="0"/>
                        </a:spcBef>
                        <a:spcAft>
                          <a:spcPts val="0"/>
                        </a:spcAft>
                      </a:pPr>
                      <a:r>
                        <a:rPr lang="en-US" sz="3600" b="1">
                          <a:latin typeface="Calibri"/>
                          <a:ea typeface="Times New Roman"/>
                          <a:cs typeface="Times New Roman"/>
                        </a:rPr>
                        <a:t>Membership</a:t>
                      </a:r>
                      <a:endParaRPr lang="en-US" sz="36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latin typeface="Calibri"/>
                          <a:ea typeface="Times New Roman"/>
                          <a:cs typeface="Times New Roman"/>
                        </a:rPr>
                        <a:t>435 members </a:t>
                      </a:r>
                      <a:r>
                        <a:rPr lang="en-US" sz="2000" b="1" u="sng" dirty="0">
                          <a:solidFill>
                            <a:schemeClr val="tx2"/>
                          </a:solidFill>
                          <a:latin typeface="Calibri"/>
                          <a:ea typeface="Times New Roman"/>
                          <a:cs typeface="Times New Roman"/>
                        </a:rPr>
                        <a:t>(apportioned by population)</a:t>
                      </a:r>
                      <a:endParaRPr lang="en-US" sz="2000" dirty="0">
                        <a:solidFill>
                          <a:schemeClr val="tx2"/>
                        </a:solidFill>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latin typeface="Calibri"/>
                          <a:ea typeface="Times New Roman"/>
                          <a:cs typeface="Times New Roman"/>
                        </a:rPr>
                        <a:t>100 members </a:t>
                      </a:r>
                      <a:r>
                        <a:rPr lang="en-US" sz="2000" dirty="0">
                          <a:solidFill>
                            <a:schemeClr val="tx2"/>
                          </a:solidFill>
                          <a:latin typeface="Calibri"/>
                          <a:ea typeface="Times New Roman"/>
                          <a:cs typeface="Times New Roman"/>
                        </a:rPr>
                        <a:t>(</a:t>
                      </a:r>
                      <a:r>
                        <a:rPr lang="en-US" sz="2000" b="1" u="sng" dirty="0">
                          <a:solidFill>
                            <a:schemeClr val="tx2"/>
                          </a:solidFill>
                          <a:latin typeface="Calibri"/>
                          <a:ea typeface="Times New Roman"/>
                          <a:cs typeface="Times New Roman"/>
                        </a:rPr>
                        <a:t>two from each state</a:t>
                      </a:r>
                      <a:r>
                        <a:rPr lang="en-US" sz="2000" dirty="0">
                          <a:solidFill>
                            <a:schemeClr val="tx2"/>
                          </a:solidFill>
                          <a:latin typeface="Calibri"/>
                          <a:ea typeface="Times New Roman"/>
                          <a:cs typeface="Times New Roman"/>
                        </a:rPr>
                        <a:t>)</a:t>
                      </a:r>
                      <a:endParaRPr lang="en-US" sz="2000" dirty="0">
                        <a:solidFill>
                          <a:schemeClr val="tx2"/>
                        </a:solidFill>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91526">
                <a:tc>
                  <a:txBody>
                    <a:bodyPr/>
                    <a:lstStyle/>
                    <a:p>
                      <a:pPr marL="0" marR="0">
                        <a:spcBef>
                          <a:spcPts val="0"/>
                        </a:spcBef>
                        <a:spcAft>
                          <a:spcPts val="0"/>
                        </a:spcAft>
                      </a:pPr>
                      <a:r>
                        <a:rPr lang="en-US" sz="3600" b="1" dirty="0">
                          <a:latin typeface="Calibri"/>
                          <a:ea typeface="Times New Roman"/>
                          <a:cs typeface="Times New Roman"/>
                        </a:rPr>
                        <a:t>Term of Office</a:t>
                      </a:r>
                      <a:endParaRPr lang="en-US" sz="36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u="sng" dirty="0">
                          <a:solidFill>
                            <a:schemeClr val="tx2"/>
                          </a:solidFill>
                          <a:latin typeface="Calibri"/>
                          <a:ea typeface="Times New Roman"/>
                          <a:cs typeface="Times New Roman"/>
                        </a:rPr>
                        <a:t>2 years; entire House elected every 2 years</a:t>
                      </a:r>
                      <a:endParaRPr lang="en-US" sz="2400" dirty="0">
                        <a:solidFill>
                          <a:schemeClr val="tx2"/>
                        </a:solidFill>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u="sng" dirty="0">
                          <a:solidFill>
                            <a:schemeClr val="tx2"/>
                          </a:solidFill>
                          <a:latin typeface="Calibri"/>
                          <a:ea typeface="Times New Roman"/>
                          <a:cs typeface="Times New Roman"/>
                        </a:rPr>
                        <a:t>6 years; staggered terms</a:t>
                      </a:r>
                      <a:r>
                        <a:rPr lang="en-US" sz="2400" dirty="0">
                          <a:solidFill>
                            <a:schemeClr val="tx2"/>
                          </a:solidFill>
                          <a:latin typeface="Calibri"/>
                          <a:ea typeface="Times New Roman"/>
                          <a:cs typeface="Times New Roman"/>
                        </a:rPr>
                        <a:t> </a:t>
                      </a:r>
                      <a:r>
                        <a:rPr lang="en-US" sz="2400" b="1" u="sng" dirty="0">
                          <a:solidFill>
                            <a:schemeClr val="tx2"/>
                          </a:solidFill>
                          <a:latin typeface="Calibri"/>
                          <a:ea typeface="Times New Roman"/>
                          <a:cs typeface="Times New Roman"/>
                        </a:rPr>
                        <a:t>with one-third of the Senate elected every 2 years</a:t>
                      </a:r>
                      <a:endParaRPr lang="en-US" sz="2400" b="1" u="sng" dirty="0">
                        <a:solidFill>
                          <a:schemeClr val="tx2"/>
                        </a:solidFill>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91526">
                <a:tc>
                  <a:txBody>
                    <a:bodyPr/>
                    <a:lstStyle/>
                    <a:p>
                      <a:pPr marL="0" marR="0">
                        <a:spcBef>
                          <a:spcPts val="0"/>
                        </a:spcBef>
                        <a:spcAft>
                          <a:spcPts val="0"/>
                        </a:spcAft>
                      </a:pPr>
                      <a:r>
                        <a:rPr lang="en-US" sz="2400" b="1">
                          <a:latin typeface="Calibri"/>
                          <a:ea typeface="Times New Roman"/>
                          <a:cs typeface="Times New Roman"/>
                        </a:rPr>
                        <a:t>Qualifications</a:t>
                      </a:r>
                      <a:endParaRPr lang="en-US" sz="2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latin typeface="Calibri"/>
                          <a:ea typeface="Times New Roman"/>
                          <a:cs typeface="Times New Roman"/>
                        </a:rPr>
                        <a:t>At least </a:t>
                      </a:r>
                      <a:r>
                        <a:rPr lang="en-US" sz="2000" b="1" u="sng" dirty="0">
                          <a:solidFill>
                            <a:schemeClr val="tx2"/>
                          </a:solidFill>
                          <a:latin typeface="Calibri"/>
                          <a:ea typeface="Times New Roman"/>
                          <a:cs typeface="Times New Roman"/>
                        </a:rPr>
                        <a:t>25 years of age; citizen for 7 years</a:t>
                      </a:r>
                      <a:r>
                        <a:rPr lang="en-US" sz="2000" dirty="0">
                          <a:latin typeface="Calibri"/>
                          <a:ea typeface="Times New Roman"/>
                          <a:cs typeface="Times New Roman"/>
                        </a:rPr>
                        <a:t>; must live in state where district is located</a:t>
                      </a:r>
                      <a:endParaRPr lang="en-US" sz="20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u="sng" dirty="0">
                          <a:solidFill>
                            <a:schemeClr val="tx2"/>
                          </a:solidFill>
                          <a:latin typeface="Calibri"/>
                          <a:ea typeface="Times New Roman"/>
                          <a:cs typeface="Times New Roman"/>
                        </a:rPr>
                        <a:t>At least 30 years of age citizen for 9 years</a:t>
                      </a:r>
                      <a:r>
                        <a:rPr lang="en-US" sz="2400" dirty="0">
                          <a:solidFill>
                            <a:schemeClr val="tx2"/>
                          </a:solidFill>
                          <a:latin typeface="Calibri"/>
                          <a:ea typeface="Times New Roman"/>
                          <a:cs typeface="Times New Roman"/>
                        </a:rPr>
                        <a:t> </a:t>
                      </a:r>
                      <a:r>
                        <a:rPr lang="en-US" sz="2400" dirty="0">
                          <a:latin typeface="Calibri"/>
                          <a:ea typeface="Times New Roman"/>
                          <a:cs typeface="Times New Roman"/>
                        </a:rPr>
                        <a:t>must live in state</a:t>
                      </a:r>
                      <a:endParaRPr lang="en-US" sz="24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7882">
                <a:tc>
                  <a:txBody>
                    <a:bodyPr/>
                    <a:lstStyle/>
                    <a:p>
                      <a:pPr marL="0" marR="0">
                        <a:spcBef>
                          <a:spcPts val="0"/>
                        </a:spcBef>
                        <a:spcAft>
                          <a:spcPts val="0"/>
                        </a:spcAft>
                      </a:pPr>
                      <a:r>
                        <a:rPr lang="en-US" sz="2400" b="1">
                          <a:latin typeface="Calibri"/>
                          <a:ea typeface="Times New Roman"/>
                          <a:cs typeface="Times New Roman"/>
                        </a:rPr>
                        <a:t>Constituencies</a:t>
                      </a:r>
                      <a:endParaRPr lang="en-US" sz="2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u="sng" dirty="0">
                          <a:solidFill>
                            <a:schemeClr val="tx2"/>
                          </a:solidFill>
                          <a:latin typeface="Calibri"/>
                          <a:ea typeface="Times New Roman"/>
                          <a:cs typeface="Times New Roman"/>
                        </a:rPr>
                        <a:t>Smaller, by districts</a:t>
                      </a:r>
                      <a:endParaRPr lang="en-US" sz="2400" b="1" u="sng" dirty="0">
                        <a:solidFill>
                          <a:schemeClr val="tx2"/>
                        </a:solidFill>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u="sng" dirty="0">
                          <a:solidFill>
                            <a:schemeClr val="tx2"/>
                          </a:solidFill>
                          <a:latin typeface="Calibri"/>
                          <a:ea typeface="Times New Roman"/>
                          <a:cs typeface="Times New Roman"/>
                        </a:rPr>
                        <a:t>Larger, entire state</a:t>
                      </a:r>
                      <a:endParaRPr lang="en-US" sz="2400" b="1" u="sng" dirty="0">
                        <a:solidFill>
                          <a:schemeClr val="tx2"/>
                        </a:solidFill>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7882">
                <a:tc>
                  <a:txBody>
                    <a:bodyPr/>
                    <a:lstStyle/>
                    <a:p>
                      <a:pPr marL="0" marR="0">
                        <a:spcBef>
                          <a:spcPts val="0"/>
                        </a:spcBef>
                        <a:spcAft>
                          <a:spcPts val="0"/>
                        </a:spcAft>
                      </a:pPr>
                      <a:r>
                        <a:rPr lang="en-US" sz="2400" b="1" dirty="0">
                          <a:latin typeface="Calibri"/>
                          <a:ea typeface="Times New Roman"/>
                          <a:cs typeface="Times New Roman"/>
                        </a:rPr>
                        <a:t>Prestige</a:t>
                      </a:r>
                      <a:endParaRPr lang="en-US" sz="24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u="sng" dirty="0">
                          <a:solidFill>
                            <a:schemeClr val="tx2"/>
                          </a:solidFill>
                          <a:latin typeface="Calibri"/>
                          <a:ea typeface="Times New Roman"/>
                          <a:cs typeface="Times New Roman"/>
                        </a:rPr>
                        <a:t>Less prestige</a:t>
                      </a:r>
                      <a:endParaRPr lang="en-US" sz="2400" b="1" u="sng" dirty="0">
                        <a:solidFill>
                          <a:schemeClr val="tx2"/>
                        </a:solidFill>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u="sng" dirty="0">
                          <a:solidFill>
                            <a:schemeClr val="tx2"/>
                          </a:solidFill>
                          <a:latin typeface="Calibri"/>
                          <a:ea typeface="Times New Roman"/>
                          <a:cs typeface="Times New Roman"/>
                        </a:rPr>
                        <a:t>More prestige</a:t>
                      </a:r>
                      <a:endParaRPr lang="en-US" sz="2400" b="1" u="sng" dirty="0">
                        <a:solidFill>
                          <a:schemeClr val="tx2"/>
                        </a:solidFill>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288340"/>
            <a:ext cx="4542400" cy="1477328"/>
          </a:xfrm>
          <a:prstGeom prst="rect">
            <a:avLst/>
          </a:prstGeom>
          <a:solidFill>
            <a:srgbClr val="000000"/>
          </a:solidFill>
        </p:spPr>
        <p:txBody>
          <a:bodyPr wrap="square" lIns="91440" tIns="45720" rIns="91440" bIns="45720">
            <a:spAutoFit/>
          </a:bodyPr>
          <a:lstStyle/>
          <a:p>
            <a:pPr algn="ctr"/>
            <a:r>
              <a:rPr lang="en-US" sz="30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Senate Majority Leader – Mitch McConnell(D) </a:t>
            </a:r>
            <a:r>
              <a:rPr lang="en-US" sz="3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Kentucky</a:t>
            </a:r>
            <a:endParaRPr lang="en-US" sz="30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7" name="Rectangle 6"/>
          <p:cNvSpPr/>
          <p:nvPr/>
        </p:nvSpPr>
        <p:spPr>
          <a:xfrm>
            <a:off x="4601600" y="5426839"/>
            <a:ext cx="4542400" cy="984885"/>
          </a:xfrm>
          <a:prstGeom prst="rect">
            <a:avLst/>
          </a:prstGeom>
          <a:solidFill>
            <a:schemeClr val="bg1"/>
          </a:solidFill>
        </p:spPr>
        <p:txBody>
          <a:bodyPr wrap="square" lIns="91440" tIns="45720" rIns="91440" bIns="45720">
            <a:spAutoFit/>
          </a:bodyPr>
          <a:lstStyle/>
          <a:p>
            <a:pPr algn="ctr"/>
            <a:r>
              <a:rPr lang="en-US" sz="29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Senate Minority Leader – </a:t>
            </a:r>
            <a:r>
              <a:rPr lang="en-US" sz="28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 Chuck Schumer </a:t>
            </a:r>
            <a:r>
              <a:rPr lang="en-US" sz="29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a:t>
            </a:r>
            <a:r>
              <a:rPr lang="en-US" sz="29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D</a:t>
            </a:r>
            <a:r>
              <a:rPr lang="en-US" sz="29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 NY</a:t>
            </a:r>
          </a:p>
        </p:txBody>
      </p:sp>
      <p:pic>
        <p:nvPicPr>
          <p:cNvPr id="3" name="Picture 2" descr="A person wearing a suit and tie&#13;&#10;&#13;&#10;Description automatically generated">
            <a:extLst>
              <a:ext uri="{FF2B5EF4-FFF2-40B4-BE49-F238E27FC236}">
                <a16:creationId xmlns:a16="http://schemas.microsoft.com/office/drawing/2014/main" id="{2B007BCD-445B-484D-BDDA-EC8EE167A6EE}"/>
              </a:ext>
            </a:extLst>
          </p:cNvPr>
          <p:cNvPicPr>
            <a:picLocks noChangeAspect="1"/>
          </p:cNvPicPr>
          <p:nvPr/>
        </p:nvPicPr>
        <p:blipFill>
          <a:blip r:embed="rId3"/>
          <a:stretch>
            <a:fillRect/>
          </a:stretch>
        </p:blipFill>
        <p:spPr>
          <a:xfrm>
            <a:off x="4019886" y="-159923"/>
            <a:ext cx="9312729" cy="5448263"/>
          </a:xfrm>
          <a:prstGeom prst="rect">
            <a:avLst/>
          </a:prstGeom>
        </p:spPr>
      </p:pic>
      <p:pic>
        <p:nvPicPr>
          <p:cNvPr id="9" name="Picture 8" descr="A person wearing a suit and tie smiling at the camera&#13;&#10;&#13;&#10;Description automatically generated">
            <a:extLst>
              <a:ext uri="{FF2B5EF4-FFF2-40B4-BE49-F238E27FC236}">
                <a16:creationId xmlns:a16="http://schemas.microsoft.com/office/drawing/2014/main" id="{859D36B5-A824-EB4B-BE17-88B345C5AF83}"/>
              </a:ext>
            </a:extLst>
          </p:cNvPr>
          <p:cNvPicPr>
            <a:picLocks noChangeAspect="1"/>
          </p:cNvPicPr>
          <p:nvPr/>
        </p:nvPicPr>
        <p:blipFill>
          <a:blip r:embed="rId4"/>
          <a:stretch>
            <a:fillRect/>
          </a:stretch>
        </p:blipFill>
        <p:spPr>
          <a:xfrm>
            <a:off x="0" y="-67431"/>
            <a:ext cx="4836264" cy="5355771"/>
          </a:xfrm>
          <a:prstGeom prst="rect">
            <a:avLst/>
          </a:prstGeom>
        </p:spPr>
      </p:pic>
    </p:spTree>
    <p:extLst>
      <p:ext uri="{BB962C8B-B14F-4D97-AF65-F5344CB8AC3E}">
        <p14:creationId xmlns:p14="http://schemas.microsoft.com/office/powerpoint/2010/main" val="332766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Text Box 2"/>
          <p:cNvSpPr txBox="1">
            <a:spLocks noChangeArrowheads="1"/>
          </p:cNvSpPr>
          <p:nvPr/>
        </p:nvSpPr>
        <p:spPr bwMode="auto">
          <a:xfrm>
            <a:off x="0" y="0"/>
            <a:ext cx="9144000" cy="584776"/>
          </a:xfrm>
          <a:prstGeom prst="rect">
            <a:avLst/>
          </a:prstGeom>
          <a:noFill/>
          <a:ln w="9525">
            <a:noFill/>
            <a:miter lim="800000"/>
            <a:headEnd/>
            <a:tailEnd/>
          </a:ln>
          <a:effectLst/>
        </p:spPr>
        <p:txBody>
          <a:bodyPr>
            <a:spAutoFit/>
          </a:bodyPr>
          <a:lstStyle/>
          <a:p>
            <a:pPr algn="ctr"/>
            <a:r>
              <a:rPr lang="en-US" sz="3200" b="1" dirty="0">
                <a:solidFill>
                  <a:srgbClr val="FF0000"/>
                </a:solidFill>
              </a:rPr>
              <a:t>Party Whips</a:t>
            </a:r>
          </a:p>
        </p:txBody>
      </p:sp>
      <p:sp>
        <p:nvSpPr>
          <p:cNvPr id="407555" name="Rectangle 3"/>
          <p:cNvSpPr>
            <a:spLocks noChangeArrowheads="1"/>
          </p:cNvSpPr>
          <p:nvPr/>
        </p:nvSpPr>
        <p:spPr bwMode="auto">
          <a:xfrm>
            <a:off x="0" y="1183972"/>
            <a:ext cx="8964613" cy="5632312"/>
          </a:xfrm>
          <a:prstGeom prst="rect">
            <a:avLst/>
          </a:prstGeom>
          <a:noFill/>
          <a:ln w="9525">
            <a:noFill/>
            <a:miter lim="800000"/>
            <a:headEnd/>
            <a:tailEnd/>
          </a:ln>
          <a:effectLst/>
        </p:spPr>
        <p:txBody>
          <a:bodyPr anchor="ctr">
            <a:spAutoFit/>
          </a:bodyPr>
          <a:lstStyle/>
          <a:p>
            <a:pPr marL="342900" indent="-342900">
              <a:buSzPct val="150000"/>
              <a:buFont typeface="Arial"/>
              <a:buChar char="•"/>
            </a:pPr>
            <a:r>
              <a:rPr lang="en-US" sz="3600" dirty="0">
                <a:solidFill>
                  <a:srgbClr val="FF6600"/>
                </a:solidFill>
              </a:rPr>
              <a:t>Both the Democrats and Republicans elect a whip at the beginning of each Congress. </a:t>
            </a:r>
          </a:p>
          <a:p>
            <a:pPr marL="342900" indent="-342900">
              <a:buSzPct val="150000"/>
              <a:buFont typeface="Arial"/>
              <a:buChar char="•"/>
            </a:pPr>
            <a:r>
              <a:rPr lang="en-US" sz="3600" dirty="0">
                <a:solidFill>
                  <a:srgbClr val="FF6600"/>
                </a:solidFill>
              </a:rPr>
              <a:t>The term "whip" comes from the British foxhunting term "</a:t>
            </a:r>
            <a:r>
              <a:rPr lang="en-US" sz="3600" dirty="0" err="1">
                <a:solidFill>
                  <a:srgbClr val="FF6600"/>
                </a:solidFill>
              </a:rPr>
              <a:t>whipper</a:t>
            </a:r>
            <a:r>
              <a:rPr lang="en-US" sz="3600" dirty="0">
                <a:solidFill>
                  <a:srgbClr val="FF6600"/>
                </a:solidFill>
              </a:rPr>
              <a:t> in," meaning the hunter's assistant who keeps the hounds together in a pack.</a:t>
            </a:r>
          </a:p>
          <a:p>
            <a:pPr marL="342900" indent="-342900">
              <a:buSzPct val="150000"/>
              <a:buFont typeface="Arial"/>
              <a:buChar char="•"/>
            </a:pPr>
            <a:r>
              <a:rPr lang="en-US" altLang="zh-CN" sz="3600" dirty="0">
                <a:solidFill>
                  <a:srgbClr val="FF6600"/>
                </a:solidFill>
                <a:ea typeface="SimSun" pitchFamily="2" charset="-122"/>
              </a:rPr>
              <a:t>The majority and minority whips are responsible for unifying their party members on important legislation.</a:t>
            </a:r>
            <a:endParaRPr lang="en-US" sz="3600" b="0" dirty="0">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07555">
                                            <p:txEl>
                                              <p:pRg st="0" end="0"/>
                                            </p:txEl>
                                          </p:spTgt>
                                        </p:tgtEl>
                                        <p:attrNameLst>
                                          <p:attrName>style.visibility</p:attrName>
                                        </p:attrNameLst>
                                      </p:cBhvr>
                                      <p:to>
                                        <p:strVal val="visible"/>
                                      </p:to>
                                    </p:set>
                                    <p:anim calcmode="lin" valueType="num">
                                      <p:cBhvr additive="base">
                                        <p:cTn id="7" dur="500"/>
                                        <p:tgtEl>
                                          <p:spTgt spid="40755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0755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07555">
                                            <p:txEl>
                                              <p:pRg st="1" end="1"/>
                                            </p:txEl>
                                          </p:spTgt>
                                        </p:tgtEl>
                                        <p:attrNameLst>
                                          <p:attrName>style.visibility</p:attrName>
                                        </p:attrNameLst>
                                      </p:cBhvr>
                                      <p:to>
                                        <p:strVal val="visible"/>
                                      </p:to>
                                    </p:set>
                                    <p:anim calcmode="lin" valueType="num">
                                      <p:cBhvr additive="base">
                                        <p:cTn id="13" dur="500"/>
                                        <p:tgtEl>
                                          <p:spTgt spid="40755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0755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07555">
                                            <p:txEl>
                                              <p:pRg st="2" end="2"/>
                                            </p:txEl>
                                          </p:spTgt>
                                        </p:tgtEl>
                                        <p:attrNameLst>
                                          <p:attrName>style.visibility</p:attrName>
                                        </p:attrNameLst>
                                      </p:cBhvr>
                                      <p:to>
                                        <p:strVal val="visible"/>
                                      </p:to>
                                    </p:set>
                                    <p:anim calcmode="lin" valueType="num">
                                      <p:cBhvr additive="base">
                                        <p:cTn id="19" dur="500"/>
                                        <p:tgtEl>
                                          <p:spTgt spid="407555">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07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7507"/>
          </a:xfrm>
        </p:spPr>
        <p:txBody>
          <a:bodyPr>
            <a:normAutofit fontScale="90000"/>
          </a:bodyPr>
          <a:lstStyle/>
          <a:p>
            <a:pPr algn="ctr"/>
            <a:r>
              <a:rPr lang="en-US" dirty="0"/>
              <a:t>The Committee System </a:t>
            </a:r>
          </a:p>
        </p:txBody>
      </p:sp>
      <p:sp>
        <p:nvSpPr>
          <p:cNvPr id="3" name="Content Placeholder 2"/>
          <p:cNvSpPr>
            <a:spLocks noGrp="1"/>
          </p:cNvSpPr>
          <p:nvPr>
            <p:ph idx="1"/>
          </p:nvPr>
        </p:nvSpPr>
        <p:spPr>
          <a:xfrm>
            <a:off x="0" y="1331495"/>
            <a:ext cx="9144000" cy="5526505"/>
          </a:xfrm>
        </p:spPr>
        <p:txBody>
          <a:bodyPr>
            <a:normAutofit/>
          </a:bodyPr>
          <a:lstStyle/>
          <a:p>
            <a:r>
              <a:rPr lang="en-US" sz="4000" dirty="0"/>
              <a:t>Most of the work of Congress is accomplished through committee. </a:t>
            </a:r>
            <a:r>
              <a:rPr lang="en-US" sz="4000" b="1" u="sng" dirty="0">
                <a:solidFill>
                  <a:schemeClr val="tx2"/>
                </a:solidFill>
              </a:rPr>
              <a:t>Committees permit Congress to divide the work among members</a:t>
            </a:r>
            <a:r>
              <a:rPr lang="en-US" sz="4000" dirty="0"/>
              <a:t>, thus allowing for the study of legislation by specialists and helping speed up the passage of legislation.</a:t>
            </a:r>
          </a:p>
          <a:p>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Autofit/>
          </a:bodyPr>
          <a:lstStyle/>
          <a:p>
            <a:pPr>
              <a:buNone/>
            </a:pPr>
            <a:r>
              <a:rPr lang="en-US" sz="4000" b="1" dirty="0"/>
              <a:t>Leadership of Committees </a:t>
            </a:r>
          </a:p>
          <a:p>
            <a:r>
              <a:rPr lang="en-US" sz="4000" b="1" u="sng" dirty="0">
                <a:solidFill>
                  <a:schemeClr val="tx2"/>
                </a:solidFill>
              </a:rPr>
              <a:t>Committee chairpersons</a:t>
            </a:r>
            <a:r>
              <a:rPr lang="en-US" sz="4000" dirty="0">
                <a:solidFill>
                  <a:schemeClr val="tx2"/>
                </a:solidFill>
              </a:rPr>
              <a:t> </a:t>
            </a:r>
            <a:r>
              <a:rPr lang="en-US" sz="4000" dirty="0"/>
              <a:t>are members of the majority party in each house chosen by party caucus. They </a:t>
            </a:r>
            <a:r>
              <a:rPr lang="en-US" sz="4000" b="1" u="sng" dirty="0">
                <a:solidFill>
                  <a:schemeClr val="tx2"/>
                </a:solidFill>
              </a:rPr>
              <a:t>set agendas, assign members to subcommittees</a:t>
            </a:r>
            <a:r>
              <a:rPr lang="en-US" sz="4000" dirty="0"/>
              <a:t>, and decide whether the committee will hold public hearing and which witnesses to call. They manage floor debate of the bill when it is presented to the full House or Senate.</a:t>
            </a:r>
          </a:p>
          <a:p>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rmAutofit/>
          </a:bodyPr>
          <a:lstStyle/>
          <a:p>
            <a:r>
              <a:rPr lang="en-US" sz="4000" dirty="0"/>
              <a:t>Traditionally chairpersons were chosen based on the </a:t>
            </a:r>
            <a:r>
              <a:rPr lang="en-US" sz="4000" b="1" u="sng" dirty="0">
                <a:solidFill>
                  <a:schemeClr val="tx2"/>
                </a:solidFill>
              </a:rPr>
              <a:t>seniority system</a:t>
            </a:r>
            <a:r>
              <a:rPr lang="en-US" sz="4000" dirty="0"/>
              <a:t>, with the majority party member having the longest length of committee service chosen as chairperson. Today, reforms allow for the selection of chairpersons </a:t>
            </a:r>
            <a:r>
              <a:rPr lang="en-US" sz="4000" b="1" u="sng" dirty="0">
                <a:solidFill>
                  <a:schemeClr val="tx2"/>
                </a:solidFill>
              </a:rPr>
              <a:t>who are not the most senior majority-party member on the committee</a:t>
            </a:r>
            <a:r>
              <a:rPr lang="en-US" sz="4000" dirty="0"/>
              <a:t>. However, most are long-standing members on the committee.</a:t>
            </a:r>
          </a:p>
          <a:p>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rmAutofit/>
          </a:bodyPr>
          <a:lstStyle/>
          <a:p>
            <a:pPr>
              <a:buNone/>
            </a:pPr>
            <a:r>
              <a:rPr lang="en-US" sz="3600" b="1" dirty="0"/>
              <a:t>Membership of Committees </a:t>
            </a:r>
          </a:p>
          <a:p>
            <a:r>
              <a:rPr lang="en-US" sz="3600" dirty="0"/>
              <a:t>The percentage of each committee’s membership </a:t>
            </a:r>
            <a:r>
              <a:rPr lang="en-US" sz="3600" b="1" u="sng" dirty="0">
                <a:solidFill>
                  <a:schemeClr val="tx2"/>
                </a:solidFill>
              </a:rPr>
              <a:t>reflects the overall percentage of Democrats and Republicans in each house</a:t>
            </a:r>
            <a:r>
              <a:rPr lang="en-US" sz="3600" dirty="0"/>
              <a:t>. Members try to serve on committees where they can influence public policy relating to their district to state (</a:t>
            </a:r>
            <a:r>
              <a:rPr lang="en-US" sz="3600" b="1" u="sng" dirty="0">
                <a:solidFill>
                  <a:schemeClr val="tx2"/>
                </a:solidFill>
              </a:rPr>
              <a:t>for example, a Kansas senator on the agriculture committee</a:t>
            </a:r>
            <a:r>
              <a:rPr lang="en-US" sz="3600" dirty="0"/>
              <a:t>) or influence national public policy issues (an Iowa representative on the foreign relations committee).</a:t>
            </a: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10917" y="0"/>
            <a:ext cx="5122172" cy="923330"/>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116</a:t>
            </a:r>
            <a:r>
              <a:rPr lang="en-US" sz="5400" b="1" cap="none" spc="0" baseline="300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th</a:t>
            </a:r>
            <a:r>
              <a:rPr lang="en-US" sz="54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 Congress</a:t>
            </a:r>
          </a:p>
        </p:txBody>
      </p:sp>
      <p:pic>
        <p:nvPicPr>
          <p:cNvPr id="3" name="Picture 2">
            <a:extLst>
              <a:ext uri="{FF2B5EF4-FFF2-40B4-BE49-F238E27FC236}">
                <a16:creationId xmlns:a16="http://schemas.microsoft.com/office/drawing/2014/main" id="{D8C90A14-FB37-3B41-9D78-B626ACC452B3}"/>
              </a:ext>
            </a:extLst>
          </p:cNvPr>
          <p:cNvPicPr>
            <a:picLocks noChangeAspect="1"/>
          </p:cNvPicPr>
          <p:nvPr/>
        </p:nvPicPr>
        <p:blipFill>
          <a:blip r:embed="rId2"/>
          <a:stretch>
            <a:fillRect/>
          </a:stretch>
        </p:blipFill>
        <p:spPr>
          <a:xfrm>
            <a:off x="0" y="1602156"/>
            <a:ext cx="9525238" cy="4863958"/>
          </a:xfrm>
          <a:prstGeom prst="rect">
            <a:avLst/>
          </a:prstGeom>
        </p:spPr>
      </p:pic>
    </p:spTree>
    <p:extLst>
      <p:ext uri="{BB962C8B-B14F-4D97-AF65-F5344CB8AC3E}">
        <p14:creationId xmlns:p14="http://schemas.microsoft.com/office/powerpoint/2010/main" val="5577781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3;&#10;&#13;&#10;Description automatically generated">
            <a:extLst>
              <a:ext uri="{FF2B5EF4-FFF2-40B4-BE49-F238E27FC236}">
                <a16:creationId xmlns:a16="http://schemas.microsoft.com/office/drawing/2014/main" id="{28FBF24C-98BD-FF44-A806-C4DD278DFBC4}"/>
              </a:ext>
            </a:extLst>
          </p:cNvPr>
          <p:cNvPicPr>
            <a:picLocks noChangeAspect="1"/>
          </p:cNvPicPr>
          <p:nvPr/>
        </p:nvPicPr>
        <p:blipFill>
          <a:blip r:embed="rId2"/>
          <a:stretch>
            <a:fillRect/>
          </a:stretch>
        </p:blipFill>
        <p:spPr>
          <a:xfrm>
            <a:off x="889000" y="1175656"/>
            <a:ext cx="7366000" cy="5110843"/>
          </a:xfrm>
          <a:prstGeom prst="rect">
            <a:avLst/>
          </a:prstGeom>
        </p:spPr>
      </p:pic>
      <p:sp>
        <p:nvSpPr>
          <p:cNvPr id="5" name="TextBox 4">
            <a:extLst>
              <a:ext uri="{FF2B5EF4-FFF2-40B4-BE49-F238E27FC236}">
                <a16:creationId xmlns:a16="http://schemas.microsoft.com/office/drawing/2014/main" id="{DB7E6A94-00B4-E446-AE72-4D9C1522AFF3}"/>
              </a:ext>
            </a:extLst>
          </p:cNvPr>
          <p:cNvSpPr txBox="1"/>
          <p:nvPr/>
        </p:nvSpPr>
        <p:spPr>
          <a:xfrm>
            <a:off x="2917371" y="0"/>
            <a:ext cx="4288972" cy="892552"/>
          </a:xfrm>
          <a:prstGeom prst="rect">
            <a:avLst/>
          </a:prstGeom>
          <a:noFill/>
        </p:spPr>
        <p:txBody>
          <a:bodyPr wrap="square" rtlCol="0">
            <a:spAutoFit/>
          </a:bodyPr>
          <a:lstStyle/>
          <a:p>
            <a:pPr algn="ctr"/>
            <a:r>
              <a:rPr lang="en-US" sz="2600" dirty="0"/>
              <a:t>The United States Senate-2019</a:t>
            </a:r>
          </a:p>
        </p:txBody>
      </p:sp>
    </p:spTree>
    <p:extLst>
      <p:ext uri="{BB962C8B-B14F-4D97-AF65-F5344CB8AC3E}">
        <p14:creationId xmlns:p14="http://schemas.microsoft.com/office/powerpoint/2010/main" val="16461889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rmAutofit/>
          </a:bodyPr>
          <a:lstStyle/>
          <a:p>
            <a:pPr>
              <a:buNone/>
            </a:pPr>
            <a:r>
              <a:rPr lang="en-US" sz="3600" b="1" dirty="0"/>
              <a:t>Types of Committees </a:t>
            </a:r>
          </a:p>
          <a:p>
            <a:pPr lvl="0"/>
            <a:r>
              <a:rPr lang="en-US" sz="3600" dirty="0"/>
              <a:t>A </a:t>
            </a:r>
            <a:r>
              <a:rPr lang="en-US" sz="3600" b="1" u="sng" dirty="0">
                <a:solidFill>
                  <a:schemeClr val="tx2"/>
                </a:solidFill>
              </a:rPr>
              <a:t>standing committee</a:t>
            </a:r>
            <a:r>
              <a:rPr lang="en-US" sz="3600" dirty="0">
                <a:solidFill>
                  <a:schemeClr val="tx2"/>
                </a:solidFill>
              </a:rPr>
              <a:t> </a:t>
            </a:r>
            <a:r>
              <a:rPr lang="en-US" sz="3600" dirty="0"/>
              <a:t>is a permanent committee that deals with </a:t>
            </a:r>
            <a:r>
              <a:rPr lang="en-US" sz="3600" b="1" u="sng" dirty="0">
                <a:solidFill>
                  <a:schemeClr val="tx2"/>
                </a:solidFill>
              </a:rPr>
              <a:t>specific policy matters</a:t>
            </a:r>
            <a:r>
              <a:rPr lang="en-US" sz="3600" dirty="0">
                <a:solidFill>
                  <a:schemeClr val="tx2"/>
                </a:solidFill>
              </a:rPr>
              <a:t> </a:t>
            </a:r>
            <a:r>
              <a:rPr lang="en-US" sz="3600" dirty="0"/>
              <a:t>(agriculture, energy and natural resources, veterans affairs).</a:t>
            </a:r>
          </a:p>
          <a:p>
            <a:pPr>
              <a:buNone/>
            </a:pPr>
            <a:endParaRPr lang="en-US" sz="3600" dirty="0"/>
          </a:p>
          <a:p>
            <a:pPr lvl="0"/>
            <a:r>
              <a:rPr lang="en-US" sz="3600" dirty="0"/>
              <a:t>A </a:t>
            </a:r>
            <a:r>
              <a:rPr lang="en-US" sz="3600" b="1" u="sng" dirty="0">
                <a:solidFill>
                  <a:schemeClr val="tx2"/>
                </a:solidFill>
              </a:rPr>
              <a:t>select committee</a:t>
            </a:r>
            <a:r>
              <a:rPr lang="en-US" sz="3600" b="1" dirty="0">
                <a:solidFill>
                  <a:schemeClr val="tx2"/>
                </a:solidFill>
              </a:rPr>
              <a:t> </a:t>
            </a:r>
            <a:r>
              <a:rPr lang="en-US" sz="3600" dirty="0"/>
              <a:t>is a temporary committee appointed for a specific purpose. Most are formed to </a:t>
            </a:r>
            <a:r>
              <a:rPr lang="en-US" sz="3600" b="1" u="sng" dirty="0">
                <a:solidFill>
                  <a:schemeClr val="tx2"/>
                </a:solidFill>
              </a:rPr>
              <a:t>investigate a particular issue</a:t>
            </a:r>
            <a:r>
              <a:rPr lang="en-US" sz="3600" dirty="0"/>
              <a:t>, such as the Senate Watergate Committee. </a:t>
            </a: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0916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9801"/>
          </a:xfrm>
        </p:spPr>
        <p:txBody>
          <a:bodyPr/>
          <a:lstStyle/>
          <a:p>
            <a:pPr algn="ctr"/>
            <a:r>
              <a:rPr lang="en-US" dirty="0"/>
              <a:t>Organization of Congress</a:t>
            </a:r>
          </a:p>
        </p:txBody>
      </p:sp>
      <p:sp>
        <p:nvSpPr>
          <p:cNvPr id="3" name="Content Placeholder 2"/>
          <p:cNvSpPr>
            <a:spLocks noGrp="1"/>
          </p:cNvSpPr>
          <p:nvPr>
            <p:ph idx="1"/>
          </p:nvPr>
        </p:nvSpPr>
        <p:spPr>
          <a:xfrm>
            <a:off x="0" y="1106905"/>
            <a:ext cx="9144000" cy="5751095"/>
          </a:xfrm>
        </p:spPr>
        <p:txBody>
          <a:bodyPr>
            <a:normAutofit/>
          </a:bodyPr>
          <a:lstStyle/>
          <a:p>
            <a:pPr lvl="0"/>
            <a:r>
              <a:rPr lang="en-US" sz="3800" dirty="0"/>
              <a:t>Two houses meet for terms of two years beginning on </a:t>
            </a:r>
            <a:r>
              <a:rPr lang="en-US" sz="3800" b="1" u="sng" dirty="0">
                <a:solidFill>
                  <a:schemeClr val="tx2"/>
                </a:solidFill>
              </a:rPr>
              <a:t>January 3 of odd-numbered years</a:t>
            </a:r>
            <a:r>
              <a:rPr lang="en-US" sz="3800" dirty="0"/>
              <a:t>; each term is divided into two one-year sessions</a:t>
            </a:r>
          </a:p>
          <a:p>
            <a:pPr lvl="0"/>
            <a:r>
              <a:rPr lang="en-US" sz="3800" dirty="0"/>
              <a:t>The president may call special sessions in cases of national emergency </a:t>
            </a:r>
          </a:p>
          <a:p>
            <a:pPr lvl="0"/>
            <a:r>
              <a:rPr lang="en-US" sz="3800" dirty="0"/>
              <a:t>Each house of Congress </a:t>
            </a:r>
            <a:r>
              <a:rPr lang="en-US" sz="3800" b="1" u="sng" dirty="0">
                <a:solidFill>
                  <a:schemeClr val="tx2"/>
                </a:solidFill>
              </a:rPr>
              <a:t>chooses its own leadership</a:t>
            </a:r>
            <a:r>
              <a:rPr lang="en-US" sz="3800" dirty="0"/>
              <a:t> and determines its own rules</a:t>
            </a:r>
          </a:p>
          <a:p>
            <a:endParaRPr lang="en-US" sz="3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ssolv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ssolv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
            <a:ext cx="9149829" cy="6858001"/>
          </a:xfrm>
          <a:prstGeom prst="rect">
            <a:avLst/>
          </a:prstGeom>
        </p:spPr>
      </p:pic>
    </p:spTree>
    <p:extLst>
      <p:ext uri="{BB962C8B-B14F-4D97-AF65-F5344CB8AC3E}">
        <p14:creationId xmlns:p14="http://schemas.microsoft.com/office/powerpoint/2010/main" val="231961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Autofit/>
          </a:bodyPr>
          <a:lstStyle/>
          <a:p>
            <a:pPr lvl="0"/>
            <a:r>
              <a:rPr lang="en-US" sz="3600" dirty="0"/>
              <a:t>A </a:t>
            </a:r>
            <a:r>
              <a:rPr lang="en-US" sz="3600" b="1" u="sng" dirty="0">
                <a:solidFill>
                  <a:schemeClr val="tx2"/>
                </a:solidFill>
              </a:rPr>
              <a:t>joint committee</a:t>
            </a:r>
            <a:r>
              <a:rPr lang="en-US" sz="3600" b="1" dirty="0">
                <a:solidFill>
                  <a:schemeClr val="tx2"/>
                </a:solidFill>
              </a:rPr>
              <a:t> </a:t>
            </a:r>
            <a:r>
              <a:rPr lang="en-US" sz="3600" dirty="0"/>
              <a:t>is made up of </a:t>
            </a:r>
            <a:r>
              <a:rPr lang="en-US" sz="3600" b="1" u="sng" dirty="0">
                <a:solidFill>
                  <a:schemeClr val="tx2"/>
                </a:solidFill>
              </a:rPr>
              <a:t>members of both houses of Congres</a:t>
            </a:r>
            <a:r>
              <a:rPr lang="en-US" sz="3600" b="1" u="sng" dirty="0"/>
              <a:t>s</a:t>
            </a:r>
            <a:r>
              <a:rPr lang="en-US" sz="3600" dirty="0"/>
              <a:t>. It may be a select committee (Iran-Contra Committee) or perform routine duties (Joint Committee on the Library of Congress)</a:t>
            </a:r>
          </a:p>
          <a:p>
            <a:pPr marL="45720" indent="0">
              <a:buNone/>
            </a:pPr>
            <a:endParaRPr lang="en-US" sz="3600" dirty="0"/>
          </a:p>
          <a:p>
            <a:pPr lvl="0"/>
            <a:r>
              <a:rPr lang="en-US" sz="3600" dirty="0"/>
              <a:t>A </a:t>
            </a:r>
            <a:r>
              <a:rPr lang="en-US" sz="3600" b="1" u="sng" dirty="0">
                <a:solidFill>
                  <a:schemeClr val="tx2"/>
                </a:solidFill>
              </a:rPr>
              <a:t>conference committee</a:t>
            </a:r>
            <a:r>
              <a:rPr lang="en-US" sz="3600" b="1" dirty="0">
                <a:solidFill>
                  <a:schemeClr val="tx2"/>
                </a:solidFill>
              </a:rPr>
              <a:t> </a:t>
            </a:r>
            <a:r>
              <a:rPr lang="en-US" sz="3600" dirty="0"/>
              <a:t>is a temporary committee of members from both houses of Congress, created to </a:t>
            </a:r>
            <a:r>
              <a:rPr lang="en-US" sz="3600" b="1" u="sng" dirty="0">
                <a:solidFill>
                  <a:schemeClr val="tx2"/>
                </a:solidFill>
              </a:rPr>
              <a:t>resolve the differences in House and Senate versions of a bill</a:t>
            </a:r>
            <a:r>
              <a:rPr lang="en-US" sz="3600" dirty="0"/>
              <a:t>. It is a compromise committee.</a:t>
            </a: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7" name="Text Box 5"/>
          <p:cNvSpPr txBox="1">
            <a:spLocks noChangeArrowheads="1"/>
          </p:cNvSpPr>
          <p:nvPr/>
        </p:nvSpPr>
        <p:spPr bwMode="auto">
          <a:xfrm>
            <a:off x="0" y="0"/>
            <a:ext cx="9144000" cy="457200"/>
          </a:xfrm>
          <a:prstGeom prst="rect">
            <a:avLst/>
          </a:prstGeom>
          <a:noFill/>
          <a:ln>
            <a:noFill/>
          </a:ln>
          <a:effectLst/>
          <a:extLst/>
        </p:spPr>
        <p:txBody>
          <a:bodyPr>
            <a:spAutoFit/>
          </a:bodyPr>
          <a:lstStyle/>
          <a:p>
            <a:pPr algn="ctr"/>
            <a:r>
              <a:rPr lang="en-US" sz="2400" b="1" dirty="0">
                <a:solidFill>
                  <a:srgbClr val="FF0000"/>
                </a:solidFill>
              </a:rPr>
              <a:t>House Committees</a:t>
            </a:r>
          </a:p>
        </p:txBody>
      </p:sp>
      <p:sp>
        <p:nvSpPr>
          <p:cNvPr id="417798" name="Rectangle 6"/>
          <p:cNvSpPr>
            <a:spLocks noChangeArrowheads="1"/>
          </p:cNvSpPr>
          <p:nvPr/>
        </p:nvSpPr>
        <p:spPr bwMode="auto">
          <a:xfrm>
            <a:off x="0" y="467105"/>
            <a:ext cx="9144000" cy="3046988"/>
          </a:xfrm>
          <a:prstGeom prst="rect">
            <a:avLst/>
          </a:prstGeom>
          <a:noFill/>
          <a:ln>
            <a:noFill/>
          </a:ln>
          <a:effectLst/>
          <a:extLst/>
        </p:spPr>
        <p:txBody>
          <a:bodyPr anchor="ctr">
            <a:spAutoFit/>
          </a:bodyPr>
          <a:lstStyle/>
          <a:p>
            <a:r>
              <a:rPr lang="en-US" sz="2400" dirty="0">
                <a:solidFill>
                  <a:srgbClr val="FF6600"/>
                </a:solidFill>
              </a:rPr>
              <a:t>Both the House and the Senate have committees.</a:t>
            </a:r>
          </a:p>
          <a:p>
            <a:pPr>
              <a:buFontTx/>
              <a:buChar char="•"/>
            </a:pPr>
            <a:r>
              <a:rPr lang="en-US" sz="2400" dirty="0">
                <a:solidFill>
                  <a:srgbClr val="FF6600"/>
                </a:solidFill>
              </a:rPr>
              <a:t>Standing committees are permanent committees that carry out long-term study and action on special issues. </a:t>
            </a:r>
          </a:p>
          <a:p>
            <a:pPr>
              <a:buFontTx/>
              <a:buChar char="•"/>
            </a:pPr>
            <a:r>
              <a:rPr lang="en-US" sz="2400" dirty="0">
                <a:solidFill>
                  <a:srgbClr val="FF6600"/>
                </a:solidFill>
              </a:rPr>
              <a:t>Select committees are established to investigate and report on short-term issues. They are temporary and generally do not send or report bills to Congress.</a:t>
            </a:r>
          </a:p>
          <a:p>
            <a:pPr>
              <a:buFontTx/>
              <a:buChar char="•"/>
            </a:pPr>
            <a:r>
              <a:rPr lang="en-US" sz="2400" dirty="0">
                <a:solidFill>
                  <a:srgbClr val="FF6600"/>
                </a:solidFill>
              </a:rPr>
              <a:t>Joint committees serve as forums for cooperation between both houses.</a:t>
            </a:r>
          </a:p>
        </p:txBody>
      </p:sp>
      <p:sp>
        <p:nvSpPr>
          <p:cNvPr id="417801" name="AutoShape 9" descr="Judiciary Committee member Barbara Jordan of Texas was a freshman when the House began impeachment inquiries against President Richard M. Nixon in 1974, at the height of the Watergate Scandal.">
            <a:hlinkClick r:id="rId3" tooltip="&lt;span class=&quot;tb_caption&quot;&gt;Judiciary Committee member Barbara Jordan of Texas was a freshman when the House began impeachment inquiries against President Richard M. Nixon in 1974, at the height of the Watergate Scandal.  Television coverage of committee proceedings&amp;mdash;which included her statements about the constitutional gravity of the crisis&amp;mdash;instantly made Representative Jordan a national figure.  Here, she is shown during Judiciary Committee proceedings.&lt;/span&gt;&#10;&lt;span class=&quot;tb_credit&quot;&gt;Image courtesy of Texas Christian University, Barbara Jordan Collection&lt;/span&gt;"/>
          </p:cNvPr>
          <p:cNvSpPr>
            <a:spLocks noChangeAspect="1" noChangeArrowheads="1"/>
          </p:cNvSpPr>
          <p:nvPr/>
        </p:nvSpPr>
        <p:spPr bwMode="auto">
          <a:xfrm>
            <a:off x="4419600" y="3276600"/>
            <a:ext cx="304800" cy="304800"/>
          </a:xfrm>
          <a:prstGeom prst="rect">
            <a:avLst/>
          </a:prstGeom>
          <a:noFill/>
          <a:extLst/>
        </p:spPr>
        <p:txBody>
          <a:bodyPr/>
          <a:lstStyle/>
          <a:p>
            <a:endParaRPr lang="en-US"/>
          </a:p>
        </p:txBody>
      </p:sp>
      <p:graphicFrame>
        <p:nvGraphicFramePr>
          <p:cNvPr id="417802" name="Object 10"/>
          <p:cNvGraphicFramePr>
            <a:graphicFrameLocks noChangeAspect="1"/>
          </p:cNvGraphicFramePr>
          <p:nvPr>
            <p:extLst>
              <p:ext uri="{D42A27DB-BD31-4B8C-83A1-F6EECF244321}">
                <p14:modId xmlns:p14="http://schemas.microsoft.com/office/powerpoint/2010/main" val="1080676139"/>
              </p:ext>
            </p:extLst>
          </p:nvPr>
        </p:nvGraphicFramePr>
        <p:xfrm>
          <a:off x="4867275" y="3529013"/>
          <a:ext cx="3678238" cy="2765425"/>
        </p:xfrm>
        <a:graphic>
          <a:graphicData uri="http://schemas.openxmlformats.org/presentationml/2006/ole">
            <mc:AlternateContent xmlns:mc="http://schemas.openxmlformats.org/markup-compatibility/2006">
              <mc:Choice xmlns:v="urn:schemas-microsoft-com:vml" Requires="v">
                <p:oleObj spid="_x0000_s27688" name="Bitmap Image" r:id="rId4" imgW="2800741" imgH="2104762" progId="PBrush">
                  <p:embed/>
                </p:oleObj>
              </mc:Choice>
              <mc:Fallback>
                <p:oleObj name="Bitmap Image" r:id="rId4" imgW="2800741" imgH="2104762" progId="PBrush">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7275" y="3529013"/>
                        <a:ext cx="3678238" cy="276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417803" name="Text Box 11"/>
          <p:cNvSpPr txBox="1">
            <a:spLocks noChangeArrowheads="1"/>
          </p:cNvSpPr>
          <p:nvPr/>
        </p:nvSpPr>
        <p:spPr bwMode="auto">
          <a:xfrm>
            <a:off x="5060645" y="6300788"/>
            <a:ext cx="3224824" cy="369332"/>
          </a:xfrm>
          <a:prstGeom prst="rect">
            <a:avLst/>
          </a:prstGeom>
          <a:solidFill>
            <a:srgbClr val="000000"/>
          </a:solidFill>
          <a:ln>
            <a:noFill/>
          </a:ln>
          <a:effectLst/>
          <a:extLst/>
        </p:spPr>
        <p:txBody>
          <a:bodyPr wrap="none">
            <a:spAutoFit/>
          </a:bodyPr>
          <a:lstStyle/>
          <a:p>
            <a:pPr algn="ctr"/>
            <a:r>
              <a:rPr lang="en-US" b="1" dirty="0">
                <a:solidFill>
                  <a:srgbClr val="FF6600"/>
                </a:solidFill>
              </a:rPr>
              <a:t>House Judiciary Committee</a:t>
            </a:r>
          </a:p>
        </p:txBody>
      </p:sp>
      <p:sp>
        <p:nvSpPr>
          <p:cNvPr id="417805" name="AutoShape 13" descr="JudiciaryOilPricesMay2008"/>
          <p:cNvSpPr>
            <a:spLocks noChangeAspect="1" noChangeArrowheads="1"/>
          </p:cNvSpPr>
          <p:nvPr/>
        </p:nvSpPr>
        <p:spPr bwMode="auto">
          <a:xfrm>
            <a:off x="4419600" y="3276600"/>
            <a:ext cx="304800" cy="304800"/>
          </a:xfrm>
          <a:prstGeom prst="rect">
            <a:avLst/>
          </a:prstGeom>
          <a:noFill/>
          <a:extLst/>
        </p:spPr>
        <p:txBody>
          <a:bodyPr/>
          <a:lstStyle/>
          <a:p>
            <a:endParaRPr lang="en-US"/>
          </a:p>
        </p:txBody>
      </p:sp>
      <p:graphicFrame>
        <p:nvGraphicFramePr>
          <p:cNvPr id="417806" name="Object 14"/>
          <p:cNvGraphicFramePr>
            <a:graphicFrameLocks noChangeAspect="1"/>
          </p:cNvGraphicFramePr>
          <p:nvPr>
            <p:extLst>
              <p:ext uri="{D42A27DB-BD31-4B8C-83A1-F6EECF244321}">
                <p14:modId xmlns:p14="http://schemas.microsoft.com/office/powerpoint/2010/main" val="3782479891"/>
              </p:ext>
            </p:extLst>
          </p:nvPr>
        </p:nvGraphicFramePr>
        <p:xfrm>
          <a:off x="695325" y="3573463"/>
          <a:ext cx="3544888" cy="2765425"/>
        </p:xfrm>
        <a:graphic>
          <a:graphicData uri="http://schemas.openxmlformats.org/presentationml/2006/ole">
            <mc:AlternateContent xmlns:mc="http://schemas.openxmlformats.org/markup-compatibility/2006">
              <mc:Choice xmlns:v="urn:schemas-microsoft-com:vml" Requires="v">
                <p:oleObj spid="_x0000_s27689" name="Bitmap Image" r:id="rId6" imgW="3161905" imgH="2467319" progId="PBrush">
                  <p:embed/>
                </p:oleObj>
              </mc:Choice>
              <mc:Fallback>
                <p:oleObj name="Bitmap Image" r:id="rId6" imgW="3161905" imgH="2467319" progId="PBrush">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325" y="3573463"/>
                        <a:ext cx="3544888" cy="276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417807" name="Text Box 15"/>
          <p:cNvSpPr txBox="1">
            <a:spLocks noChangeArrowheads="1"/>
          </p:cNvSpPr>
          <p:nvPr/>
        </p:nvSpPr>
        <p:spPr bwMode="auto">
          <a:xfrm>
            <a:off x="325438" y="6057900"/>
            <a:ext cx="4281487" cy="641350"/>
          </a:xfrm>
          <a:prstGeom prst="rect">
            <a:avLst/>
          </a:prstGeom>
          <a:solidFill>
            <a:schemeClr val="bg1"/>
          </a:solidFill>
          <a:ln>
            <a:noFill/>
          </a:ln>
          <a:effectLst/>
          <a:extLst/>
        </p:spPr>
        <p:txBody>
          <a:bodyPr>
            <a:spAutoFit/>
          </a:bodyPr>
          <a:lstStyle/>
          <a:p>
            <a:pPr algn="ctr"/>
            <a:r>
              <a:rPr lang="en-US" b="1" dirty="0">
                <a:solidFill>
                  <a:srgbClr val="FF6600"/>
                </a:solidFill>
              </a:rPr>
              <a:t>Oil executives testify before the Senate Judiciary Committee</a:t>
            </a:r>
          </a:p>
        </p:txBody>
      </p:sp>
    </p:spTree>
    <p:extLst>
      <p:ext uri="{BB962C8B-B14F-4D97-AF65-F5344CB8AC3E}">
        <p14:creationId xmlns:p14="http://schemas.microsoft.com/office/powerpoint/2010/main" val="330605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17798">
                                            <p:txEl>
                                              <p:pRg st="0" end="0"/>
                                            </p:txEl>
                                          </p:spTgt>
                                        </p:tgtEl>
                                        <p:attrNameLst>
                                          <p:attrName>style.visibility</p:attrName>
                                        </p:attrNameLst>
                                      </p:cBhvr>
                                      <p:to>
                                        <p:strVal val="visible"/>
                                      </p:to>
                                    </p:set>
                                    <p:anim calcmode="lin" valueType="num">
                                      <p:cBhvr additive="base">
                                        <p:cTn id="7" dur="500"/>
                                        <p:tgtEl>
                                          <p:spTgt spid="41779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1779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17798">
                                            <p:txEl>
                                              <p:pRg st="1" end="1"/>
                                            </p:txEl>
                                          </p:spTgt>
                                        </p:tgtEl>
                                        <p:attrNameLst>
                                          <p:attrName>style.visibility</p:attrName>
                                        </p:attrNameLst>
                                      </p:cBhvr>
                                      <p:to>
                                        <p:strVal val="visible"/>
                                      </p:to>
                                    </p:set>
                                    <p:anim calcmode="lin" valueType="num">
                                      <p:cBhvr additive="base">
                                        <p:cTn id="13" dur="500"/>
                                        <p:tgtEl>
                                          <p:spTgt spid="417798">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1779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17798">
                                            <p:txEl>
                                              <p:pRg st="2" end="2"/>
                                            </p:txEl>
                                          </p:spTgt>
                                        </p:tgtEl>
                                        <p:attrNameLst>
                                          <p:attrName>style.visibility</p:attrName>
                                        </p:attrNameLst>
                                      </p:cBhvr>
                                      <p:to>
                                        <p:strVal val="visible"/>
                                      </p:to>
                                    </p:set>
                                    <p:anim calcmode="lin" valueType="num">
                                      <p:cBhvr additive="base">
                                        <p:cTn id="19" dur="500"/>
                                        <p:tgtEl>
                                          <p:spTgt spid="417798">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1779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17798">
                                            <p:txEl>
                                              <p:pRg st="3" end="3"/>
                                            </p:txEl>
                                          </p:spTgt>
                                        </p:tgtEl>
                                        <p:attrNameLst>
                                          <p:attrName>style.visibility</p:attrName>
                                        </p:attrNameLst>
                                      </p:cBhvr>
                                      <p:to>
                                        <p:strVal val="visible"/>
                                      </p:to>
                                    </p:set>
                                    <p:anim calcmode="lin" valueType="num">
                                      <p:cBhvr additive="base">
                                        <p:cTn id="25" dur="500"/>
                                        <p:tgtEl>
                                          <p:spTgt spid="417798">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1779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417802"/>
                                        </p:tgtEl>
                                        <p:attrNameLst>
                                          <p:attrName>style.visibility</p:attrName>
                                        </p:attrNameLst>
                                      </p:cBhvr>
                                      <p:to>
                                        <p:strVal val="visible"/>
                                      </p:to>
                                    </p:set>
                                    <p:anim calcmode="lin" valueType="num">
                                      <p:cBhvr additive="base">
                                        <p:cTn id="31" dur="500"/>
                                        <p:tgtEl>
                                          <p:spTgt spid="417802"/>
                                        </p:tgtEl>
                                        <p:attrNameLst>
                                          <p:attrName>ppt_y</p:attrName>
                                        </p:attrNameLst>
                                      </p:cBhvr>
                                      <p:tavLst>
                                        <p:tav tm="0">
                                          <p:val>
                                            <p:strVal val="#ppt_y+#ppt_h*1.125000"/>
                                          </p:val>
                                        </p:tav>
                                        <p:tav tm="100000">
                                          <p:val>
                                            <p:strVal val="#ppt_y"/>
                                          </p:val>
                                        </p:tav>
                                      </p:tavLst>
                                    </p:anim>
                                    <p:animEffect transition="in" filter="wipe(up)">
                                      <p:cBhvr>
                                        <p:cTn id="32" dur="500"/>
                                        <p:tgtEl>
                                          <p:spTgt spid="41780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417803"/>
                                        </p:tgtEl>
                                        <p:attrNameLst>
                                          <p:attrName>style.visibility</p:attrName>
                                        </p:attrNameLst>
                                      </p:cBhvr>
                                      <p:to>
                                        <p:strVal val="visible"/>
                                      </p:to>
                                    </p:set>
                                    <p:anim calcmode="lin" valueType="num">
                                      <p:cBhvr additive="base">
                                        <p:cTn id="37" dur="500"/>
                                        <p:tgtEl>
                                          <p:spTgt spid="417803"/>
                                        </p:tgtEl>
                                        <p:attrNameLst>
                                          <p:attrName>ppt_y</p:attrName>
                                        </p:attrNameLst>
                                      </p:cBhvr>
                                      <p:tavLst>
                                        <p:tav tm="0">
                                          <p:val>
                                            <p:strVal val="#ppt_y+#ppt_h*1.125000"/>
                                          </p:val>
                                        </p:tav>
                                        <p:tav tm="100000">
                                          <p:val>
                                            <p:strVal val="#ppt_y"/>
                                          </p:val>
                                        </p:tav>
                                      </p:tavLst>
                                    </p:anim>
                                    <p:animEffect transition="in" filter="wipe(up)">
                                      <p:cBhvr>
                                        <p:cTn id="38" dur="500"/>
                                        <p:tgtEl>
                                          <p:spTgt spid="41780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417806"/>
                                        </p:tgtEl>
                                        <p:attrNameLst>
                                          <p:attrName>style.visibility</p:attrName>
                                        </p:attrNameLst>
                                      </p:cBhvr>
                                      <p:to>
                                        <p:strVal val="visible"/>
                                      </p:to>
                                    </p:set>
                                    <p:anim calcmode="lin" valueType="num">
                                      <p:cBhvr additive="base">
                                        <p:cTn id="43" dur="500"/>
                                        <p:tgtEl>
                                          <p:spTgt spid="417806"/>
                                        </p:tgtEl>
                                        <p:attrNameLst>
                                          <p:attrName>ppt_y</p:attrName>
                                        </p:attrNameLst>
                                      </p:cBhvr>
                                      <p:tavLst>
                                        <p:tav tm="0">
                                          <p:val>
                                            <p:strVal val="#ppt_y+#ppt_h*1.125000"/>
                                          </p:val>
                                        </p:tav>
                                        <p:tav tm="100000">
                                          <p:val>
                                            <p:strVal val="#ppt_y"/>
                                          </p:val>
                                        </p:tav>
                                      </p:tavLst>
                                    </p:anim>
                                    <p:animEffect transition="in" filter="wipe(up)">
                                      <p:cBhvr>
                                        <p:cTn id="44" dur="500"/>
                                        <p:tgtEl>
                                          <p:spTgt spid="417806"/>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417807"/>
                                        </p:tgtEl>
                                        <p:attrNameLst>
                                          <p:attrName>style.visibility</p:attrName>
                                        </p:attrNameLst>
                                      </p:cBhvr>
                                      <p:to>
                                        <p:strVal val="visible"/>
                                      </p:to>
                                    </p:set>
                                    <p:animEffect transition="in" filter="dissolve">
                                      <p:cBhvr>
                                        <p:cTn id="49" dur="500"/>
                                        <p:tgtEl>
                                          <p:spTgt spid="417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803" grpId="0" animBg="1"/>
      <p:bldP spid="41780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a:extLst/>
        </p:spPr>
        <p:txBody>
          <a:bodyPr wrap="none" anchor="ctr"/>
          <a:lstStyle/>
          <a:p>
            <a:endParaRPr lang="en-US"/>
          </a:p>
        </p:txBody>
      </p:sp>
      <p:sp>
        <p:nvSpPr>
          <p:cNvPr id="419858" name="Text Box 18"/>
          <p:cNvSpPr txBox="1">
            <a:spLocks noChangeArrowheads="1"/>
          </p:cNvSpPr>
          <p:nvPr/>
        </p:nvSpPr>
        <p:spPr bwMode="auto">
          <a:xfrm>
            <a:off x="0" y="0"/>
            <a:ext cx="9144000" cy="584776"/>
          </a:xfrm>
          <a:prstGeom prst="rect">
            <a:avLst/>
          </a:prstGeom>
          <a:noFill/>
          <a:ln>
            <a:noFill/>
          </a:ln>
          <a:effectLst/>
          <a:extLst/>
        </p:spPr>
        <p:txBody>
          <a:bodyPr>
            <a:spAutoFit/>
          </a:bodyPr>
          <a:lstStyle/>
          <a:p>
            <a:pPr algn="ctr"/>
            <a:r>
              <a:rPr lang="en-US" sz="3200" b="1" dirty="0">
                <a:solidFill>
                  <a:srgbClr val="FF0000"/>
                </a:solidFill>
              </a:rPr>
              <a:t>House Committees</a:t>
            </a:r>
          </a:p>
        </p:txBody>
      </p:sp>
      <p:grpSp>
        <p:nvGrpSpPr>
          <p:cNvPr id="419871" name="Group 31"/>
          <p:cNvGrpSpPr>
            <a:grpSpLocks/>
          </p:cNvGrpSpPr>
          <p:nvPr/>
        </p:nvGrpSpPr>
        <p:grpSpPr bwMode="auto">
          <a:xfrm>
            <a:off x="4714875" y="476250"/>
            <a:ext cx="4105275" cy="6456363"/>
            <a:chOff x="2970" y="300"/>
            <a:chExt cx="2586" cy="4067"/>
          </a:xfrm>
          <a:noFill/>
        </p:grpSpPr>
        <p:sp>
          <p:nvSpPr>
            <p:cNvPr id="419859" name="Rectangle 19"/>
            <p:cNvSpPr>
              <a:spLocks noChangeArrowheads="1"/>
            </p:cNvSpPr>
            <p:nvPr/>
          </p:nvSpPr>
          <p:spPr bwMode="auto">
            <a:xfrm>
              <a:off x="3267" y="300"/>
              <a:ext cx="2289" cy="4067"/>
            </a:xfrm>
            <a:prstGeom prst="rect">
              <a:avLst/>
            </a:prstGeom>
            <a:gr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2200" dirty="0">
                  <a:solidFill>
                    <a:schemeClr val="tx1"/>
                  </a:solidFill>
                </a:rPr>
                <a:t>Small Business</a:t>
              </a:r>
            </a:p>
            <a:p>
              <a:r>
                <a:rPr lang="en-US" sz="2200" dirty="0">
                  <a:solidFill>
                    <a:schemeClr val="tx1"/>
                  </a:solidFill>
                </a:rPr>
                <a:t>Standards of Official Conduct</a:t>
              </a:r>
            </a:p>
            <a:p>
              <a:r>
                <a:rPr lang="en-US" sz="2200" dirty="0">
                  <a:solidFill>
                    <a:schemeClr val="tx1"/>
                  </a:solidFill>
                </a:rPr>
                <a:t>Transportation &amp; Infrastructure</a:t>
              </a:r>
            </a:p>
            <a:p>
              <a:r>
                <a:rPr lang="en-US" sz="2200" dirty="0">
                  <a:solidFill>
                    <a:schemeClr val="tx1"/>
                  </a:solidFill>
                </a:rPr>
                <a:t>Veterans' Affairs</a:t>
              </a:r>
            </a:p>
            <a:p>
              <a:r>
                <a:rPr lang="en-US" sz="2200" dirty="0">
                  <a:solidFill>
                    <a:schemeClr val="tx1"/>
                  </a:solidFill>
                </a:rPr>
                <a:t>Ways &amp; Means</a:t>
              </a:r>
            </a:p>
            <a:p>
              <a:r>
                <a:rPr lang="en-US" sz="2200" dirty="0">
                  <a:solidFill>
                    <a:schemeClr val="tx1"/>
                  </a:solidFill>
                </a:rPr>
                <a:t>Joint Economic Committee</a:t>
              </a:r>
            </a:p>
            <a:p>
              <a:r>
                <a:rPr lang="en-US" sz="2200" dirty="0">
                  <a:solidFill>
                    <a:schemeClr val="tx1"/>
                  </a:solidFill>
                </a:rPr>
                <a:t>Joint Committee on Printing</a:t>
              </a:r>
            </a:p>
            <a:p>
              <a:r>
                <a:rPr lang="en-US" sz="2200" dirty="0">
                  <a:solidFill>
                    <a:schemeClr val="tx1"/>
                  </a:solidFill>
                </a:rPr>
                <a:t>Joint Committee on Taxation</a:t>
              </a:r>
            </a:p>
            <a:p>
              <a:r>
                <a:rPr lang="en-US" sz="2200" dirty="0">
                  <a:solidFill>
                    <a:schemeClr val="tx1"/>
                  </a:solidFill>
                </a:rPr>
                <a:t>House Permanent Select Committee on Intelligence</a:t>
              </a:r>
            </a:p>
            <a:p>
              <a:r>
                <a:rPr lang="en-US" sz="2200" dirty="0">
                  <a:solidFill>
                    <a:schemeClr val="tx1"/>
                  </a:solidFill>
                </a:rPr>
                <a:t>Select Committee on Energy Independence &amp; Global Warming</a:t>
              </a:r>
            </a:p>
          </p:txBody>
        </p:sp>
        <p:pic>
          <p:nvPicPr>
            <p:cNvPr id="419860" name="Picture 20" descr="small business icon"/>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985" y="347"/>
              <a:ext cx="247" cy="190"/>
            </a:xfrm>
            <a:prstGeom prst="rect">
              <a:avLst/>
            </a:prstGeom>
            <a:grpFill/>
            <a:extLst/>
          </p:spPr>
        </p:pic>
        <p:pic>
          <p:nvPicPr>
            <p:cNvPr id="419861" name="Picture 21" descr="standards of official conduct icon"/>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985" y="571"/>
              <a:ext cx="247" cy="183"/>
            </a:xfrm>
            <a:prstGeom prst="rect">
              <a:avLst/>
            </a:prstGeom>
            <a:grpFill/>
            <a:extLst/>
          </p:spPr>
        </p:pic>
        <p:pic>
          <p:nvPicPr>
            <p:cNvPr id="419862" name="Picture 22" descr="transportation icon"/>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995" y="975"/>
              <a:ext cx="269" cy="195"/>
            </a:xfrm>
            <a:prstGeom prst="rect">
              <a:avLst/>
            </a:prstGeom>
            <a:grpFill/>
            <a:extLst/>
          </p:spPr>
        </p:pic>
        <p:pic>
          <p:nvPicPr>
            <p:cNvPr id="419863" name="Picture 23" descr="veterans' affairs icon"/>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3020" y="1333"/>
              <a:ext cx="247" cy="267"/>
            </a:xfrm>
            <a:prstGeom prst="rect">
              <a:avLst/>
            </a:prstGeom>
            <a:grpFill/>
            <a:extLst/>
          </p:spPr>
        </p:pic>
        <p:pic>
          <p:nvPicPr>
            <p:cNvPr id="419864" name="Picture 24" descr="ways and means icon"/>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2984" y="1555"/>
              <a:ext cx="247" cy="207"/>
            </a:xfrm>
            <a:prstGeom prst="rect">
              <a:avLst/>
            </a:prstGeom>
            <a:grpFill/>
            <a:extLst/>
          </p:spPr>
        </p:pic>
        <p:pic>
          <p:nvPicPr>
            <p:cNvPr id="419865" name="Picture 25" descr="joint economic icon"/>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2992" y="1823"/>
              <a:ext cx="247" cy="184"/>
            </a:xfrm>
            <a:prstGeom prst="rect">
              <a:avLst/>
            </a:prstGeom>
            <a:grpFill/>
            <a:extLst/>
          </p:spPr>
        </p:pic>
        <p:pic>
          <p:nvPicPr>
            <p:cNvPr id="419866" name="Picture 26" descr="joint printing icon"/>
            <p:cNvPicPr>
              <a:picLocks noChangeAspect="1" noChangeArrowheads="1"/>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3009" y="2178"/>
              <a:ext cx="258" cy="237"/>
            </a:xfrm>
            <a:prstGeom prst="rect">
              <a:avLst/>
            </a:prstGeom>
            <a:grpFill/>
            <a:extLst/>
          </p:spPr>
        </p:pic>
        <p:pic>
          <p:nvPicPr>
            <p:cNvPr id="419867" name="Picture 27" descr="joint taxation icon"/>
            <p:cNvPicPr>
              <a:picLocks noChangeAspect="1" noChangeArrowheads="1"/>
            </p:cNvPicPr>
            <p:nvPr/>
          </p:nvPicPr>
          <p:blipFill>
            <a:blip r:embed="rId16" r:link="rId17">
              <a:extLst>
                <a:ext uri="{28A0092B-C50C-407E-A947-70E740481C1C}">
                  <a14:useLocalDpi xmlns:a14="http://schemas.microsoft.com/office/drawing/2010/main" val="0"/>
                </a:ext>
              </a:extLst>
            </a:blip>
            <a:srcRect/>
            <a:stretch>
              <a:fillRect/>
            </a:stretch>
          </p:blipFill>
          <p:spPr bwMode="auto">
            <a:xfrm>
              <a:off x="2992" y="2586"/>
              <a:ext cx="275" cy="261"/>
            </a:xfrm>
            <a:prstGeom prst="rect">
              <a:avLst/>
            </a:prstGeom>
            <a:grpFill/>
            <a:extLst/>
          </p:spPr>
        </p:pic>
        <p:pic>
          <p:nvPicPr>
            <p:cNvPr id="419868" name="Picture 28" descr="intelligence icon"/>
            <p:cNvPicPr>
              <a:picLocks noChangeAspect="1" noChangeArrowheads="1"/>
            </p:cNvPicPr>
            <p:nvPr/>
          </p:nvPicPr>
          <p:blipFill>
            <a:blip r:embed="rId18" r:link="rId19">
              <a:extLst>
                <a:ext uri="{28A0092B-C50C-407E-A947-70E740481C1C}">
                  <a14:useLocalDpi xmlns:a14="http://schemas.microsoft.com/office/drawing/2010/main" val="0"/>
                </a:ext>
              </a:extLst>
            </a:blip>
            <a:srcRect/>
            <a:stretch>
              <a:fillRect/>
            </a:stretch>
          </p:blipFill>
          <p:spPr bwMode="auto">
            <a:xfrm>
              <a:off x="2997" y="3057"/>
              <a:ext cx="246" cy="261"/>
            </a:xfrm>
            <a:prstGeom prst="rect">
              <a:avLst/>
            </a:prstGeom>
            <a:grpFill/>
            <a:extLst/>
          </p:spPr>
        </p:pic>
        <p:pic>
          <p:nvPicPr>
            <p:cNvPr id="419869" name="Picture 29" descr="homeland security icon"/>
            <p:cNvPicPr>
              <a:picLocks noChangeAspect="1" noChangeArrowheads="1"/>
            </p:cNvPicPr>
            <p:nvPr/>
          </p:nvPicPr>
          <p:blipFill>
            <a:blip r:embed="rId20" r:link="rId21">
              <a:extLst>
                <a:ext uri="{28A0092B-C50C-407E-A947-70E740481C1C}">
                  <a14:useLocalDpi xmlns:a14="http://schemas.microsoft.com/office/drawing/2010/main" val="0"/>
                </a:ext>
              </a:extLst>
            </a:blip>
            <a:srcRect/>
            <a:stretch>
              <a:fillRect/>
            </a:stretch>
          </p:blipFill>
          <p:spPr bwMode="auto">
            <a:xfrm>
              <a:off x="2970" y="3693"/>
              <a:ext cx="252" cy="202"/>
            </a:xfrm>
            <a:prstGeom prst="rect">
              <a:avLst/>
            </a:prstGeom>
            <a:grpFill/>
            <a:extLst/>
          </p:spPr>
        </p:pic>
      </p:grpSp>
      <p:grpSp>
        <p:nvGrpSpPr>
          <p:cNvPr id="419874" name="Group 34"/>
          <p:cNvGrpSpPr>
            <a:grpSpLocks/>
          </p:cNvGrpSpPr>
          <p:nvPr/>
        </p:nvGrpSpPr>
        <p:grpSpPr bwMode="auto">
          <a:xfrm>
            <a:off x="147638" y="409575"/>
            <a:ext cx="3900487" cy="5786438"/>
            <a:chOff x="93" y="258"/>
            <a:chExt cx="2457" cy="3645"/>
          </a:xfrm>
          <a:noFill/>
        </p:grpSpPr>
        <p:sp>
          <p:nvSpPr>
            <p:cNvPr id="419843" name="Rectangle 3"/>
            <p:cNvSpPr>
              <a:spLocks noChangeArrowheads="1"/>
            </p:cNvSpPr>
            <p:nvPr/>
          </p:nvSpPr>
          <p:spPr bwMode="auto">
            <a:xfrm>
              <a:off x="398" y="258"/>
              <a:ext cx="2152" cy="3645"/>
            </a:xfrm>
            <a:prstGeom prst="rect">
              <a:avLst/>
            </a:prstGeom>
            <a:gr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2200" dirty="0">
                  <a:solidFill>
                    <a:schemeClr val="tx1"/>
                  </a:solidFill>
                </a:rPr>
                <a:t>Agriculture</a:t>
              </a:r>
            </a:p>
            <a:p>
              <a:r>
                <a:rPr lang="en-US" sz="2200" dirty="0">
                  <a:solidFill>
                    <a:schemeClr val="tx1"/>
                  </a:solidFill>
                </a:rPr>
                <a:t>Appropriations</a:t>
              </a:r>
            </a:p>
            <a:p>
              <a:r>
                <a:rPr lang="en-US" sz="2200" dirty="0">
                  <a:solidFill>
                    <a:schemeClr val="tx1"/>
                  </a:solidFill>
                </a:rPr>
                <a:t>Armed Services</a:t>
              </a:r>
            </a:p>
            <a:p>
              <a:r>
                <a:rPr lang="en-US" sz="2200" dirty="0">
                  <a:solidFill>
                    <a:schemeClr val="tx1"/>
                  </a:solidFill>
                </a:rPr>
                <a:t>Budget</a:t>
              </a:r>
            </a:p>
            <a:p>
              <a:r>
                <a:rPr lang="en-US" sz="2200" dirty="0">
                  <a:solidFill>
                    <a:schemeClr val="tx1"/>
                  </a:solidFill>
                </a:rPr>
                <a:t>Education &amp; Labor</a:t>
              </a:r>
            </a:p>
            <a:p>
              <a:r>
                <a:rPr lang="en-US" sz="2200" dirty="0">
                  <a:solidFill>
                    <a:schemeClr val="tx1"/>
                  </a:solidFill>
                </a:rPr>
                <a:t>Energy &amp; Commerce</a:t>
              </a:r>
            </a:p>
            <a:p>
              <a:r>
                <a:rPr lang="en-US" sz="2200" dirty="0">
                  <a:solidFill>
                    <a:schemeClr val="tx1"/>
                  </a:solidFill>
                </a:rPr>
                <a:t>Financial Services</a:t>
              </a:r>
            </a:p>
            <a:p>
              <a:r>
                <a:rPr lang="en-US" sz="2200" dirty="0">
                  <a:solidFill>
                    <a:schemeClr val="tx1"/>
                  </a:solidFill>
                </a:rPr>
                <a:t>Foreign Affairs</a:t>
              </a:r>
            </a:p>
            <a:p>
              <a:r>
                <a:rPr lang="en-US" sz="2200" dirty="0">
                  <a:solidFill>
                    <a:schemeClr val="tx1"/>
                  </a:solidFill>
                </a:rPr>
                <a:t>Homeland Security</a:t>
              </a:r>
            </a:p>
            <a:p>
              <a:r>
                <a:rPr lang="en-US" sz="2200" dirty="0">
                  <a:solidFill>
                    <a:schemeClr val="tx1"/>
                  </a:solidFill>
                </a:rPr>
                <a:t>House Administration</a:t>
              </a:r>
            </a:p>
            <a:p>
              <a:r>
                <a:rPr lang="en-US" sz="2200" dirty="0">
                  <a:solidFill>
                    <a:schemeClr val="tx1"/>
                  </a:solidFill>
                </a:rPr>
                <a:t>Judiciary</a:t>
              </a:r>
            </a:p>
            <a:p>
              <a:r>
                <a:rPr lang="en-US" sz="2200" dirty="0">
                  <a:solidFill>
                    <a:schemeClr val="tx1"/>
                  </a:solidFill>
                </a:rPr>
                <a:t>Natural Resources</a:t>
              </a:r>
            </a:p>
            <a:p>
              <a:r>
                <a:rPr lang="en-US" sz="2200" dirty="0">
                  <a:solidFill>
                    <a:schemeClr val="tx1"/>
                  </a:solidFill>
                </a:rPr>
                <a:t>Rules</a:t>
              </a:r>
            </a:p>
            <a:p>
              <a:r>
                <a:rPr lang="en-US" sz="2200" dirty="0">
                  <a:solidFill>
                    <a:schemeClr val="tx1"/>
                  </a:solidFill>
                </a:rPr>
                <a:t>Oversight &amp; Reform</a:t>
              </a:r>
            </a:p>
            <a:p>
              <a:r>
                <a:rPr lang="en-US" sz="2200" dirty="0">
                  <a:solidFill>
                    <a:schemeClr val="tx1"/>
                  </a:solidFill>
                </a:rPr>
                <a:t>Science &amp; Technology</a:t>
              </a:r>
            </a:p>
          </p:txBody>
        </p:sp>
        <p:pic>
          <p:nvPicPr>
            <p:cNvPr id="419844" name="Picture 4" descr="appropriations icon"/>
            <p:cNvPicPr>
              <a:picLocks noChangeAspect="1" noChangeArrowheads="1"/>
            </p:cNvPicPr>
            <p:nvPr/>
          </p:nvPicPr>
          <p:blipFill>
            <a:blip r:embed="rId22" r:link="rId23">
              <a:extLst>
                <a:ext uri="{28A0092B-C50C-407E-A947-70E740481C1C}">
                  <a14:useLocalDpi xmlns:a14="http://schemas.microsoft.com/office/drawing/2010/main" val="0"/>
                </a:ext>
              </a:extLst>
            </a:blip>
            <a:srcRect/>
            <a:stretch>
              <a:fillRect/>
            </a:stretch>
          </p:blipFill>
          <p:spPr bwMode="auto">
            <a:xfrm>
              <a:off x="103" y="532"/>
              <a:ext cx="253" cy="159"/>
            </a:xfrm>
            <a:prstGeom prst="rect">
              <a:avLst/>
            </a:prstGeom>
            <a:grpFill/>
            <a:extLst/>
          </p:spPr>
        </p:pic>
        <p:pic>
          <p:nvPicPr>
            <p:cNvPr id="419845" name="Picture 5" descr="armed services icon"/>
            <p:cNvPicPr>
              <a:picLocks noChangeAspect="1" noChangeArrowheads="1"/>
            </p:cNvPicPr>
            <p:nvPr/>
          </p:nvPicPr>
          <p:blipFill>
            <a:blip r:embed="rId24" r:link="rId25">
              <a:extLst>
                <a:ext uri="{28A0092B-C50C-407E-A947-70E740481C1C}">
                  <a14:useLocalDpi xmlns:a14="http://schemas.microsoft.com/office/drawing/2010/main" val="0"/>
                </a:ext>
              </a:extLst>
            </a:blip>
            <a:srcRect/>
            <a:stretch>
              <a:fillRect/>
            </a:stretch>
          </p:blipFill>
          <p:spPr bwMode="auto">
            <a:xfrm>
              <a:off x="101" y="711"/>
              <a:ext cx="206" cy="158"/>
            </a:xfrm>
            <a:prstGeom prst="rect">
              <a:avLst/>
            </a:prstGeom>
            <a:grpFill/>
            <a:extLst/>
          </p:spPr>
        </p:pic>
        <p:pic>
          <p:nvPicPr>
            <p:cNvPr id="419846" name="Picture 6" descr="budget icon"/>
            <p:cNvPicPr>
              <a:picLocks noChangeAspect="1" noChangeArrowheads="1"/>
            </p:cNvPicPr>
            <p:nvPr/>
          </p:nvPicPr>
          <p:blipFill>
            <a:blip r:embed="rId26" r:link="rId27">
              <a:extLst>
                <a:ext uri="{28A0092B-C50C-407E-A947-70E740481C1C}">
                  <a14:useLocalDpi xmlns:a14="http://schemas.microsoft.com/office/drawing/2010/main" val="0"/>
                </a:ext>
              </a:extLst>
            </a:blip>
            <a:srcRect/>
            <a:stretch>
              <a:fillRect/>
            </a:stretch>
          </p:blipFill>
          <p:spPr bwMode="auto">
            <a:xfrm>
              <a:off x="109" y="891"/>
              <a:ext cx="206" cy="183"/>
            </a:xfrm>
            <a:prstGeom prst="rect">
              <a:avLst/>
            </a:prstGeom>
            <a:grpFill/>
            <a:extLst/>
          </p:spPr>
        </p:pic>
        <p:pic>
          <p:nvPicPr>
            <p:cNvPr id="419847" name="Picture 7" descr="education icon"/>
            <p:cNvPicPr>
              <a:picLocks noChangeAspect="1" noChangeArrowheads="1"/>
            </p:cNvPicPr>
            <p:nvPr/>
          </p:nvPicPr>
          <p:blipFill>
            <a:blip r:embed="rId28" r:link="rId29">
              <a:extLst>
                <a:ext uri="{28A0092B-C50C-407E-A947-70E740481C1C}">
                  <a14:useLocalDpi xmlns:a14="http://schemas.microsoft.com/office/drawing/2010/main" val="0"/>
                </a:ext>
              </a:extLst>
            </a:blip>
            <a:srcRect/>
            <a:stretch>
              <a:fillRect/>
            </a:stretch>
          </p:blipFill>
          <p:spPr bwMode="auto">
            <a:xfrm>
              <a:off x="102" y="1130"/>
              <a:ext cx="206" cy="188"/>
            </a:xfrm>
            <a:prstGeom prst="rect">
              <a:avLst/>
            </a:prstGeom>
            <a:grpFill/>
            <a:extLst/>
          </p:spPr>
        </p:pic>
        <p:pic>
          <p:nvPicPr>
            <p:cNvPr id="419848" name="Picture 8" descr="energy icon"/>
            <p:cNvPicPr>
              <a:picLocks noChangeAspect="1" noChangeArrowheads="1"/>
            </p:cNvPicPr>
            <p:nvPr/>
          </p:nvPicPr>
          <p:blipFill>
            <a:blip r:embed="rId30" r:link="rId31">
              <a:extLst>
                <a:ext uri="{28A0092B-C50C-407E-A947-70E740481C1C}">
                  <a14:useLocalDpi xmlns:a14="http://schemas.microsoft.com/office/drawing/2010/main" val="0"/>
                </a:ext>
              </a:extLst>
            </a:blip>
            <a:srcRect/>
            <a:stretch>
              <a:fillRect/>
            </a:stretch>
          </p:blipFill>
          <p:spPr bwMode="auto">
            <a:xfrm>
              <a:off x="93" y="1352"/>
              <a:ext cx="206" cy="194"/>
            </a:xfrm>
            <a:prstGeom prst="rect">
              <a:avLst/>
            </a:prstGeom>
            <a:grpFill/>
            <a:extLst/>
          </p:spPr>
        </p:pic>
        <p:pic>
          <p:nvPicPr>
            <p:cNvPr id="419849" name="Picture 9" descr="agriculture icon"/>
            <p:cNvPicPr>
              <a:picLocks noChangeAspect="1" noChangeArrowheads="1"/>
            </p:cNvPicPr>
            <p:nvPr/>
          </p:nvPicPr>
          <p:blipFill>
            <a:blip r:embed="rId32" r:link="rId33">
              <a:extLst>
                <a:ext uri="{28A0092B-C50C-407E-A947-70E740481C1C}">
                  <a14:useLocalDpi xmlns:a14="http://schemas.microsoft.com/office/drawing/2010/main" val="0"/>
                </a:ext>
              </a:extLst>
            </a:blip>
            <a:srcRect/>
            <a:stretch>
              <a:fillRect/>
            </a:stretch>
          </p:blipFill>
          <p:spPr bwMode="auto">
            <a:xfrm>
              <a:off x="113" y="294"/>
              <a:ext cx="244" cy="194"/>
            </a:xfrm>
            <a:prstGeom prst="rect">
              <a:avLst/>
            </a:prstGeom>
            <a:grpFill/>
            <a:extLst/>
          </p:spPr>
        </p:pic>
        <p:pic>
          <p:nvPicPr>
            <p:cNvPr id="419850" name="Picture 10" descr="financial services icon"/>
            <p:cNvPicPr>
              <a:picLocks noChangeAspect="1" noChangeArrowheads="1"/>
            </p:cNvPicPr>
            <p:nvPr/>
          </p:nvPicPr>
          <p:blipFill>
            <a:blip r:embed="rId34" r:link="rId35">
              <a:extLst>
                <a:ext uri="{28A0092B-C50C-407E-A947-70E740481C1C}">
                  <a14:useLocalDpi xmlns:a14="http://schemas.microsoft.com/office/drawing/2010/main" val="0"/>
                </a:ext>
              </a:extLst>
            </a:blip>
            <a:srcRect/>
            <a:stretch>
              <a:fillRect/>
            </a:stretch>
          </p:blipFill>
          <p:spPr bwMode="auto">
            <a:xfrm>
              <a:off x="102" y="1598"/>
              <a:ext cx="206" cy="189"/>
            </a:xfrm>
            <a:prstGeom prst="rect">
              <a:avLst/>
            </a:prstGeom>
            <a:grpFill/>
            <a:extLst/>
          </p:spPr>
        </p:pic>
        <p:pic>
          <p:nvPicPr>
            <p:cNvPr id="419851" name="Picture 11" descr="government reform icon"/>
            <p:cNvPicPr>
              <a:picLocks noChangeAspect="1" noChangeArrowheads="1"/>
            </p:cNvPicPr>
            <p:nvPr/>
          </p:nvPicPr>
          <p:blipFill>
            <a:blip r:embed="rId36" r:link="rId37">
              <a:extLst>
                <a:ext uri="{28A0092B-C50C-407E-A947-70E740481C1C}">
                  <a14:useLocalDpi xmlns:a14="http://schemas.microsoft.com/office/drawing/2010/main" val="0"/>
                </a:ext>
              </a:extLst>
            </a:blip>
            <a:srcRect/>
            <a:stretch>
              <a:fillRect/>
            </a:stretch>
          </p:blipFill>
          <p:spPr bwMode="auto">
            <a:xfrm>
              <a:off x="116" y="2008"/>
              <a:ext cx="206" cy="167"/>
            </a:xfrm>
            <a:prstGeom prst="rect">
              <a:avLst/>
            </a:prstGeom>
            <a:grpFill/>
            <a:extLst/>
          </p:spPr>
        </p:pic>
        <p:pic>
          <p:nvPicPr>
            <p:cNvPr id="419852" name="Picture 12" descr="http://clerkkids.house.gov/images/committees/house_admin.gif"/>
            <p:cNvPicPr>
              <a:picLocks noChangeAspect="1" noChangeArrowheads="1"/>
            </p:cNvPicPr>
            <p:nvPr/>
          </p:nvPicPr>
          <p:blipFill>
            <a:blip r:embed="rId38" r:link="rId39">
              <a:extLst>
                <a:ext uri="{28A0092B-C50C-407E-A947-70E740481C1C}">
                  <a14:useLocalDpi xmlns:a14="http://schemas.microsoft.com/office/drawing/2010/main" val="0"/>
                </a:ext>
              </a:extLst>
            </a:blip>
            <a:srcRect/>
            <a:stretch>
              <a:fillRect/>
            </a:stretch>
          </p:blipFill>
          <p:spPr bwMode="auto">
            <a:xfrm>
              <a:off x="140" y="3071"/>
              <a:ext cx="206" cy="189"/>
            </a:xfrm>
            <a:prstGeom prst="rect">
              <a:avLst/>
            </a:prstGeom>
            <a:grpFill/>
            <a:extLst/>
          </p:spPr>
        </p:pic>
        <p:pic>
          <p:nvPicPr>
            <p:cNvPr id="419853" name="Picture 13" descr="international affairs icon"/>
            <p:cNvPicPr>
              <a:picLocks noChangeAspect="1" noChangeArrowheads="1"/>
            </p:cNvPicPr>
            <p:nvPr/>
          </p:nvPicPr>
          <p:blipFill>
            <a:blip r:embed="rId40" r:link="rId41">
              <a:extLst>
                <a:ext uri="{28A0092B-C50C-407E-A947-70E740481C1C}">
                  <a14:useLocalDpi xmlns:a14="http://schemas.microsoft.com/office/drawing/2010/main" val="0"/>
                </a:ext>
              </a:extLst>
            </a:blip>
            <a:srcRect t="10811"/>
            <a:stretch>
              <a:fillRect/>
            </a:stretch>
          </p:blipFill>
          <p:spPr bwMode="auto">
            <a:xfrm>
              <a:off x="113" y="1814"/>
              <a:ext cx="188" cy="198"/>
            </a:xfrm>
            <a:prstGeom prst="rect">
              <a:avLst/>
            </a:prstGeom>
            <a:grpFill/>
            <a:extLst/>
          </p:spPr>
        </p:pic>
        <p:pic>
          <p:nvPicPr>
            <p:cNvPr id="419854" name="Picture 14" descr="judiciary icon"/>
            <p:cNvPicPr>
              <a:picLocks noChangeAspect="1" noChangeArrowheads="1"/>
            </p:cNvPicPr>
            <p:nvPr/>
          </p:nvPicPr>
          <p:blipFill>
            <a:blip r:embed="rId42" r:link="rId43">
              <a:extLst>
                <a:ext uri="{28A0092B-C50C-407E-A947-70E740481C1C}">
                  <a14:useLocalDpi xmlns:a14="http://schemas.microsoft.com/office/drawing/2010/main" val="0"/>
                </a:ext>
              </a:extLst>
            </a:blip>
            <a:srcRect/>
            <a:stretch>
              <a:fillRect/>
            </a:stretch>
          </p:blipFill>
          <p:spPr bwMode="auto">
            <a:xfrm>
              <a:off x="102" y="2590"/>
              <a:ext cx="243" cy="189"/>
            </a:xfrm>
            <a:prstGeom prst="rect">
              <a:avLst/>
            </a:prstGeom>
            <a:grpFill/>
            <a:extLst/>
          </p:spPr>
        </p:pic>
        <p:pic>
          <p:nvPicPr>
            <p:cNvPr id="419855" name="Picture 15" descr="resources icon"/>
            <p:cNvPicPr>
              <a:picLocks noChangeAspect="1" noChangeArrowheads="1"/>
            </p:cNvPicPr>
            <p:nvPr/>
          </p:nvPicPr>
          <p:blipFill>
            <a:blip r:embed="rId44" r:link="rId45">
              <a:extLst>
                <a:ext uri="{28A0092B-C50C-407E-A947-70E740481C1C}">
                  <a14:useLocalDpi xmlns:a14="http://schemas.microsoft.com/office/drawing/2010/main" val="0"/>
                </a:ext>
              </a:extLst>
            </a:blip>
            <a:srcRect/>
            <a:stretch>
              <a:fillRect/>
            </a:stretch>
          </p:blipFill>
          <p:spPr bwMode="auto">
            <a:xfrm>
              <a:off x="125" y="2846"/>
              <a:ext cx="206" cy="198"/>
            </a:xfrm>
            <a:prstGeom prst="rect">
              <a:avLst/>
            </a:prstGeom>
            <a:grpFill/>
            <a:extLst/>
          </p:spPr>
        </p:pic>
        <p:pic>
          <p:nvPicPr>
            <p:cNvPr id="419856" name="Picture 16" descr="rules icon"/>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16" y="2241"/>
              <a:ext cx="206" cy="17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419857" name="Picture 17" descr="science icon"/>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40" y="3488"/>
              <a:ext cx="205" cy="19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419873" name="Picture 33" descr="603px-Magnifying_glass_01">
              <a:hlinkClick r:id="rId48"/>
            </p:cNvPr>
            <p:cNvPicPr>
              <a:picLocks noChangeAspect="1" noChangeArrowheads="1"/>
            </p:cNvPicPr>
            <p:nvPr/>
          </p:nvPicPr>
          <p:blipFill>
            <a:blip r:embed="rId4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1" y="3286"/>
              <a:ext cx="160" cy="159"/>
            </a:xfrm>
            <a:prstGeom prst="rect">
              <a:avLst/>
            </a:prstGeom>
            <a:grpFill/>
            <a:extLst/>
          </p:spPr>
        </p:pic>
      </p:grpSp>
    </p:spTree>
    <p:extLst>
      <p:ext uri="{BB962C8B-B14F-4D97-AF65-F5344CB8AC3E}">
        <p14:creationId xmlns:p14="http://schemas.microsoft.com/office/powerpoint/2010/main" val="28123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19858"/>
                                        </p:tgtEl>
                                        <p:attrNameLst>
                                          <p:attrName>style.visibility</p:attrName>
                                        </p:attrNameLst>
                                      </p:cBhvr>
                                      <p:to>
                                        <p:strVal val="visible"/>
                                      </p:to>
                                    </p:set>
                                    <p:anim calcmode="lin" valueType="num">
                                      <p:cBhvr additive="base">
                                        <p:cTn id="7" dur="500"/>
                                        <p:tgtEl>
                                          <p:spTgt spid="419858"/>
                                        </p:tgtEl>
                                        <p:attrNameLst>
                                          <p:attrName>ppt_y</p:attrName>
                                        </p:attrNameLst>
                                      </p:cBhvr>
                                      <p:tavLst>
                                        <p:tav tm="0">
                                          <p:val>
                                            <p:strVal val="#ppt_y+#ppt_h*1.125000"/>
                                          </p:val>
                                        </p:tav>
                                        <p:tav tm="100000">
                                          <p:val>
                                            <p:strVal val="#ppt_y"/>
                                          </p:val>
                                        </p:tav>
                                      </p:tavLst>
                                    </p:anim>
                                    <p:animEffect transition="in" filter="wipe(up)">
                                      <p:cBhvr>
                                        <p:cTn id="8" dur="500"/>
                                        <p:tgtEl>
                                          <p:spTgt spid="419858"/>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419874"/>
                                        </p:tgtEl>
                                        <p:attrNameLst>
                                          <p:attrName>style.visibility</p:attrName>
                                        </p:attrNameLst>
                                      </p:cBhvr>
                                      <p:to>
                                        <p:strVal val="visible"/>
                                      </p:to>
                                    </p:set>
                                    <p:animEffect transition="in" filter="dissolve">
                                      <p:cBhvr>
                                        <p:cTn id="13" dur="500"/>
                                        <p:tgtEl>
                                          <p:spTgt spid="41987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19871"/>
                                        </p:tgtEl>
                                        <p:attrNameLst>
                                          <p:attrName>style.visibility</p:attrName>
                                        </p:attrNameLst>
                                      </p:cBhvr>
                                      <p:to>
                                        <p:strVal val="visible"/>
                                      </p:to>
                                    </p:set>
                                    <p:animEffect transition="in" filter="dissolve">
                                      <p:cBhvr>
                                        <p:cTn id="18" dur="500"/>
                                        <p:tgtEl>
                                          <p:spTgt spid="419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a:extLst/>
        </p:spPr>
        <p:txBody>
          <a:bodyPr wrap="none" anchor="ctr"/>
          <a:lstStyle/>
          <a:p>
            <a:endParaRPr lang="en-US"/>
          </a:p>
        </p:txBody>
      </p:sp>
      <p:sp>
        <p:nvSpPr>
          <p:cNvPr id="420867" name="Rectangle 3"/>
          <p:cNvSpPr>
            <a:spLocks noChangeArrowheads="1"/>
          </p:cNvSpPr>
          <p:nvPr/>
        </p:nvSpPr>
        <p:spPr bwMode="auto">
          <a:xfrm>
            <a:off x="539750" y="730250"/>
            <a:ext cx="3817938" cy="5883275"/>
          </a:xfrm>
          <a:prstGeom prst="rect">
            <a:avLst/>
          </a:prstGeom>
          <a:noFill/>
          <a:ln>
            <a:noFill/>
          </a:ln>
          <a:effectLst/>
          <a:extLst/>
        </p:spPr>
        <p:txBody>
          <a:bodyPr>
            <a:spAutoFit/>
          </a:bodyPr>
          <a:lstStyle/>
          <a:p>
            <a:r>
              <a:rPr lang="en-US" sz="2000" dirty="0">
                <a:solidFill>
                  <a:schemeClr val="tx1"/>
                </a:solidFill>
              </a:rPr>
              <a:t>Agriculture, Nutrition, and Forestry </a:t>
            </a:r>
          </a:p>
          <a:p>
            <a:r>
              <a:rPr lang="en-US" sz="2000" dirty="0">
                <a:solidFill>
                  <a:schemeClr val="tx1"/>
                </a:solidFill>
              </a:rPr>
              <a:t>Appropriations </a:t>
            </a:r>
          </a:p>
          <a:p>
            <a:r>
              <a:rPr lang="en-US" sz="2000" dirty="0">
                <a:solidFill>
                  <a:schemeClr val="tx1"/>
                </a:solidFill>
              </a:rPr>
              <a:t>Armed Services </a:t>
            </a:r>
          </a:p>
          <a:p>
            <a:r>
              <a:rPr lang="en-US" sz="2000" dirty="0">
                <a:solidFill>
                  <a:schemeClr val="tx1"/>
                </a:solidFill>
              </a:rPr>
              <a:t>Banking, Housing, and Urban Affairs </a:t>
            </a:r>
          </a:p>
          <a:p>
            <a:r>
              <a:rPr lang="en-US" sz="2000" dirty="0">
                <a:solidFill>
                  <a:schemeClr val="tx1"/>
                </a:solidFill>
              </a:rPr>
              <a:t>Budget </a:t>
            </a:r>
          </a:p>
          <a:p>
            <a:r>
              <a:rPr lang="en-US" sz="2000" dirty="0">
                <a:solidFill>
                  <a:schemeClr val="tx1"/>
                </a:solidFill>
              </a:rPr>
              <a:t>Commerce, Science, and Transportation </a:t>
            </a:r>
          </a:p>
          <a:p>
            <a:r>
              <a:rPr lang="en-US" sz="2000" dirty="0">
                <a:solidFill>
                  <a:schemeClr val="tx1"/>
                </a:solidFill>
              </a:rPr>
              <a:t>Energy and Natural Resources </a:t>
            </a:r>
          </a:p>
          <a:p>
            <a:r>
              <a:rPr lang="en-US" sz="2000" dirty="0">
                <a:solidFill>
                  <a:schemeClr val="tx1"/>
                </a:solidFill>
              </a:rPr>
              <a:t>Environment and Public Works </a:t>
            </a:r>
          </a:p>
          <a:p>
            <a:r>
              <a:rPr lang="en-US" sz="2000" dirty="0">
                <a:solidFill>
                  <a:schemeClr val="tx1"/>
                </a:solidFill>
              </a:rPr>
              <a:t>Finance </a:t>
            </a:r>
          </a:p>
          <a:p>
            <a:r>
              <a:rPr lang="en-US" sz="2000" dirty="0">
                <a:solidFill>
                  <a:schemeClr val="tx1"/>
                </a:solidFill>
              </a:rPr>
              <a:t>Foreign Relations </a:t>
            </a:r>
          </a:p>
          <a:p>
            <a:r>
              <a:rPr lang="en-US" sz="2000" dirty="0">
                <a:solidFill>
                  <a:schemeClr val="tx1"/>
                </a:solidFill>
              </a:rPr>
              <a:t>Health, Education, Labor, and Pensions </a:t>
            </a:r>
          </a:p>
          <a:p>
            <a:r>
              <a:rPr lang="en-US" sz="2000" dirty="0">
                <a:solidFill>
                  <a:schemeClr val="tx1"/>
                </a:solidFill>
              </a:rPr>
              <a:t>Homeland Security and Governmental Affairs </a:t>
            </a:r>
          </a:p>
        </p:txBody>
      </p:sp>
      <p:sp>
        <p:nvSpPr>
          <p:cNvPr id="420868" name="Rectangle 4"/>
          <p:cNvSpPr>
            <a:spLocks noChangeArrowheads="1"/>
          </p:cNvSpPr>
          <p:nvPr/>
        </p:nvSpPr>
        <p:spPr bwMode="auto">
          <a:xfrm>
            <a:off x="4786313" y="692150"/>
            <a:ext cx="4178300" cy="5578475"/>
          </a:xfrm>
          <a:prstGeom prst="rect">
            <a:avLst/>
          </a:prstGeom>
          <a:noFill/>
          <a:ln>
            <a:noFill/>
          </a:ln>
          <a:effectLst/>
          <a:extLst/>
        </p:spPr>
        <p:txBody>
          <a:bodyPr>
            <a:spAutoFit/>
          </a:bodyPr>
          <a:lstStyle/>
          <a:p>
            <a:r>
              <a:rPr lang="en-US" sz="2000">
                <a:solidFill>
                  <a:schemeClr val="tx1"/>
                </a:solidFill>
              </a:rPr>
              <a:t>Judiciary </a:t>
            </a:r>
          </a:p>
          <a:p>
            <a:r>
              <a:rPr lang="en-US" sz="2000">
                <a:solidFill>
                  <a:schemeClr val="tx1"/>
                </a:solidFill>
              </a:rPr>
              <a:t>Rules and Administration </a:t>
            </a:r>
          </a:p>
          <a:p>
            <a:r>
              <a:rPr lang="en-US" sz="2000">
                <a:solidFill>
                  <a:schemeClr val="tx1"/>
                </a:solidFill>
              </a:rPr>
              <a:t>Small Business and Entrepreneurship </a:t>
            </a:r>
          </a:p>
          <a:p>
            <a:r>
              <a:rPr lang="en-US" sz="2000">
                <a:solidFill>
                  <a:schemeClr val="tx1"/>
                </a:solidFill>
              </a:rPr>
              <a:t>Veterans' Affairs </a:t>
            </a:r>
          </a:p>
          <a:p>
            <a:r>
              <a:rPr lang="en-US" sz="2000">
                <a:solidFill>
                  <a:schemeClr val="tx1"/>
                </a:solidFill>
              </a:rPr>
              <a:t>Indian Affairs </a:t>
            </a:r>
          </a:p>
          <a:p>
            <a:r>
              <a:rPr lang="en-US" sz="2000">
                <a:solidFill>
                  <a:schemeClr val="tx1"/>
                </a:solidFill>
              </a:rPr>
              <a:t>Select Committee on Ethics </a:t>
            </a:r>
          </a:p>
          <a:p>
            <a:r>
              <a:rPr lang="en-US" sz="2000">
                <a:solidFill>
                  <a:schemeClr val="tx1"/>
                </a:solidFill>
              </a:rPr>
              <a:t>Select Committee on Intelligence </a:t>
            </a:r>
          </a:p>
          <a:p>
            <a:r>
              <a:rPr lang="en-US" sz="2000">
                <a:solidFill>
                  <a:schemeClr val="tx1"/>
                </a:solidFill>
              </a:rPr>
              <a:t>Special Committee on Aging </a:t>
            </a:r>
          </a:p>
          <a:p>
            <a:r>
              <a:rPr lang="en-US" sz="2000">
                <a:solidFill>
                  <a:schemeClr val="tx1"/>
                </a:solidFill>
              </a:rPr>
              <a:t>Joint Committee on Printing </a:t>
            </a:r>
          </a:p>
          <a:p>
            <a:r>
              <a:rPr lang="en-US" sz="2000">
                <a:solidFill>
                  <a:schemeClr val="tx1"/>
                </a:solidFill>
              </a:rPr>
              <a:t>Joint Committee on Taxation </a:t>
            </a:r>
          </a:p>
          <a:p>
            <a:r>
              <a:rPr lang="en-US" sz="2000">
                <a:solidFill>
                  <a:schemeClr val="tx1"/>
                </a:solidFill>
              </a:rPr>
              <a:t>Joint Committee on the Library </a:t>
            </a:r>
          </a:p>
          <a:p>
            <a:r>
              <a:rPr lang="en-US" sz="2000">
                <a:solidFill>
                  <a:schemeClr val="tx1"/>
                </a:solidFill>
              </a:rPr>
              <a:t>Joint Economic Committee </a:t>
            </a:r>
          </a:p>
        </p:txBody>
      </p:sp>
      <p:sp>
        <p:nvSpPr>
          <p:cNvPr id="420869" name="Text Box 5"/>
          <p:cNvSpPr txBox="1">
            <a:spLocks noChangeArrowheads="1"/>
          </p:cNvSpPr>
          <p:nvPr/>
        </p:nvSpPr>
        <p:spPr bwMode="auto">
          <a:xfrm>
            <a:off x="0" y="0"/>
            <a:ext cx="9144000" cy="584776"/>
          </a:xfrm>
          <a:prstGeom prst="rect">
            <a:avLst/>
          </a:prstGeom>
          <a:noFill/>
          <a:ln>
            <a:noFill/>
          </a:ln>
          <a:effectLst/>
          <a:extLst/>
        </p:spPr>
        <p:txBody>
          <a:bodyPr>
            <a:spAutoFit/>
          </a:bodyPr>
          <a:lstStyle/>
          <a:p>
            <a:pPr algn="ctr"/>
            <a:r>
              <a:rPr lang="en-US" sz="3200" b="1" dirty="0">
                <a:solidFill>
                  <a:srgbClr val="FF0000"/>
                </a:solidFill>
              </a:rPr>
              <a:t>Senate Committees</a:t>
            </a:r>
          </a:p>
        </p:txBody>
      </p:sp>
      <p:grpSp>
        <p:nvGrpSpPr>
          <p:cNvPr id="420870" name="Group 6"/>
          <p:cNvGrpSpPr>
            <a:grpSpLocks/>
          </p:cNvGrpSpPr>
          <p:nvPr/>
        </p:nvGrpSpPr>
        <p:grpSpPr bwMode="auto">
          <a:xfrm>
            <a:off x="107950" y="765175"/>
            <a:ext cx="457200" cy="5543550"/>
            <a:chOff x="68" y="482"/>
            <a:chExt cx="288" cy="3492"/>
          </a:xfrm>
          <a:noFill/>
        </p:grpSpPr>
        <p:pic>
          <p:nvPicPr>
            <p:cNvPr id="420871" name="Picture 7" descr="appropriations icon"/>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3" y="890"/>
              <a:ext cx="253" cy="159"/>
            </a:xfrm>
            <a:prstGeom prst="rect">
              <a:avLst/>
            </a:prstGeom>
            <a:grpFill/>
            <a:extLst/>
          </p:spPr>
        </p:pic>
        <p:pic>
          <p:nvPicPr>
            <p:cNvPr id="420872" name="Picture 8" descr="armed services icon"/>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1" y="1095"/>
              <a:ext cx="206" cy="158"/>
            </a:xfrm>
            <a:prstGeom prst="rect">
              <a:avLst/>
            </a:prstGeom>
            <a:grpFill/>
            <a:extLst/>
          </p:spPr>
        </p:pic>
        <p:pic>
          <p:nvPicPr>
            <p:cNvPr id="420873" name="Picture 9" descr="agriculture icon"/>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8" y="482"/>
              <a:ext cx="283" cy="225"/>
            </a:xfrm>
            <a:prstGeom prst="rect">
              <a:avLst/>
            </a:prstGeom>
            <a:grpFill/>
            <a:extLst/>
          </p:spPr>
        </p:pic>
        <p:pic>
          <p:nvPicPr>
            <p:cNvPr id="420874" name="Picture 10" descr="financial services icon"/>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13" y="2976"/>
              <a:ext cx="206" cy="189"/>
            </a:xfrm>
            <a:prstGeom prst="rect">
              <a:avLst/>
            </a:prstGeom>
            <a:grpFill/>
            <a:extLst/>
          </p:spPr>
        </p:pic>
        <p:pic>
          <p:nvPicPr>
            <p:cNvPr id="420875" name="Picture 11" descr="budget icon"/>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113" y="1616"/>
              <a:ext cx="206" cy="183"/>
            </a:xfrm>
            <a:prstGeom prst="rect">
              <a:avLst/>
            </a:prstGeom>
            <a:grpFill/>
            <a:extLst/>
          </p:spPr>
        </p:pic>
        <p:pic>
          <p:nvPicPr>
            <p:cNvPr id="420876" name="Picture 12" descr="energy icon"/>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113" y="2205"/>
              <a:ext cx="206" cy="194"/>
            </a:xfrm>
            <a:prstGeom prst="rect">
              <a:avLst/>
            </a:prstGeom>
            <a:grpFill/>
            <a:extLst/>
          </p:spPr>
        </p:pic>
        <p:pic>
          <p:nvPicPr>
            <p:cNvPr id="420877" name="Picture 13" descr="international affairs icon"/>
            <p:cNvPicPr>
              <a:picLocks noChangeAspect="1" noChangeArrowheads="1"/>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120" y="3125"/>
              <a:ext cx="220" cy="260"/>
            </a:xfrm>
            <a:prstGeom prst="rect">
              <a:avLst/>
            </a:prstGeom>
            <a:grpFill/>
            <a:extLst/>
          </p:spPr>
        </p:pic>
        <p:pic>
          <p:nvPicPr>
            <p:cNvPr id="420878" name="Picture 14" descr="homeland security icon"/>
            <p:cNvPicPr>
              <a:picLocks noChangeAspect="1" noChangeArrowheads="1"/>
            </p:cNvPicPr>
            <p:nvPr/>
          </p:nvPicPr>
          <p:blipFill>
            <a:blip r:embed="rId16" r:link="rId17">
              <a:extLst>
                <a:ext uri="{28A0092B-C50C-407E-A947-70E740481C1C}">
                  <a14:useLocalDpi xmlns:a14="http://schemas.microsoft.com/office/drawing/2010/main" val="0"/>
                </a:ext>
              </a:extLst>
            </a:blip>
            <a:srcRect/>
            <a:stretch>
              <a:fillRect/>
            </a:stretch>
          </p:blipFill>
          <p:spPr bwMode="auto">
            <a:xfrm>
              <a:off x="88" y="3772"/>
              <a:ext cx="252" cy="202"/>
            </a:xfrm>
            <a:prstGeom prst="rect">
              <a:avLst/>
            </a:prstGeom>
            <a:grpFill/>
            <a:extLst/>
          </p:spPr>
        </p:pic>
        <p:pic>
          <p:nvPicPr>
            <p:cNvPr id="420879" name="Picture 15" descr="education icon"/>
            <p:cNvPicPr>
              <a:picLocks noChangeAspect="1" noChangeArrowheads="1"/>
            </p:cNvPicPr>
            <p:nvPr/>
          </p:nvPicPr>
          <p:blipFill>
            <a:blip r:embed="rId18" r:link="rId19">
              <a:extLst>
                <a:ext uri="{28A0092B-C50C-407E-A947-70E740481C1C}">
                  <a14:useLocalDpi xmlns:a14="http://schemas.microsoft.com/office/drawing/2010/main" val="0"/>
                </a:ext>
              </a:extLst>
            </a:blip>
            <a:srcRect/>
            <a:stretch>
              <a:fillRect/>
            </a:stretch>
          </p:blipFill>
          <p:spPr bwMode="auto">
            <a:xfrm>
              <a:off x="134" y="3430"/>
              <a:ext cx="206" cy="188"/>
            </a:xfrm>
            <a:prstGeom prst="rect">
              <a:avLst/>
            </a:prstGeom>
            <a:grpFill/>
            <a:extLst/>
          </p:spPr>
        </p:pic>
        <p:pic>
          <p:nvPicPr>
            <p:cNvPr id="420880" name="Picture 16" descr="transportation icon"/>
            <p:cNvPicPr>
              <a:picLocks noChangeAspect="1" noChangeArrowheads="1"/>
            </p:cNvPicPr>
            <p:nvPr/>
          </p:nvPicPr>
          <p:blipFill>
            <a:blip r:embed="rId20" r:link="rId21">
              <a:extLst>
                <a:ext uri="{28A0092B-C50C-407E-A947-70E740481C1C}">
                  <a14:useLocalDpi xmlns:a14="http://schemas.microsoft.com/office/drawing/2010/main" val="0"/>
                </a:ext>
              </a:extLst>
            </a:blip>
            <a:srcRect/>
            <a:stretch>
              <a:fillRect/>
            </a:stretch>
          </p:blipFill>
          <p:spPr bwMode="auto">
            <a:xfrm>
              <a:off x="71" y="1888"/>
              <a:ext cx="269" cy="195"/>
            </a:xfrm>
            <a:prstGeom prst="rect">
              <a:avLst/>
            </a:prstGeom>
            <a:grpFill/>
            <a:extLst/>
          </p:spPr>
        </p:pic>
        <p:pic>
          <p:nvPicPr>
            <p:cNvPr id="420881" name="Picture 17" descr="j0283209"/>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112" y="1298"/>
              <a:ext cx="228" cy="223"/>
            </a:xfrm>
            <a:prstGeom prst="rect">
              <a:avLst/>
            </a:prstGeom>
            <a:grpFill/>
            <a:extLst/>
          </p:spPr>
        </p:pic>
        <p:pic>
          <p:nvPicPr>
            <p:cNvPr id="420882" name="Picture 18" descr="Fall scene in a circle">
              <a:hlinkClick r:id="rId23" tooltip="Click to see FULL SIZE image"/>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5" y="2583"/>
              <a:ext cx="259" cy="290"/>
            </a:xfrm>
            <a:prstGeom prst="rect">
              <a:avLst/>
            </a:prstGeom>
            <a:grpFill/>
            <a:extLst/>
          </p:spPr>
        </p:pic>
      </p:grpSp>
      <p:grpSp>
        <p:nvGrpSpPr>
          <p:cNvPr id="420883" name="Group 19"/>
          <p:cNvGrpSpPr>
            <a:grpSpLocks/>
          </p:cNvGrpSpPr>
          <p:nvPr/>
        </p:nvGrpSpPr>
        <p:grpSpPr bwMode="auto">
          <a:xfrm>
            <a:off x="4333875" y="741363"/>
            <a:ext cx="514350" cy="5500687"/>
            <a:chOff x="2730" y="467"/>
            <a:chExt cx="324" cy="3465"/>
          </a:xfrm>
          <a:noFill/>
        </p:grpSpPr>
        <p:pic>
          <p:nvPicPr>
            <p:cNvPr id="420884" name="Picture 20" descr="judiciary icon"/>
            <p:cNvPicPr>
              <a:picLocks noChangeAspect="1" noChangeArrowheads="1"/>
            </p:cNvPicPr>
            <p:nvPr/>
          </p:nvPicPr>
          <p:blipFill>
            <a:blip r:embed="rId25" r:link="rId26">
              <a:extLst>
                <a:ext uri="{28A0092B-C50C-407E-A947-70E740481C1C}">
                  <a14:useLocalDpi xmlns:a14="http://schemas.microsoft.com/office/drawing/2010/main" val="0"/>
                </a:ext>
              </a:extLst>
            </a:blip>
            <a:srcRect/>
            <a:stretch>
              <a:fillRect/>
            </a:stretch>
          </p:blipFill>
          <p:spPr bwMode="auto">
            <a:xfrm>
              <a:off x="2780" y="467"/>
              <a:ext cx="216" cy="168"/>
            </a:xfrm>
            <a:prstGeom prst="rect">
              <a:avLst/>
            </a:prstGeom>
            <a:grpFill/>
            <a:extLst/>
          </p:spPr>
        </p:pic>
        <p:pic>
          <p:nvPicPr>
            <p:cNvPr id="420885" name="Picture 21" descr="ways and means icon"/>
            <p:cNvPicPr>
              <a:picLocks noChangeAspect="1" noChangeArrowheads="1"/>
            </p:cNvPicPr>
            <p:nvPr/>
          </p:nvPicPr>
          <p:blipFill>
            <a:blip r:embed="rId27" r:link="rId28">
              <a:extLst>
                <a:ext uri="{28A0092B-C50C-407E-A947-70E740481C1C}">
                  <a14:useLocalDpi xmlns:a14="http://schemas.microsoft.com/office/drawing/2010/main" val="0"/>
                </a:ext>
              </a:extLst>
            </a:blip>
            <a:srcRect/>
            <a:stretch>
              <a:fillRect/>
            </a:stretch>
          </p:blipFill>
          <p:spPr bwMode="auto">
            <a:xfrm>
              <a:off x="2786" y="686"/>
              <a:ext cx="220" cy="184"/>
            </a:xfrm>
            <a:prstGeom prst="rect">
              <a:avLst/>
            </a:prstGeom>
            <a:grpFill/>
            <a:extLst/>
          </p:spPr>
        </p:pic>
        <p:pic>
          <p:nvPicPr>
            <p:cNvPr id="420886" name="Picture 22" descr="small business icon"/>
            <p:cNvPicPr>
              <a:picLocks noChangeAspect="1" noChangeArrowheads="1"/>
            </p:cNvPicPr>
            <p:nvPr/>
          </p:nvPicPr>
          <p:blipFill>
            <a:blip r:embed="rId29" r:link="rId30">
              <a:extLst>
                <a:ext uri="{28A0092B-C50C-407E-A947-70E740481C1C}">
                  <a14:useLocalDpi xmlns:a14="http://schemas.microsoft.com/office/drawing/2010/main" val="0"/>
                </a:ext>
              </a:extLst>
            </a:blip>
            <a:srcRect/>
            <a:stretch>
              <a:fillRect/>
            </a:stretch>
          </p:blipFill>
          <p:spPr bwMode="auto">
            <a:xfrm>
              <a:off x="2771" y="884"/>
              <a:ext cx="220" cy="169"/>
            </a:xfrm>
            <a:prstGeom prst="rect">
              <a:avLst/>
            </a:prstGeom>
            <a:grpFill/>
            <a:extLst/>
          </p:spPr>
        </p:pic>
        <p:pic>
          <p:nvPicPr>
            <p:cNvPr id="420887" name="Picture 23" descr="veterans' affairs icon"/>
            <p:cNvPicPr>
              <a:picLocks noChangeAspect="1" noChangeArrowheads="1"/>
            </p:cNvPicPr>
            <p:nvPr/>
          </p:nvPicPr>
          <p:blipFill>
            <a:blip r:embed="rId31" r:link="rId32">
              <a:extLst>
                <a:ext uri="{28A0092B-C50C-407E-A947-70E740481C1C}">
                  <a14:useLocalDpi xmlns:a14="http://schemas.microsoft.com/office/drawing/2010/main" val="0"/>
                </a:ext>
              </a:extLst>
            </a:blip>
            <a:srcRect/>
            <a:stretch>
              <a:fillRect/>
            </a:stretch>
          </p:blipFill>
          <p:spPr bwMode="auto">
            <a:xfrm>
              <a:off x="2780" y="1133"/>
              <a:ext cx="220" cy="238"/>
            </a:xfrm>
            <a:prstGeom prst="rect">
              <a:avLst/>
            </a:prstGeom>
            <a:grpFill/>
            <a:extLst/>
          </p:spPr>
        </p:pic>
        <p:pic>
          <p:nvPicPr>
            <p:cNvPr id="420888" name="Picture 24" descr="joint printing icon"/>
            <p:cNvPicPr>
              <a:picLocks noChangeAspect="1" noChangeArrowheads="1"/>
            </p:cNvPicPr>
            <p:nvPr/>
          </p:nvPicPr>
          <p:blipFill>
            <a:blip r:embed="rId33" r:link="rId34">
              <a:extLst>
                <a:ext uri="{28A0092B-C50C-407E-A947-70E740481C1C}">
                  <a14:useLocalDpi xmlns:a14="http://schemas.microsoft.com/office/drawing/2010/main" val="0"/>
                </a:ext>
              </a:extLst>
            </a:blip>
            <a:srcRect/>
            <a:stretch>
              <a:fillRect/>
            </a:stretch>
          </p:blipFill>
          <p:spPr bwMode="auto">
            <a:xfrm>
              <a:off x="2773" y="2641"/>
              <a:ext cx="229" cy="210"/>
            </a:xfrm>
            <a:prstGeom prst="rect">
              <a:avLst/>
            </a:prstGeom>
            <a:grpFill/>
            <a:extLst/>
          </p:spPr>
        </p:pic>
        <p:pic>
          <p:nvPicPr>
            <p:cNvPr id="420889" name="Picture 25" descr="joint taxation icon"/>
            <p:cNvPicPr>
              <a:picLocks noChangeAspect="1" noChangeArrowheads="1"/>
            </p:cNvPicPr>
            <p:nvPr/>
          </p:nvPicPr>
          <p:blipFill>
            <a:blip r:embed="rId35" r:link="rId36">
              <a:extLst>
                <a:ext uri="{28A0092B-C50C-407E-A947-70E740481C1C}">
                  <a14:useLocalDpi xmlns:a14="http://schemas.microsoft.com/office/drawing/2010/main" val="0"/>
                </a:ext>
              </a:extLst>
            </a:blip>
            <a:srcRect/>
            <a:stretch>
              <a:fillRect/>
            </a:stretch>
          </p:blipFill>
          <p:spPr bwMode="auto">
            <a:xfrm>
              <a:off x="2730" y="2960"/>
              <a:ext cx="244" cy="232"/>
            </a:xfrm>
            <a:prstGeom prst="rect">
              <a:avLst/>
            </a:prstGeom>
            <a:grpFill/>
            <a:extLst/>
          </p:spPr>
        </p:pic>
        <p:pic>
          <p:nvPicPr>
            <p:cNvPr id="420890" name="Picture 26" descr="joint economic icon"/>
            <p:cNvPicPr>
              <a:picLocks noChangeAspect="1" noChangeArrowheads="1"/>
            </p:cNvPicPr>
            <p:nvPr/>
          </p:nvPicPr>
          <p:blipFill>
            <a:blip r:embed="rId37" r:link="rId38">
              <a:extLst>
                <a:ext uri="{28A0092B-C50C-407E-A947-70E740481C1C}">
                  <a14:useLocalDpi xmlns:a14="http://schemas.microsoft.com/office/drawing/2010/main" val="0"/>
                </a:ext>
              </a:extLst>
            </a:blip>
            <a:srcRect/>
            <a:stretch>
              <a:fillRect/>
            </a:stretch>
          </p:blipFill>
          <p:spPr bwMode="auto">
            <a:xfrm>
              <a:off x="2771" y="3768"/>
              <a:ext cx="220" cy="164"/>
            </a:xfrm>
            <a:prstGeom prst="rect">
              <a:avLst/>
            </a:prstGeom>
            <a:grpFill/>
            <a:extLst/>
          </p:spPr>
        </p:pic>
        <p:pic>
          <p:nvPicPr>
            <p:cNvPr id="420891" name="Picture 27" descr="rules icon"/>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806" y="1617"/>
              <a:ext cx="183" cy="154"/>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420892" name="Picture 28" descr="elderly_carers">
              <a:hlinkClick r:id="rId40"/>
            </p:cNvPr>
            <p:cNvPicPr>
              <a:picLocks noChangeAspect="1" noChangeArrowheads="1"/>
            </p:cNvPicPr>
            <p:nvPr/>
          </p:nvPicPr>
          <p:blipFill>
            <a:blip r:embed="rId41">
              <a:alphaModFix amt="46000"/>
              <a:extLst>
                <a:ext uri="{28A0092B-C50C-407E-A947-70E740481C1C}">
                  <a14:useLocalDpi xmlns:a14="http://schemas.microsoft.com/office/drawing/2010/main" val="0"/>
                </a:ext>
              </a:extLst>
            </a:blip>
            <a:srcRect/>
            <a:stretch>
              <a:fillRect/>
            </a:stretch>
          </p:blipFill>
          <p:spPr bwMode="auto">
            <a:xfrm>
              <a:off x="2773" y="2198"/>
              <a:ext cx="229" cy="301"/>
            </a:xfrm>
            <a:prstGeom prst="rect">
              <a:avLst/>
            </a:prstGeom>
            <a:grpFill/>
            <a:ln>
              <a:noFill/>
            </a:ln>
            <a:extLst>
              <a:ext uri="{91240B29-F687-4f45-9708-019B960494DF}">
                <a14:hiddenLine xmlns:a14="http://schemas.microsoft.com/office/drawing/2010/main" xmlns="" w="9525">
                  <a:solidFill>
                    <a:srgbClr val="FF6600"/>
                  </a:solidFill>
                  <a:miter lim="800000"/>
                  <a:headEnd/>
                  <a:tailEnd/>
                </a14:hiddenLine>
              </a:ext>
            </a:extLst>
          </p:spPr>
        </p:pic>
        <p:pic>
          <p:nvPicPr>
            <p:cNvPr id="420893" name="Picture 29" descr="Book_22"/>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760" y="3392"/>
              <a:ext cx="262" cy="163"/>
            </a:xfrm>
            <a:prstGeom prst="rect">
              <a:avLst/>
            </a:prstGeom>
            <a:grpFill/>
            <a:extLst/>
          </p:spPr>
        </p:pic>
        <p:pic>
          <p:nvPicPr>
            <p:cNvPr id="420894" name="Picture 30" descr="American_Indian_woman"/>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800" y="1378"/>
              <a:ext cx="190" cy="226"/>
            </a:xfrm>
            <a:prstGeom prst="rect">
              <a:avLst/>
            </a:prstGeom>
            <a:grpFill/>
            <a:extLst/>
          </p:spPr>
        </p:pic>
        <p:pic>
          <p:nvPicPr>
            <p:cNvPr id="420895" name="Picture 31" descr="administration_building"/>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730" y="1851"/>
              <a:ext cx="324" cy="169"/>
            </a:xfrm>
            <a:prstGeom prst="rect">
              <a:avLst/>
            </a:prstGeom>
            <a:grpFill/>
            <a:extLst/>
          </p:spPr>
        </p:pic>
      </p:grpSp>
    </p:spTree>
    <p:extLst>
      <p:ext uri="{BB962C8B-B14F-4D97-AF65-F5344CB8AC3E}">
        <p14:creationId xmlns:p14="http://schemas.microsoft.com/office/powerpoint/2010/main" val="355037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20869"/>
                                        </p:tgtEl>
                                        <p:attrNameLst>
                                          <p:attrName>style.visibility</p:attrName>
                                        </p:attrNameLst>
                                      </p:cBhvr>
                                      <p:to>
                                        <p:strVal val="visible"/>
                                      </p:to>
                                    </p:set>
                                    <p:anim calcmode="lin" valueType="num">
                                      <p:cBhvr additive="base">
                                        <p:cTn id="7" dur="500"/>
                                        <p:tgtEl>
                                          <p:spTgt spid="420869"/>
                                        </p:tgtEl>
                                        <p:attrNameLst>
                                          <p:attrName>ppt_y</p:attrName>
                                        </p:attrNameLst>
                                      </p:cBhvr>
                                      <p:tavLst>
                                        <p:tav tm="0">
                                          <p:val>
                                            <p:strVal val="#ppt_y+#ppt_h*1.125000"/>
                                          </p:val>
                                        </p:tav>
                                        <p:tav tm="100000">
                                          <p:val>
                                            <p:strVal val="#ppt_y"/>
                                          </p:val>
                                        </p:tav>
                                      </p:tavLst>
                                    </p:anim>
                                    <p:animEffect transition="in" filter="wipe(up)">
                                      <p:cBhvr>
                                        <p:cTn id="8" dur="500"/>
                                        <p:tgtEl>
                                          <p:spTgt spid="420869"/>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20867"/>
                                        </p:tgtEl>
                                        <p:attrNameLst>
                                          <p:attrName>style.visibility</p:attrName>
                                        </p:attrNameLst>
                                      </p:cBhvr>
                                      <p:to>
                                        <p:strVal val="visible"/>
                                      </p:to>
                                    </p:set>
                                    <p:animEffect transition="in" filter="dissolve">
                                      <p:cBhvr>
                                        <p:cTn id="13" dur="500"/>
                                        <p:tgtEl>
                                          <p:spTgt spid="42086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20868"/>
                                        </p:tgtEl>
                                        <p:attrNameLst>
                                          <p:attrName>style.visibility</p:attrName>
                                        </p:attrNameLst>
                                      </p:cBhvr>
                                      <p:to>
                                        <p:strVal val="visible"/>
                                      </p:to>
                                    </p:set>
                                    <p:animEffect transition="in" filter="dissolve">
                                      <p:cBhvr>
                                        <p:cTn id="18" dur="500"/>
                                        <p:tgtEl>
                                          <p:spTgt spid="420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p:bldP spid="420868" grpId="0"/>
      <p:bldP spid="42086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rmAutofit/>
          </a:bodyPr>
          <a:lstStyle/>
          <a:p>
            <a:pPr>
              <a:buNone/>
            </a:pPr>
            <a:r>
              <a:rPr lang="en-US" sz="4400" b="1" dirty="0"/>
              <a:t>Caucuses </a:t>
            </a:r>
          </a:p>
          <a:p>
            <a:r>
              <a:rPr lang="en-US" sz="4400" b="1" dirty="0"/>
              <a:t>Caucuses </a:t>
            </a:r>
            <a:r>
              <a:rPr lang="en-US" sz="4400" dirty="0"/>
              <a:t>are informal groups formed by members of Congress who </a:t>
            </a:r>
            <a:r>
              <a:rPr lang="en-US" sz="4400" b="1" u="sng" dirty="0">
                <a:solidFill>
                  <a:schemeClr val="tx2"/>
                </a:solidFill>
              </a:rPr>
              <a:t>share a common purpose or set of goals</a:t>
            </a:r>
            <a:r>
              <a:rPr lang="en-US" sz="4400" dirty="0">
                <a:solidFill>
                  <a:schemeClr val="tx2"/>
                </a:solidFill>
              </a:rPr>
              <a:t> </a:t>
            </a:r>
            <a:r>
              <a:rPr lang="en-US" sz="4400" dirty="0"/>
              <a:t>(Congressional Black Caucus, Women’s Caucus, Democratic or Republican Caucus). </a:t>
            </a:r>
          </a:p>
          <a:p>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rmAutofit/>
          </a:bodyPr>
          <a:lstStyle/>
          <a:p>
            <a:pPr>
              <a:buNone/>
            </a:pPr>
            <a:r>
              <a:rPr lang="en-US" sz="3600" b="1" dirty="0"/>
              <a:t>Congressional Staff and Support </a:t>
            </a:r>
          </a:p>
          <a:p>
            <a:pPr lvl="0"/>
            <a:r>
              <a:rPr lang="en-US" sz="3600" dirty="0"/>
              <a:t>Personal Staff work </a:t>
            </a:r>
            <a:r>
              <a:rPr lang="en-US" sz="3600" b="1" u="sng" dirty="0">
                <a:solidFill>
                  <a:schemeClr val="tx2"/>
                </a:solidFill>
              </a:rPr>
              <a:t>directly for membe</a:t>
            </a:r>
            <a:r>
              <a:rPr lang="en-US" sz="3600" b="1" u="sng" dirty="0"/>
              <a:t>rs</a:t>
            </a:r>
            <a:r>
              <a:rPr lang="en-US" sz="3600" b="1" u="sng" dirty="0">
                <a:solidFill>
                  <a:schemeClr val="tx2"/>
                </a:solidFill>
              </a:rPr>
              <a:t> of Congress</a:t>
            </a:r>
            <a:r>
              <a:rPr lang="en-US" sz="3600" dirty="0">
                <a:solidFill>
                  <a:schemeClr val="tx2"/>
                </a:solidFill>
              </a:rPr>
              <a:t> </a:t>
            </a:r>
            <a:r>
              <a:rPr lang="en-US" sz="3600" dirty="0"/>
              <a:t>in Washington D.C., and their district offices in their home states.</a:t>
            </a:r>
          </a:p>
          <a:p>
            <a:pPr lvl="0"/>
            <a:r>
              <a:rPr lang="en-US" sz="3600" dirty="0"/>
              <a:t>Committee Staff work for committees and subcommittees in Congress, </a:t>
            </a:r>
            <a:r>
              <a:rPr lang="en-US" sz="3600" b="1" u="sng" dirty="0">
                <a:solidFill>
                  <a:schemeClr val="tx2"/>
                </a:solidFill>
              </a:rPr>
              <a:t>researching problems and analyzing information</a:t>
            </a:r>
            <a:r>
              <a:rPr lang="en-US" sz="3600" dirty="0"/>
              <a:t>.</a:t>
            </a:r>
          </a:p>
          <a:p>
            <a:pPr lvl="0"/>
            <a:r>
              <a:rPr lang="en-US" sz="3600" b="1" u="sng" dirty="0">
                <a:solidFill>
                  <a:schemeClr val="tx2"/>
                </a:solidFill>
              </a:rPr>
              <a:t>Support agencies</a:t>
            </a:r>
            <a:r>
              <a:rPr lang="en-US" sz="3600" dirty="0">
                <a:solidFill>
                  <a:schemeClr val="tx2"/>
                </a:solidFill>
              </a:rPr>
              <a:t> </a:t>
            </a:r>
            <a:r>
              <a:rPr lang="en-US" sz="3600" dirty="0"/>
              <a:t>provide services to members of Congress (Library of Congress, Government Printing Office).</a:t>
            </a: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rmAutofit/>
          </a:bodyPr>
          <a:lstStyle/>
          <a:p>
            <a:pPr>
              <a:buNone/>
            </a:pPr>
            <a:r>
              <a:rPr lang="en-US" sz="2800" b="1" dirty="0"/>
              <a:t>Roles of Members of Congress</a:t>
            </a:r>
          </a:p>
          <a:p>
            <a:r>
              <a:rPr lang="en-US" sz="2800" dirty="0"/>
              <a:t>Members of Congress have several roles.</a:t>
            </a:r>
          </a:p>
          <a:p>
            <a:pPr>
              <a:buNone/>
            </a:pPr>
            <a:endParaRPr lang="en-US" sz="2800" dirty="0"/>
          </a:p>
          <a:p>
            <a:pPr lvl="0"/>
            <a:r>
              <a:rPr lang="en-US" sz="2800" b="1" i="1" u="sng" dirty="0">
                <a:solidFill>
                  <a:schemeClr val="tx2"/>
                </a:solidFill>
              </a:rPr>
              <a:t>Policymaker</a:t>
            </a:r>
            <a:r>
              <a:rPr lang="en-US" sz="2800" i="1" dirty="0"/>
              <a:t> – </a:t>
            </a:r>
            <a:r>
              <a:rPr lang="en-US" sz="2800" dirty="0"/>
              <a:t>make public policy through the passage of legislation</a:t>
            </a:r>
          </a:p>
          <a:p>
            <a:pPr lvl="0"/>
            <a:r>
              <a:rPr lang="en-US" sz="2800" b="1" i="1" u="sng" dirty="0">
                <a:solidFill>
                  <a:schemeClr val="tx2"/>
                </a:solidFill>
              </a:rPr>
              <a:t>Representative</a:t>
            </a:r>
            <a:r>
              <a:rPr lang="en-US" sz="2800" i="1" dirty="0"/>
              <a:t> –</a:t>
            </a:r>
            <a:r>
              <a:rPr lang="en-US" sz="2800" dirty="0"/>
              <a:t> represent constituents</a:t>
            </a:r>
          </a:p>
          <a:p>
            <a:r>
              <a:rPr lang="en-US" sz="2800" dirty="0"/>
              <a:t>-</a:t>
            </a:r>
            <a:r>
              <a:rPr lang="en-US" sz="2800" b="1" u="sng" dirty="0">
                <a:solidFill>
                  <a:schemeClr val="tx2"/>
                </a:solidFill>
              </a:rPr>
              <a:t>delegate</a:t>
            </a:r>
            <a:r>
              <a:rPr lang="en-US" sz="2800" dirty="0"/>
              <a:t>- members vote based on the wishes of constituent, regardless of their own opinions </a:t>
            </a:r>
          </a:p>
          <a:p>
            <a:r>
              <a:rPr lang="en-US" sz="2800" dirty="0"/>
              <a:t>-</a:t>
            </a:r>
            <a:r>
              <a:rPr lang="en-US" sz="2800" b="1" u="sng" dirty="0">
                <a:solidFill>
                  <a:schemeClr val="tx2"/>
                </a:solidFill>
              </a:rPr>
              <a:t>trustee</a:t>
            </a:r>
            <a:r>
              <a:rPr lang="en-US" sz="2800" b="1" dirty="0"/>
              <a:t>-</a:t>
            </a:r>
            <a:r>
              <a:rPr lang="en-US" sz="2800" dirty="0"/>
              <a:t> after listening to constituents, members vote based on their own opinions</a:t>
            </a:r>
          </a:p>
          <a:p>
            <a:pPr lvl="0"/>
            <a:r>
              <a:rPr lang="en-US" sz="2800" b="1" i="1" u="sng" dirty="0">
                <a:solidFill>
                  <a:schemeClr val="tx2"/>
                </a:solidFill>
              </a:rPr>
              <a:t>Constituent servant </a:t>
            </a:r>
            <a:r>
              <a:rPr lang="en-US" sz="2800" dirty="0"/>
              <a:t>– help constituents with problems </a:t>
            </a:r>
          </a:p>
          <a:p>
            <a:pPr lvl="0"/>
            <a:r>
              <a:rPr lang="en-US" sz="2800" b="1" i="1" u="sng" dirty="0">
                <a:solidFill>
                  <a:schemeClr val="tx2"/>
                </a:solidFill>
              </a:rPr>
              <a:t>Committee member</a:t>
            </a:r>
            <a:r>
              <a:rPr lang="en-US" sz="2800" i="1" dirty="0">
                <a:solidFill>
                  <a:schemeClr val="tx2"/>
                </a:solidFill>
              </a:rPr>
              <a:t> </a:t>
            </a:r>
            <a:r>
              <a:rPr lang="en-US" sz="2800" dirty="0"/>
              <a:t>– serve on committees</a:t>
            </a:r>
          </a:p>
          <a:p>
            <a:pPr lvl="0"/>
            <a:r>
              <a:rPr lang="en-US" sz="2800" b="1" i="1" u="sng" dirty="0">
                <a:solidFill>
                  <a:schemeClr val="tx2"/>
                </a:solidFill>
              </a:rPr>
              <a:t>Politician/party member</a:t>
            </a:r>
            <a:r>
              <a:rPr lang="en-US" sz="2800" i="1" dirty="0">
                <a:solidFill>
                  <a:schemeClr val="tx2"/>
                </a:solidFill>
              </a:rPr>
              <a:t> </a:t>
            </a:r>
            <a:r>
              <a:rPr lang="en-US" sz="2800" dirty="0"/>
              <a:t>– work to support their political party platform and get reelected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dissolv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Autofit/>
          </a:bodyPr>
          <a:lstStyle/>
          <a:p>
            <a:pPr>
              <a:buNone/>
            </a:pPr>
            <a:r>
              <a:rPr lang="en-US" sz="2900" b="1" dirty="0"/>
              <a:t>Privileges of Members of Congress</a:t>
            </a:r>
            <a:endParaRPr lang="en-US" sz="2900" dirty="0"/>
          </a:p>
          <a:p>
            <a:r>
              <a:rPr lang="en-US" sz="2900" dirty="0"/>
              <a:t>Members of Congress enjoy several privileges, including:</a:t>
            </a:r>
          </a:p>
          <a:p>
            <a:pPr>
              <a:buNone/>
            </a:pPr>
            <a:endParaRPr lang="en-US" sz="2900" dirty="0"/>
          </a:p>
          <a:p>
            <a:pPr lvl="0"/>
            <a:r>
              <a:rPr lang="en-US" sz="2900" b="1" u="sng" dirty="0">
                <a:solidFill>
                  <a:schemeClr val="tx2"/>
                </a:solidFill>
              </a:rPr>
              <a:t>Allowances for offices</a:t>
            </a:r>
            <a:r>
              <a:rPr lang="en-US" sz="2900" dirty="0">
                <a:solidFill>
                  <a:schemeClr val="tx2"/>
                </a:solidFill>
              </a:rPr>
              <a:t> </a:t>
            </a:r>
            <a:r>
              <a:rPr lang="en-US" sz="2900" dirty="0"/>
              <a:t>in their district or home state</a:t>
            </a:r>
          </a:p>
          <a:p>
            <a:pPr lvl="0"/>
            <a:r>
              <a:rPr lang="en-US" sz="2900" b="1" u="sng" dirty="0">
                <a:solidFill>
                  <a:schemeClr val="tx2"/>
                </a:solidFill>
              </a:rPr>
              <a:t>Travel allowances </a:t>
            </a:r>
            <a:endParaRPr lang="en-US" sz="2900" dirty="0">
              <a:solidFill>
                <a:schemeClr val="tx2"/>
              </a:solidFill>
            </a:endParaRPr>
          </a:p>
          <a:p>
            <a:pPr lvl="0"/>
            <a:r>
              <a:rPr lang="en-US" sz="2900" dirty="0"/>
              <a:t>The </a:t>
            </a:r>
            <a:r>
              <a:rPr lang="en-US" sz="2900" b="1" u="sng" dirty="0">
                <a:solidFill>
                  <a:schemeClr val="tx2"/>
                </a:solidFill>
              </a:rPr>
              <a:t>franking privilege</a:t>
            </a:r>
            <a:r>
              <a:rPr lang="en-US" sz="2900" b="1" dirty="0">
                <a:solidFill>
                  <a:schemeClr val="tx2"/>
                </a:solidFill>
              </a:rPr>
              <a:t> </a:t>
            </a:r>
            <a:r>
              <a:rPr lang="en-US" sz="2900" dirty="0"/>
              <a:t>allows members of Congress </a:t>
            </a:r>
            <a:r>
              <a:rPr lang="en-US" sz="2900" b="1" u="sng" dirty="0">
                <a:solidFill>
                  <a:schemeClr val="tx2"/>
                </a:solidFill>
              </a:rPr>
              <a:t>to send mail to constituents postage free</a:t>
            </a:r>
          </a:p>
          <a:p>
            <a:pPr lvl="0"/>
            <a:r>
              <a:rPr lang="en-US" sz="2900" b="1" u="sng" dirty="0">
                <a:solidFill>
                  <a:schemeClr val="tx2"/>
                </a:solidFill>
              </a:rPr>
              <a:t>Immunity from arrest</a:t>
            </a:r>
            <a:r>
              <a:rPr lang="en-US" sz="2900" dirty="0">
                <a:solidFill>
                  <a:schemeClr val="tx2"/>
                </a:solidFill>
              </a:rPr>
              <a:t> </a:t>
            </a:r>
            <a:r>
              <a:rPr lang="en-US" sz="2900" dirty="0"/>
              <a:t>while conducting congressional business</a:t>
            </a:r>
          </a:p>
          <a:p>
            <a:pPr lvl="0"/>
            <a:r>
              <a:rPr lang="en-US" sz="2900" dirty="0"/>
              <a:t>Immunity from </a:t>
            </a:r>
            <a:r>
              <a:rPr lang="en-US" sz="2900" b="1" u="sng" dirty="0">
                <a:solidFill>
                  <a:schemeClr val="tx2"/>
                </a:solidFill>
              </a:rPr>
              <a:t>libel or slander suits</a:t>
            </a:r>
            <a:r>
              <a:rPr lang="en-US" sz="2900" dirty="0">
                <a:solidFill>
                  <a:schemeClr val="tx2"/>
                </a:solidFill>
              </a:rPr>
              <a:t> </a:t>
            </a:r>
            <a:r>
              <a:rPr lang="en-US" sz="2900" dirty="0"/>
              <a:t>for their speech or debate in Congress</a:t>
            </a:r>
          </a:p>
          <a:p>
            <a:endParaRPr lang="en-US" sz="2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60682" cy="6858000"/>
          </a:xfrm>
          <a:prstGeom prst="rect">
            <a:avLst/>
          </a:prstGeom>
        </p:spPr>
      </p:pic>
      <p:sp>
        <p:nvSpPr>
          <p:cNvPr id="6" name="Rectangle 5"/>
          <p:cNvSpPr/>
          <p:nvPr/>
        </p:nvSpPr>
        <p:spPr>
          <a:xfrm>
            <a:off x="0" y="0"/>
            <a:ext cx="4284064" cy="2862657"/>
          </a:xfrm>
          <a:prstGeom prst="rect">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0585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lstStyle/>
          <a:p>
            <a:r>
              <a:rPr lang="en-US" sz="4000" b="1" u="sng" dirty="0">
                <a:solidFill>
                  <a:schemeClr val="tx2"/>
                </a:solidFill>
              </a:rPr>
              <a:t>Congress is the bicameral (two-house)</a:t>
            </a:r>
            <a:r>
              <a:rPr lang="en-US" sz="4000" dirty="0">
                <a:solidFill>
                  <a:schemeClr val="tx2"/>
                </a:solidFill>
              </a:rPr>
              <a:t> </a:t>
            </a:r>
            <a:r>
              <a:rPr lang="en-US" sz="4000" dirty="0"/>
              <a:t>legislature responsible for writing the laws of the nation. Congress also serves other functions, such as overseeing the bureaucracy, consensus building, clarifying policy, legitimizing, and expressing diversity.  It is made up of a House of Representatives with 435 members and a Senate of 100 members.  </a:t>
            </a:r>
          </a:p>
          <a:p>
            <a:endParaRPr lang="en-US" dirty="0"/>
          </a:p>
        </p:txBody>
      </p:sp>
    </p:spTree>
    <p:extLst>
      <p:ext uri="{BB962C8B-B14F-4D97-AF65-F5344CB8AC3E}">
        <p14:creationId xmlns:p14="http://schemas.microsoft.com/office/powerpoint/2010/main" val="143430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rmAutofit lnSpcReduction="10000"/>
          </a:bodyPr>
          <a:lstStyle/>
          <a:p>
            <a:pPr>
              <a:buNone/>
            </a:pPr>
            <a:r>
              <a:rPr lang="en-US" sz="2600" b="1" dirty="0"/>
              <a:t>Powers of Congress</a:t>
            </a:r>
          </a:p>
          <a:p>
            <a:r>
              <a:rPr lang="en-US" sz="2600" dirty="0"/>
              <a:t>Congress has legislative and non-legislative powers.</a:t>
            </a:r>
          </a:p>
          <a:p>
            <a:pPr>
              <a:buNone/>
            </a:pPr>
            <a:endParaRPr lang="en-US" sz="2600" dirty="0"/>
          </a:p>
          <a:p>
            <a:pPr marL="502920" lvl="0" indent="-457200">
              <a:buFont typeface="+mj-lt"/>
              <a:buAutoNum type="arabicPeriod"/>
            </a:pPr>
            <a:r>
              <a:rPr lang="en-US" sz="2600" dirty="0"/>
              <a:t>Legislative powers – </a:t>
            </a:r>
            <a:r>
              <a:rPr lang="en-US" sz="2600" b="1" u="sng" dirty="0">
                <a:solidFill>
                  <a:schemeClr val="tx2"/>
                </a:solidFill>
              </a:rPr>
              <a:t>power to make laws</a:t>
            </a:r>
            <a:endParaRPr lang="en-US" sz="2600" dirty="0">
              <a:solidFill>
                <a:schemeClr val="tx2"/>
              </a:solidFill>
            </a:endParaRPr>
          </a:p>
          <a:p>
            <a:pPr>
              <a:buNone/>
            </a:pPr>
            <a:r>
              <a:rPr lang="en-US" sz="2600" dirty="0"/>
              <a:t> </a:t>
            </a:r>
          </a:p>
          <a:p>
            <a:pPr lvl="0"/>
            <a:r>
              <a:rPr lang="en-US" sz="2600" b="1" i="1" u="sng" dirty="0">
                <a:solidFill>
                  <a:schemeClr val="tx2"/>
                </a:solidFill>
              </a:rPr>
              <a:t>Expressed powers</a:t>
            </a:r>
            <a:r>
              <a:rPr lang="en-US" sz="2600" dirty="0">
                <a:solidFill>
                  <a:schemeClr val="tx2"/>
                </a:solidFill>
              </a:rPr>
              <a:t> </a:t>
            </a:r>
            <a:r>
              <a:rPr lang="en-US" sz="2600" dirty="0"/>
              <a:t>– powers specifically granted to Congress, mostly found in Article I, Section 8 in the Constitution </a:t>
            </a:r>
          </a:p>
          <a:p>
            <a:pPr lvl="0"/>
            <a:r>
              <a:rPr lang="en-US" sz="2600" b="1" i="1" u="sng" dirty="0">
                <a:solidFill>
                  <a:schemeClr val="tx2"/>
                </a:solidFill>
              </a:rPr>
              <a:t>Implied powers</a:t>
            </a:r>
            <a:r>
              <a:rPr lang="en-US" sz="2600" dirty="0">
                <a:solidFill>
                  <a:schemeClr val="tx2"/>
                </a:solidFill>
              </a:rPr>
              <a:t> </a:t>
            </a:r>
            <a:r>
              <a:rPr lang="en-US" sz="2600" dirty="0"/>
              <a:t>– powers that may be reasonably suggested to carry out the expressed powers; found in Article I, Section 8, Clause 18; </a:t>
            </a:r>
            <a:r>
              <a:rPr lang="en-US" sz="2600" b="1" u="sng" dirty="0">
                <a:solidFill>
                  <a:schemeClr val="tx2"/>
                </a:solidFill>
              </a:rPr>
              <a:t>“necessary and proper” or elastic clause</a:t>
            </a:r>
            <a:r>
              <a:rPr lang="en-US" sz="2600" dirty="0"/>
              <a:t>; allows for the expansion of Congress’ powers (expressed power to raise armies and navy implies the power to draft men into the military)</a:t>
            </a:r>
          </a:p>
          <a:p>
            <a:pPr lvl="0"/>
            <a:r>
              <a:rPr lang="en-US" sz="2600" b="1" i="1" u="sng" dirty="0">
                <a:solidFill>
                  <a:schemeClr val="tx2"/>
                </a:solidFill>
              </a:rPr>
              <a:t>Limitations on powers</a:t>
            </a:r>
            <a:r>
              <a:rPr lang="en-US" sz="2600" i="1" dirty="0">
                <a:solidFill>
                  <a:schemeClr val="tx2"/>
                </a:solidFill>
              </a:rPr>
              <a:t> </a:t>
            </a:r>
            <a:r>
              <a:rPr lang="en-US" sz="2600" dirty="0"/>
              <a:t>-  powers denied by Congress by Article I, Section 9 and the Tenth Amendment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502920" lvl="0" indent="-457200">
              <a:buNone/>
            </a:pPr>
            <a:r>
              <a:rPr lang="en-US" sz="3200" dirty="0">
                <a:solidFill>
                  <a:schemeClr val="tx2"/>
                </a:solidFill>
              </a:rPr>
              <a:t>2. </a:t>
            </a:r>
            <a:r>
              <a:rPr lang="en-US" sz="3200" dirty="0"/>
              <a:t>	Non-legislative powers – </a:t>
            </a:r>
            <a:r>
              <a:rPr lang="en-US" sz="3200" b="1" u="sng" dirty="0">
                <a:solidFill>
                  <a:schemeClr val="tx2"/>
                </a:solidFill>
              </a:rPr>
              <a:t>duties other than lawmaking</a:t>
            </a:r>
            <a:endParaRPr lang="en-US" sz="3200" dirty="0">
              <a:solidFill>
                <a:schemeClr val="tx2"/>
              </a:solidFill>
            </a:endParaRPr>
          </a:p>
          <a:p>
            <a:pPr>
              <a:buNone/>
            </a:pPr>
            <a:endParaRPr lang="en-US" sz="3200" dirty="0"/>
          </a:p>
          <a:p>
            <a:pPr lvl="0"/>
            <a:r>
              <a:rPr lang="en-US" sz="3200" b="1" i="1" u="sng" dirty="0">
                <a:solidFill>
                  <a:schemeClr val="tx2"/>
                </a:solidFill>
              </a:rPr>
              <a:t>Electoral powers</a:t>
            </a:r>
            <a:r>
              <a:rPr lang="en-US" sz="3200" dirty="0">
                <a:solidFill>
                  <a:schemeClr val="tx2"/>
                </a:solidFill>
              </a:rPr>
              <a:t> </a:t>
            </a:r>
            <a:r>
              <a:rPr lang="en-US" sz="3200" dirty="0"/>
              <a:t>– selection of the president by </a:t>
            </a:r>
            <a:r>
              <a:rPr lang="en-US" sz="3200" b="1" u="sng" dirty="0">
                <a:solidFill>
                  <a:schemeClr val="tx2"/>
                </a:solidFill>
              </a:rPr>
              <a:t>the House of Representatives and/or vice president by the Senate</a:t>
            </a:r>
            <a:r>
              <a:rPr lang="en-US" sz="3200" dirty="0">
                <a:solidFill>
                  <a:schemeClr val="tx2"/>
                </a:solidFill>
              </a:rPr>
              <a:t> </a:t>
            </a:r>
            <a:r>
              <a:rPr lang="en-US" sz="3200" dirty="0"/>
              <a:t>upon the failure of the electoral college to achieve a majority vote</a:t>
            </a:r>
          </a:p>
          <a:p>
            <a:pPr lvl="0"/>
            <a:r>
              <a:rPr lang="en-US" sz="3200" b="1" i="1" u="sng" dirty="0">
                <a:solidFill>
                  <a:schemeClr val="tx2"/>
                </a:solidFill>
              </a:rPr>
              <a:t>Amendment powers</a:t>
            </a:r>
            <a:r>
              <a:rPr lang="en-US" sz="3200" i="1" dirty="0">
                <a:solidFill>
                  <a:schemeClr val="tx2"/>
                </a:solidFill>
              </a:rPr>
              <a:t> </a:t>
            </a:r>
            <a:r>
              <a:rPr lang="en-US" sz="3200" dirty="0"/>
              <a:t>– congress may propose amendments by </a:t>
            </a:r>
            <a:r>
              <a:rPr lang="en-US" sz="3200" b="1" u="sng" dirty="0">
                <a:solidFill>
                  <a:schemeClr val="tx2"/>
                </a:solidFill>
              </a:rPr>
              <a:t>two-thirds vote of each house</a:t>
            </a:r>
            <a:r>
              <a:rPr lang="en-US" sz="3200" dirty="0"/>
              <a:t> or by calling a national convention to propose amendments if requested by two-thirds of the state legislatures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rmAutofit/>
          </a:bodyPr>
          <a:lstStyle/>
          <a:p>
            <a:pPr lvl="0"/>
            <a:r>
              <a:rPr lang="en-US" sz="2800" b="1" i="1" u="sng" dirty="0">
                <a:solidFill>
                  <a:schemeClr val="tx2"/>
                </a:solidFill>
              </a:rPr>
              <a:t>Impeachment</a:t>
            </a:r>
            <a:r>
              <a:rPr lang="en-US" sz="2800" i="1" dirty="0"/>
              <a:t> </a:t>
            </a:r>
            <a:r>
              <a:rPr lang="en-US" sz="2800" dirty="0"/>
              <a:t>– </a:t>
            </a:r>
            <a:r>
              <a:rPr lang="en-US" sz="2800" b="1" u="sng" dirty="0">
                <a:solidFill>
                  <a:schemeClr val="tx2"/>
                </a:solidFill>
              </a:rPr>
              <a:t>the House may bring charges</a:t>
            </a:r>
            <a:r>
              <a:rPr lang="en-US" sz="2800" dirty="0"/>
              <a:t>, or impeach, the president, vice president or any civil officer; case if tried in the Senate with </a:t>
            </a:r>
            <a:r>
              <a:rPr lang="en-US" sz="2800" b="1" u="sng" dirty="0">
                <a:solidFill>
                  <a:schemeClr val="tx2"/>
                </a:solidFill>
              </a:rPr>
              <a:t>the Senate acting as the jury</a:t>
            </a:r>
            <a:r>
              <a:rPr lang="en-US" sz="2800" dirty="0"/>
              <a:t> (Andrew Johnson and Bill Clinton were both impeached by the House but not convicted by the Senate)</a:t>
            </a:r>
          </a:p>
          <a:p>
            <a:pPr lvl="0"/>
            <a:r>
              <a:rPr lang="en-US" sz="2800" b="1" i="1" u="sng" dirty="0">
                <a:solidFill>
                  <a:schemeClr val="tx2"/>
                </a:solidFill>
              </a:rPr>
              <a:t>Executive powers of the Senate</a:t>
            </a:r>
            <a:r>
              <a:rPr lang="en-US" sz="2800" i="1" dirty="0">
                <a:solidFill>
                  <a:schemeClr val="tx2"/>
                </a:solidFill>
              </a:rPr>
              <a:t> </a:t>
            </a:r>
            <a:r>
              <a:rPr lang="en-US" sz="2800" dirty="0"/>
              <a:t>– the Senate shares the </a:t>
            </a:r>
            <a:r>
              <a:rPr lang="en-US" sz="2800" b="1" u="sng" dirty="0">
                <a:solidFill>
                  <a:schemeClr val="tx2"/>
                </a:solidFill>
              </a:rPr>
              <a:t>appointment and treaty making powers with the executive branch</a:t>
            </a:r>
            <a:r>
              <a:rPr lang="en-US" sz="2800" dirty="0"/>
              <a:t>; the Senate must approve appointments by majority vote and treaties by two-thirds vote</a:t>
            </a:r>
          </a:p>
          <a:p>
            <a:pPr lvl="0"/>
            <a:r>
              <a:rPr lang="en-US" sz="2800" b="1" i="1" u="sng" dirty="0">
                <a:solidFill>
                  <a:schemeClr val="tx2"/>
                </a:solidFill>
              </a:rPr>
              <a:t>Investigative/oversight powers</a:t>
            </a:r>
            <a:r>
              <a:rPr lang="en-US" sz="2800" i="1" dirty="0">
                <a:solidFill>
                  <a:schemeClr val="tx2"/>
                </a:solidFill>
              </a:rPr>
              <a:t> </a:t>
            </a:r>
            <a:r>
              <a:rPr lang="en-US" sz="2800" dirty="0"/>
              <a:t>– investigate matters falling within the range of its legislative authority; often involves the review of policies and programs of the executive branch</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2"/>
          <p:cNvSpPr txBox="1">
            <a:spLocks noChangeArrowheads="1"/>
          </p:cNvSpPr>
          <p:nvPr/>
        </p:nvSpPr>
        <p:spPr bwMode="auto">
          <a:xfrm>
            <a:off x="0" y="647700"/>
            <a:ext cx="9144000" cy="1938992"/>
          </a:xfrm>
          <a:prstGeom prst="rect">
            <a:avLst/>
          </a:prstGeom>
          <a:noFill/>
          <a:ln>
            <a:noFill/>
          </a:ln>
          <a:effectLst/>
          <a:extLst/>
        </p:spPr>
        <p:txBody>
          <a:bodyPr>
            <a:spAutoFit/>
          </a:bodyPr>
          <a:lstStyle/>
          <a:p>
            <a:pPr marL="342900" indent="-342900">
              <a:buSzPct val="150000"/>
              <a:buFont typeface="Arial"/>
              <a:buChar char="•"/>
            </a:pPr>
            <a:r>
              <a:rPr lang="en-US" sz="2400" dirty="0">
                <a:solidFill>
                  <a:srgbClr val="FF6600"/>
                </a:solidFill>
              </a:rPr>
              <a:t>Confirm international treaties.</a:t>
            </a:r>
          </a:p>
          <a:p>
            <a:pPr marL="342900" indent="-342900">
              <a:buSzPct val="150000"/>
              <a:buFont typeface="Arial"/>
              <a:buChar char="•"/>
            </a:pPr>
            <a:r>
              <a:rPr lang="en-US" sz="2400" dirty="0">
                <a:solidFill>
                  <a:srgbClr val="FF6600"/>
                </a:solidFill>
              </a:rPr>
              <a:t>Confirm presidential appointments, such as cabinet secretaries, Supreme Court justices, and ambassadors. </a:t>
            </a:r>
          </a:p>
          <a:p>
            <a:pPr marL="342900" indent="-342900">
              <a:buSzPct val="150000"/>
              <a:buFont typeface="Arial"/>
              <a:buChar char="•"/>
            </a:pPr>
            <a:r>
              <a:rPr lang="en-US" sz="2400" dirty="0">
                <a:solidFill>
                  <a:srgbClr val="FF6600"/>
                </a:solidFill>
              </a:rPr>
              <a:t>Put on trial government officials who have been impeached by the House.</a:t>
            </a:r>
          </a:p>
        </p:txBody>
      </p:sp>
      <p:sp>
        <p:nvSpPr>
          <p:cNvPr id="195587" name="Rectangle 3"/>
          <p:cNvSpPr>
            <a:spLocks noChangeArrowheads="1"/>
          </p:cNvSpPr>
          <p:nvPr/>
        </p:nvSpPr>
        <p:spPr bwMode="auto">
          <a:xfrm>
            <a:off x="0" y="19050"/>
            <a:ext cx="9144000" cy="584776"/>
          </a:xfrm>
          <a:prstGeom prst="rect">
            <a:avLst/>
          </a:prstGeom>
          <a:noFill/>
          <a:ln>
            <a:noFill/>
          </a:ln>
          <a:effectLst/>
          <a:extLst/>
        </p:spPr>
        <p:txBody>
          <a:bodyPr>
            <a:spAutoFit/>
          </a:bodyPr>
          <a:lstStyle/>
          <a:p>
            <a:pPr algn="ctr"/>
            <a:r>
              <a:rPr lang="en-US" sz="3200" b="1" dirty="0">
                <a:solidFill>
                  <a:srgbClr val="FF0000"/>
                </a:solidFill>
              </a:rPr>
              <a:t>Special Duties of the Senate</a:t>
            </a:r>
          </a:p>
        </p:txBody>
      </p:sp>
      <p:pic>
        <p:nvPicPr>
          <p:cNvPr id="195589" name="Picture 5" descr="Senate_in_s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2636838"/>
            <a:ext cx="4427537" cy="2951162"/>
          </a:xfrm>
          <a:prstGeom prst="rect">
            <a:avLst/>
          </a:prstGeom>
          <a:noFill/>
          <a:extLst/>
        </p:spPr>
      </p:pic>
      <p:sp>
        <p:nvSpPr>
          <p:cNvPr id="195590" name="Text Box 6"/>
          <p:cNvSpPr txBox="1">
            <a:spLocks noChangeArrowheads="1"/>
          </p:cNvSpPr>
          <p:nvPr/>
        </p:nvSpPr>
        <p:spPr bwMode="auto">
          <a:xfrm>
            <a:off x="4572000" y="5589588"/>
            <a:ext cx="4572000" cy="1311275"/>
          </a:xfrm>
          <a:prstGeom prst="rect">
            <a:avLst/>
          </a:prstGeom>
          <a:noFill/>
          <a:ln>
            <a:noFill/>
          </a:ln>
          <a:effectLst/>
          <a:extLst/>
        </p:spPr>
        <p:txBody>
          <a:bodyPr>
            <a:spAutoFit/>
          </a:bodyPr>
          <a:lstStyle/>
          <a:p>
            <a:pPr algn="ctr"/>
            <a:r>
              <a:rPr lang="en-US" sz="2000" dirty="0">
                <a:solidFill>
                  <a:schemeClr val="tx1"/>
                </a:solidFill>
              </a:rPr>
              <a:t>Impeachment trial of President William Jefferson Clinton, Justice Rehnquist presiding.</a:t>
            </a:r>
          </a:p>
        </p:txBody>
      </p:sp>
      <p:sp>
        <p:nvSpPr>
          <p:cNvPr id="195591" name="Text Box 7"/>
          <p:cNvSpPr txBox="1">
            <a:spLocks noChangeArrowheads="1"/>
          </p:cNvSpPr>
          <p:nvPr/>
        </p:nvSpPr>
        <p:spPr bwMode="auto">
          <a:xfrm>
            <a:off x="179388" y="5084763"/>
            <a:ext cx="4321175" cy="1616075"/>
          </a:xfrm>
          <a:prstGeom prst="rect">
            <a:avLst/>
          </a:prstGeom>
          <a:noFill/>
          <a:ln>
            <a:noFill/>
          </a:ln>
          <a:effectLst/>
          <a:extLst/>
        </p:spPr>
        <p:txBody>
          <a:bodyPr>
            <a:spAutoFit/>
          </a:bodyPr>
          <a:lstStyle/>
          <a:p>
            <a:pPr algn="ctr"/>
            <a:r>
              <a:rPr lang="en-US" sz="2000" dirty="0">
                <a:solidFill>
                  <a:schemeClr val="tx1"/>
                </a:solidFill>
              </a:rPr>
              <a:t>The first international treaty rejected by the Senate was with Colombia for the suppression of the African slave trade in 1825.</a:t>
            </a:r>
          </a:p>
        </p:txBody>
      </p:sp>
      <p:pic>
        <p:nvPicPr>
          <p:cNvPr id="195593" name="Picture 9" descr="colombia"/>
          <p:cNvPicPr>
            <a:picLocks noChangeAspect="1" noChangeArrowheads="1"/>
          </p:cNvPicPr>
          <p:nvPr/>
        </p:nvPicPr>
        <p:blipFill>
          <a:blip r:embed="rId3">
            <a:extLst>
              <a:ext uri="{28A0092B-C50C-407E-A947-70E740481C1C}">
                <a14:useLocalDpi xmlns:a14="http://schemas.microsoft.com/office/drawing/2010/main" val="0"/>
              </a:ext>
            </a:extLst>
          </a:blip>
          <a:srcRect l="2185" t="2226" r="2185" b="3610"/>
          <a:stretch>
            <a:fillRect/>
          </a:stretch>
        </p:blipFill>
        <p:spPr bwMode="auto">
          <a:xfrm>
            <a:off x="2195513" y="2565400"/>
            <a:ext cx="1971675" cy="2519363"/>
          </a:xfrm>
          <a:prstGeom prst="rect">
            <a:avLst/>
          </a:prstGeom>
          <a:noFill/>
          <a:extLst/>
        </p:spPr>
      </p:pic>
      <p:pic>
        <p:nvPicPr>
          <p:cNvPr id="195595" name="Picture 11" descr="E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050" y="2565400"/>
            <a:ext cx="1668463" cy="2519363"/>
          </a:xfrm>
          <a:prstGeom prst="rect">
            <a:avLst/>
          </a:prstGeom>
          <a:noFill/>
          <a:extLst/>
        </p:spPr>
      </p:pic>
    </p:spTree>
    <p:extLst>
      <p:ext uri="{BB962C8B-B14F-4D97-AF65-F5344CB8AC3E}">
        <p14:creationId xmlns:p14="http://schemas.microsoft.com/office/powerpoint/2010/main" val="346868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5591"/>
                                        </p:tgtEl>
                                        <p:attrNameLst>
                                          <p:attrName>style.visibility</p:attrName>
                                        </p:attrNameLst>
                                      </p:cBhvr>
                                      <p:to>
                                        <p:strVal val="visible"/>
                                      </p:to>
                                    </p:set>
                                    <p:anim calcmode="lin" valueType="num">
                                      <p:cBhvr additive="base">
                                        <p:cTn id="7" dur="500"/>
                                        <p:tgtEl>
                                          <p:spTgt spid="195591"/>
                                        </p:tgtEl>
                                        <p:attrNameLst>
                                          <p:attrName>ppt_y</p:attrName>
                                        </p:attrNameLst>
                                      </p:cBhvr>
                                      <p:tavLst>
                                        <p:tav tm="0">
                                          <p:val>
                                            <p:strVal val="#ppt_y+#ppt_h*1.125000"/>
                                          </p:val>
                                        </p:tav>
                                        <p:tav tm="100000">
                                          <p:val>
                                            <p:strVal val="#ppt_y"/>
                                          </p:val>
                                        </p:tav>
                                      </p:tavLst>
                                    </p:anim>
                                    <p:animEffect transition="in" filter="wipe(up)">
                                      <p:cBhvr>
                                        <p:cTn id="8" dur="500"/>
                                        <p:tgtEl>
                                          <p:spTgt spid="195591"/>
                                        </p:tgtEl>
                                      </p:cBhvr>
                                    </p:animEffect>
                                  </p:childTnLst>
                                </p:cTn>
                              </p:par>
                              <p:par>
                                <p:cTn id="9" presetID="12" presetClass="entr" presetSubtype="4" fill="hold" nodeType="withEffect">
                                  <p:stCondLst>
                                    <p:cond delay="0"/>
                                  </p:stCondLst>
                                  <p:childTnLst>
                                    <p:set>
                                      <p:cBhvr>
                                        <p:cTn id="10" dur="1" fill="hold">
                                          <p:stCondLst>
                                            <p:cond delay="0"/>
                                          </p:stCondLst>
                                        </p:cTn>
                                        <p:tgtEl>
                                          <p:spTgt spid="195595"/>
                                        </p:tgtEl>
                                        <p:attrNameLst>
                                          <p:attrName>style.visibility</p:attrName>
                                        </p:attrNameLst>
                                      </p:cBhvr>
                                      <p:to>
                                        <p:strVal val="visible"/>
                                      </p:to>
                                    </p:set>
                                    <p:anim calcmode="lin" valueType="num">
                                      <p:cBhvr additive="base">
                                        <p:cTn id="11" dur="500"/>
                                        <p:tgtEl>
                                          <p:spTgt spid="195595"/>
                                        </p:tgtEl>
                                        <p:attrNameLst>
                                          <p:attrName>ppt_y</p:attrName>
                                        </p:attrNameLst>
                                      </p:cBhvr>
                                      <p:tavLst>
                                        <p:tav tm="0">
                                          <p:val>
                                            <p:strVal val="#ppt_y+#ppt_h*1.125000"/>
                                          </p:val>
                                        </p:tav>
                                        <p:tav tm="100000">
                                          <p:val>
                                            <p:strVal val="#ppt_y"/>
                                          </p:val>
                                        </p:tav>
                                      </p:tavLst>
                                    </p:anim>
                                    <p:animEffect transition="in" filter="wipe(up)">
                                      <p:cBhvr>
                                        <p:cTn id="12" dur="500"/>
                                        <p:tgtEl>
                                          <p:spTgt spid="195595"/>
                                        </p:tgtEl>
                                      </p:cBhvr>
                                    </p:animEffect>
                                  </p:childTnLst>
                                </p:cTn>
                              </p:par>
                              <p:par>
                                <p:cTn id="13" presetID="12" presetClass="entr" presetSubtype="4" fill="hold" nodeType="withEffect">
                                  <p:stCondLst>
                                    <p:cond delay="0"/>
                                  </p:stCondLst>
                                  <p:childTnLst>
                                    <p:set>
                                      <p:cBhvr>
                                        <p:cTn id="14" dur="1" fill="hold">
                                          <p:stCondLst>
                                            <p:cond delay="0"/>
                                          </p:stCondLst>
                                        </p:cTn>
                                        <p:tgtEl>
                                          <p:spTgt spid="195593"/>
                                        </p:tgtEl>
                                        <p:attrNameLst>
                                          <p:attrName>style.visibility</p:attrName>
                                        </p:attrNameLst>
                                      </p:cBhvr>
                                      <p:to>
                                        <p:strVal val="visible"/>
                                      </p:to>
                                    </p:set>
                                    <p:anim calcmode="lin" valueType="num">
                                      <p:cBhvr additive="base">
                                        <p:cTn id="15" dur="500"/>
                                        <p:tgtEl>
                                          <p:spTgt spid="195593"/>
                                        </p:tgtEl>
                                        <p:attrNameLst>
                                          <p:attrName>ppt_y</p:attrName>
                                        </p:attrNameLst>
                                      </p:cBhvr>
                                      <p:tavLst>
                                        <p:tav tm="0">
                                          <p:val>
                                            <p:strVal val="#ppt_y+#ppt_h*1.125000"/>
                                          </p:val>
                                        </p:tav>
                                        <p:tav tm="100000">
                                          <p:val>
                                            <p:strVal val="#ppt_y"/>
                                          </p:val>
                                        </p:tav>
                                      </p:tavLst>
                                    </p:anim>
                                    <p:animEffect transition="in" filter="wipe(up)">
                                      <p:cBhvr>
                                        <p:cTn id="16" dur="500"/>
                                        <p:tgtEl>
                                          <p:spTgt spid="195593"/>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95590"/>
                                        </p:tgtEl>
                                        <p:attrNameLst>
                                          <p:attrName>style.visibility</p:attrName>
                                        </p:attrNameLst>
                                      </p:cBhvr>
                                      <p:to>
                                        <p:strVal val="visible"/>
                                      </p:to>
                                    </p:set>
                                    <p:anim calcmode="lin" valueType="num">
                                      <p:cBhvr additive="base">
                                        <p:cTn id="21" dur="500"/>
                                        <p:tgtEl>
                                          <p:spTgt spid="195590"/>
                                        </p:tgtEl>
                                        <p:attrNameLst>
                                          <p:attrName>ppt_y</p:attrName>
                                        </p:attrNameLst>
                                      </p:cBhvr>
                                      <p:tavLst>
                                        <p:tav tm="0">
                                          <p:val>
                                            <p:strVal val="#ppt_y+#ppt_h*1.125000"/>
                                          </p:val>
                                        </p:tav>
                                        <p:tav tm="100000">
                                          <p:val>
                                            <p:strVal val="#ppt_y"/>
                                          </p:val>
                                        </p:tav>
                                      </p:tavLst>
                                    </p:anim>
                                    <p:animEffect transition="in" filter="wipe(up)">
                                      <p:cBhvr>
                                        <p:cTn id="22" dur="500"/>
                                        <p:tgtEl>
                                          <p:spTgt spid="195590"/>
                                        </p:tgtEl>
                                      </p:cBhvr>
                                    </p:animEffect>
                                  </p:childTnLst>
                                </p:cTn>
                              </p:par>
                              <p:par>
                                <p:cTn id="23" presetID="12" presetClass="entr" presetSubtype="4" fill="hold" nodeType="withEffect">
                                  <p:stCondLst>
                                    <p:cond delay="0"/>
                                  </p:stCondLst>
                                  <p:childTnLst>
                                    <p:set>
                                      <p:cBhvr>
                                        <p:cTn id="24" dur="1" fill="hold">
                                          <p:stCondLst>
                                            <p:cond delay="0"/>
                                          </p:stCondLst>
                                        </p:cTn>
                                        <p:tgtEl>
                                          <p:spTgt spid="195589"/>
                                        </p:tgtEl>
                                        <p:attrNameLst>
                                          <p:attrName>style.visibility</p:attrName>
                                        </p:attrNameLst>
                                      </p:cBhvr>
                                      <p:to>
                                        <p:strVal val="visible"/>
                                      </p:to>
                                    </p:set>
                                    <p:anim calcmode="lin" valueType="num">
                                      <p:cBhvr additive="base">
                                        <p:cTn id="25" dur="500"/>
                                        <p:tgtEl>
                                          <p:spTgt spid="195589"/>
                                        </p:tgtEl>
                                        <p:attrNameLst>
                                          <p:attrName>ppt_y</p:attrName>
                                        </p:attrNameLst>
                                      </p:cBhvr>
                                      <p:tavLst>
                                        <p:tav tm="0">
                                          <p:val>
                                            <p:strVal val="#ppt_y+#ppt_h*1.125000"/>
                                          </p:val>
                                        </p:tav>
                                        <p:tav tm="100000">
                                          <p:val>
                                            <p:strVal val="#ppt_y"/>
                                          </p:val>
                                        </p:tav>
                                      </p:tavLst>
                                    </p:anim>
                                    <p:animEffect transition="in" filter="wipe(up)">
                                      <p:cBhvr>
                                        <p:cTn id="26" dur="500"/>
                                        <p:tgtEl>
                                          <p:spTgt spid="195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0" grpId="0"/>
      <p:bldP spid="19559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0" name="Rectangle 4"/>
          <p:cNvSpPr>
            <a:spLocks noChangeArrowheads="1"/>
          </p:cNvSpPr>
          <p:nvPr/>
        </p:nvSpPr>
        <p:spPr bwMode="auto">
          <a:xfrm>
            <a:off x="252413" y="111552"/>
            <a:ext cx="8496300" cy="830997"/>
          </a:xfrm>
          <a:prstGeom prst="rect">
            <a:avLst/>
          </a:prstGeom>
          <a:noFill/>
          <a:ln>
            <a:noFill/>
          </a:ln>
          <a:effectLst/>
          <a:extLst/>
        </p:spPr>
        <p:txBody>
          <a:bodyPr anchor="ctr">
            <a:spAutoFit/>
          </a:bodyPr>
          <a:lstStyle/>
          <a:p>
            <a:pPr algn="ctr"/>
            <a:r>
              <a:rPr lang="en-US" sz="2400" b="1" dirty="0">
                <a:solidFill>
                  <a:srgbClr val="FF0000"/>
                </a:solidFill>
              </a:rPr>
              <a:t>The Senate shall have the sole power to try all impeachments: Article I, Section 3</a:t>
            </a:r>
          </a:p>
        </p:txBody>
      </p:sp>
      <p:sp>
        <p:nvSpPr>
          <p:cNvPr id="224261" name="Text Box 5"/>
          <p:cNvSpPr txBox="1">
            <a:spLocks noChangeArrowheads="1"/>
          </p:cNvSpPr>
          <p:nvPr/>
        </p:nvSpPr>
        <p:spPr bwMode="auto">
          <a:xfrm>
            <a:off x="71438" y="1052513"/>
            <a:ext cx="4932362" cy="1187450"/>
          </a:xfrm>
          <a:prstGeom prst="rect">
            <a:avLst/>
          </a:prstGeom>
          <a:noFill/>
          <a:ln>
            <a:noFill/>
          </a:ln>
          <a:effectLst/>
          <a:extLst/>
        </p:spPr>
        <p:txBody>
          <a:bodyPr>
            <a:spAutoFit/>
          </a:bodyPr>
          <a:lstStyle/>
          <a:p>
            <a:pPr algn="ctr"/>
            <a:r>
              <a:rPr lang="en-US" sz="2400" dirty="0">
                <a:solidFill>
                  <a:schemeClr val="tx1"/>
                </a:solidFill>
              </a:rPr>
              <a:t>President Richard Nixon resigned before his impeachment trial in 1974.</a:t>
            </a:r>
          </a:p>
        </p:txBody>
      </p:sp>
      <p:sp>
        <p:nvSpPr>
          <p:cNvPr id="224262" name="Text Box 6"/>
          <p:cNvSpPr txBox="1">
            <a:spLocks noChangeArrowheads="1"/>
          </p:cNvSpPr>
          <p:nvPr/>
        </p:nvSpPr>
        <p:spPr bwMode="auto">
          <a:xfrm>
            <a:off x="5292725" y="1052513"/>
            <a:ext cx="3363913" cy="1552575"/>
          </a:xfrm>
          <a:prstGeom prst="rect">
            <a:avLst/>
          </a:prstGeom>
          <a:noFill/>
          <a:ln>
            <a:noFill/>
          </a:ln>
          <a:effectLst/>
          <a:extLst/>
        </p:spPr>
        <p:txBody>
          <a:bodyPr>
            <a:spAutoFit/>
          </a:bodyPr>
          <a:lstStyle/>
          <a:p>
            <a:pPr algn="ctr"/>
            <a:r>
              <a:rPr lang="en-US" sz="2400">
                <a:solidFill>
                  <a:schemeClr val="tx1"/>
                </a:solidFill>
              </a:rPr>
              <a:t>The Senate tried and acquitted President Bill Clinton in 1999.</a:t>
            </a:r>
          </a:p>
        </p:txBody>
      </p:sp>
      <p:sp>
        <p:nvSpPr>
          <p:cNvPr id="224263" name="Text Box 7"/>
          <p:cNvSpPr txBox="1">
            <a:spLocks noChangeArrowheads="1"/>
          </p:cNvSpPr>
          <p:nvPr/>
        </p:nvSpPr>
        <p:spPr bwMode="auto">
          <a:xfrm>
            <a:off x="5651500" y="5589588"/>
            <a:ext cx="2827338" cy="1187450"/>
          </a:xfrm>
          <a:prstGeom prst="rect">
            <a:avLst/>
          </a:prstGeom>
          <a:noFill/>
          <a:ln>
            <a:noFill/>
          </a:ln>
          <a:effectLst/>
          <a:extLst/>
        </p:spPr>
        <p:txBody>
          <a:bodyPr>
            <a:spAutoFit/>
          </a:bodyPr>
          <a:lstStyle/>
          <a:p>
            <a:pPr algn="ctr"/>
            <a:r>
              <a:rPr lang="en-US" sz="2400" dirty="0">
                <a:solidFill>
                  <a:schemeClr val="tx1"/>
                </a:solidFill>
              </a:rPr>
              <a:t>Acquitted: declared not guilty</a:t>
            </a:r>
          </a:p>
        </p:txBody>
      </p:sp>
      <p:graphicFrame>
        <p:nvGraphicFramePr>
          <p:cNvPr id="224269" name="Object 13"/>
          <p:cNvGraphicFramePr>
            <a:graphicFrameLocks noChangeAspect="1"/>
          </p:cNvGraphicFramePr>
          <p:nvPr>
            <p:extLst>
              <p:ext uri="{D42A27DB-BD31-4B8C-83A1-F6EECF244321}">
                <p14:modId xmlns:p14="http://schemas.microsoft.com/office/powerpoint/2010/main" val="4281697790"/>
              </p:ext>
            </p:extLst>
          </p:nvPr>
        </p:nvGraphicFramePr>
        <p:xfrm>
          <a:off x="250825" y="2276475"/>
          <a:ext cx="4557713" cy="4581525"/>
        </p:xfrm>
        <a:graphic>
          <a:graphicData uri="http://schemas.openxmlformats.org/presentationml/2006/ole">
            <mc:AlternateContent xmlns:mc="http://schemas.openxmlformats.org/markup-compatibility/2006">
              <mc:Choice xmlns:v="urn:schemas-microsoft-com:vml" Requires="v">
                <p:oleObj spid="_x0000_s23574" name="Image" r:id="rId3" imgW="1322611" imgH="1734169" progId="">
                  <p:embed/>
                </p:oleObj>
              </mc:Choice>
              <mc:Fallback>
                <p:oleObj name="Image" r:id="rId3" imgW="1322611" imgH="1734169"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b="23344"/>
                      <a:stretch>
                        <a:fillRect/>
                      </a:stretch>
                    </p:blipFill>
                    <p:spPr bwMode="auto">
                      <a:xfrm>
                        <a:off x="250825" y="2276475"/>
                        <a:ext cx="4557713" cy="4581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224271" name="Picture 15" descr="Bill_Clinton_closeup_at_dedication_of_WWII_memorial%2C_May_2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163" y="2708275"/>
            <a:ext cx="3240087" cy="2836863"/>
          </a:xfrm>
          <a:prstGeom prst="rect">
            <a:avLst/>
          </a:prstGeom>
          <a:noFill/>
          <a:extLst/>
        </p:spPr>
      </p:pic>
    </p:spTree>
    <p:extLst>
      <p:ext uri="{BB962C8B-B14F-4D97-AF65-F5344CB8AC3E}">
        <p14:creationId xmlns:p14="http://schemas.microsoft.com/office/powerpoint/2010/main" val="291584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24269"/>
                                        </p:tgtEl>
                                        <p:attrNameLst>
                                          <p:attrName>style.visibility</p:attrName>
                                        </p:attrNameLst>
                                      </p:cBhvr>
                                      <p:to>
                                        <p:strVal val="visible"/>
                                      </p:to>
                                    </p:set>
                                    <p:anim calcmode="lin" valueType="num">
                                      <p:cBhvr additive="base">
                                        <p:cTn id="7" dur="500"/>
                                        <p:tgtEl>
                                          <p:spTgt spid="224269"/>
                                        </p:tgtEl>
                                        <p:attrNameLst>
                                          <p:attrName>ppt_y</p:attrName>
                                        </p:attrNameLst>
                                      </p:cBhvr>
                                      <p:tavLst>
                                        <p:tav tm="0">
                                          <p:val>
                                            <p:strVal val="#ppt_y+#ppt_h*1.125000"/>
                                          </p:val>
                                        </p:tav>
                                        <p:tav tm="100000">
                                          <p:val>
                                            <p:strVal val="#ppt_y"/>
                                          </p:val>
                                        </p:tav>
                                      </p:tavLst>
                                    </p:anim>
                                    <p:animEffect transition="in" filter="wipe(up)">
                                      <p:cBhvr>
                                        <p:cTn id="8" dur="500"/>
                                        <p:tgtEl>
                                          <p:spTgt spid="22426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24261"/>
                                        </p:tgtEl>
                                        <p:attrNameLst>
                                          <p:attrName>style.visibility</p:attrName>
                                        </p:attrNameLst>
                                      </p:cBhvr>
                                      <p:to>
                                        <p:strVal val="visible"/>
                                      </p:to>
                                    </p:set>
                                    <p:anim calcmode="lin" valueType="num">
                                      <p:cBhvr additive="base">
                                        <p:cTn id="13" dur="500"/>
                                        <p:tgtEl>
                                          <p:spTgt spid="224261"/>
                                        </p:tgtEl>
                                        <p:attrNameLst>
                                          <p:attrName>ppt_y</p:attrName>
                                        </p:attrNameLst>
                                      </p:cBhvr>
                                      <p:tavLst>
                                        <p:tav tm="0">
                                          <p:val>
                                            <p:strVal val="#ppt_y+#ppt_h*1.125000"/>
                                          </p:val>
                                        </p:tav>
                                        <p:tav tm="100000">
                                          <p:val>
                                            <p:strVal val="#ppt_y"/>
                                          </p:val>
                                        </p:tav>
                                      </p:tavLst>
                                    </p:anim>
                                    <p:animEffect transition="in" filter="wipe(up)">
                                      <p:cBhvr>
                                        <p:cTn id="14" dur="500"/>
                                        <p:tgtEl>
                                          <p:spTgt spid="22426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24263"/>
                                        </p:tgtEl>
                                        <p:attrNameLst>
                                          <p:attrName>style.visibility</p:attrName>
                                        </p:attrNameLst>
                                      </p:cBhvr>
                                      <p:to>
                                        <p:strVal val="visible"/>
                                      </p:to>
                                    </p:set>
                                    <p:anim calcmode="lin" valueType="num">
                                      <p:cBhvr additive="base">
                                        <p:cTn id="19" dur="500"/>
                                        <p:tgtEl>
                                          <p:spTgt spid="224263"/>
                                        </p:tgtEl>
                                        <p:attrNameLst>
                                          <p:attrName>ppt_y</p:attrName>
                                        </p:attrNameLst>
                                      </p:cBhvr>
                                      <p:tavLst>
                                        <p:tav tm="0">
                                          <p:val>
                                            <p:strVal val="#ppt_y+#ppt_h*1.125000"/>
                                          </p:val>
                                        </p:tav>
                                        <p:tav tm="100000">
                                          <p:val>
                                            <p:strVal val="#ppt_y"/>
                                          </p:val>
                                        </p:tav>
                                      </p:tavLst>
                                    </p:anim>
                                    <p:animEffect transition="in" filter="wipe(up)">
                                      <p:cBhvr>
                                        <p:cTn id="20" dur="500"/>
                                        <p:tgtEl>
                                          <p:spTgt spid="224263"/>
                                        </p:tgtEl>
                                      </p:cBhvr>
                                    </p:animEffect>
                                  </p:childTnLst>
                                </p:cTn>
                              </p:par>
                              <p:par>
                                <p:cTn id="21" presetID="12" presetClass="entr" presetSubtype="4" fill="hold" nodeType="withEffect">
                                  <p:stCondLst>
                                    <p:cond delay="0"/>
                                  </p:stCondLst>
                                  <p:childTnLst>
                                    <p:set>
                                      <p:cBhvr>
                                        <p:cTn id="22" dur="1" fill="hold">
                                          <p:stCondLst>
                                            <p:cond delay="0"/>
                                          </p:stCondLst>
                                        </p:cTn>
                                        <p:tgtEl>
                                          <p:spTgt spid="224271"/>
                                        </p:tgtEl>
                                        <p:attrNameLst>
                                          <p:attrName>style.visibility</p:attrName>
                                        </p:attrNameLst>
                                      </p:cBhvr>
                                      <p:to>
                                        <p:strVal val="visible"/>
                                      </p:to>
                                    </p:set>
                                    <p:anim calcmode="lin" valueType="num">
                                      <p:cBhvr additive="base">
                                        <p:cTn id="23" dur="500"/>
                                        <p:tgtEl>
                                          <p:spTgt spid="224271"/>
                                        </p:tgtEl>
                                        <p:attrNameLst>
                                          <p:attrName>ppt_y</p:attrName>
                                        </p:attrNameLst>
                                      </p:cBhvr>
                                      <p:tavLst>
                                        <p:tav tm="0">
                                          <p:val>
                                            <p:strVal val="#ppt_y+#ppt_h*1.125000"/>
                                          </p:val>
                                        </p:tav>
                                        <p:tav tm="100000">
                                          <p:val>
                                            <p:strVal val="#ppt_y"/>
                                          </p:val>
                                        </p:tav>
                                      </p:tavLst>
                                    </p:anim>
                                    <p:animEffect transition="in" filter="wipe(up)">
                                      <p:cBhvr>
                                        <p:cTn id="24" dur="500"/>
                                        <p:tgtEl>
                                          <p:spTgt spid="224271"/>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224262"/>
                                        </p:tgtEl>
                                        <p:attrNameLst>
                                          <p:attrName>style.visibility</p:attrName>
                                        </p:attrNameLst>
                                      </p:cBhvr>
                                      <p:to>
                                        <p:strVal val="visible"/>
                                      </p:to>
                                    </p:set>
                                    <p:anim calcmode="lin" valueType="num">
                                      <p:cBhvr additive="base">
                                        <p:cTn id="27" dur="500"/>
                                        <p:tgtEl>
                                          <p:spTgt spid="224262"/>
                                        </p:tgtEl>
                                        <p:attrNameLst>
                                          <p:attrName>ppt_y</p:attrName>
                                        </p:attrNameLst>
                                      </p:cBhvr>
                                      <p:tavLst>
                                        <p:tav tm="0">
                                          <p:val>
                                            <p:strVal val="#ppt_y+#ppt_h*1.125000"/>
                                          </p:val>
                                        </p:tav>
                                        <p:tav tm="100000">
                                          <p:val>
                                            <p:strVal val="#ppt_y"/>
                                          </p:val>
                                        </p:tav>
                                      </p:tavLst>
                                    </p:anim>
                                    <p:animEffect transition="in" filter="wipe(up)">
                                      <p:cBhvr>
                                        <p:cTn id="28" dur="500"/>
                                        <p:tgtEl>
                                          <p:spTgt spid="22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1" grpId="0"/>
      <p:bldP spid="224262" grpId="0"/>
      <p:bldP spid="22426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Text Box 3"/>
          <p:cNvSpPr txBox="1">
            <a:spLocks noChangeArrowheads="1"/>
          </p:cNvSpPr>
          <p:nvPr/>
        </p:nvSpPr>
        <p:spPr bwMode="auto">
          <a:xfrm>
            <a:off x="0" y="1393825"/>
            <a:ext cx="4937125" cy="5016757"/>
          </a:xfrm>
          <a:prstGeom prst="rect">
            <a:avLst/>
          </a:prstGeom>
          <a:noFill/>
          <a:ln>
            <a:noFill/>
          </a:ln>
          <a:effectLst/>
          <a:extLst/>
        </p:spPr>
        <p:txBody>
          <a:bodyPr wrap="square">
            <a:spAutoFit/>
          </a:bodyPr>
          <a:lstStyle/>
          <a:p>
            <a:pPr algn="ctr"/>
            <a:r>
              <a:rPr lang="en-US" sz="3200" dirty="0">
                <a:solidFill>
                  <a:srgbClr val="FF6600"/>
                </a:solidFill>
              </a:rPr>
              <a:t>The President ... shall have Powers, by and with the Advice and Consent of the Senate, to make Treaties, provided two thirds of the Senators present concur ... </a:t>
            </a:r>
          </a:p>
          <a:p>
            <a:pPr algn="ctr"/>
            <a:r>
              <a:rPr lang="en-US" sz="3200" dirty="0">
                <a:solidFill>
                  <a:schemeClr val="tx1"/>
                </a:solidFill>
              </a:rPr>
              <a:t>—U.S. Constitution, Article II, Section 2, Clause 2</a:t>
            </a:r>
          </a:p>
        </p:txBody>
      </p:sp>
      <p:sp>
        <p:nvSpPr>
          <p:cNvPr id="220165" name="Text Box 5"/>
          <p:cNvSpPr txBox="1">
            <a:spLocks noChangeArrowheads="1"/>
          </p:cNvSpPr>
          <p:nvPr/>
        </p:nvSpPr>
        <p:spPr bwMode="auto">
          <a:xfrm>
            <a:off x="0" y="19050"/>
            <a:ext cx="9144000" cy="492443"/>
          </a:xfrm>
          <a:prstGeom prst="rect">
            <a:avLst/>
          </a:prstGeom>
          <a:noFill/>
          <a:ln>
            <a:noFill/>
          </a:ln>
          <a:effectLst/>
          <a:extLst/>
        </p:spPr>
        <p:txBody>
          <a:bodyPr>
            <a:spAutoFit/>
          </a:bodyPr>
          <a:lstStyle/>
          <a:p>
            <a:pPr algn="ctr"/>
            <a:r>
              <a:rPr lang="en-US" sz="2600" b="1" dirty="0">
                <a:solidFill>
                  <a:srgbClr val="FF0000"/>
                </a:solidFill>
              </a:rPr>
              <a:t>The Senate has the power to accept or reject treaties.</a:t>
            </a:r>
          </a:p>
        </p:txBody>
      </p:sp>
      <p:pic>
        <p:nvPicPr>
          <p:cNvPr id="220174" name="Picture 14" descr="First volume of Numbered Senate Treaty Documents (97th Congres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125" y="947738"/>
            <a:ext cx="3821113" cy="5834062"/>
          </a:xfrm>
          <a:prstGeom prst="rect">
            <a:avLst/>
          </a:prstGeom>
          <a:noFill/>
          <a:extLst/>
        </p:spPr>
      </p:pic>
    </p:spTree>
    <p:extLst>
      <p:ext uri="{BB962C8B-B14F-4D97-AF65-F5344CB8AC3E}">
        <p14:creationId xmlns:p14="http://schemas.microsoft.com/office/powerpoint/2010/main" val="13514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0163"/>
                                        </p:tgtEl>
                                        <p:attrNameLst>
                                          <p:attrName>style.visibility</p:attrName>
                                        </p:attrNameLst>
                                      </p:cBhvr>
                                      <p:to>
                                        <p:strVal val="visible"/>
                                      </p:to>
                                    </p:set>
                                    <p:anim calcmode="lin" valueType="num">
                                      <p:cBhvr additive="base">
                                        <p:cTn id="7" dur="500"/>
                                        <p:tgtEl>
                                          <p:spTgt spid="220163"/>
                                        </p:tgtEl>
                                        <p:attrNameLst>
                                          <p:attrName>ppt_y</p:attrName>
                                        </p:attrNameLst>
                                      </p:cBhvr>
                                      <p:tavLst>
                                        <p:tav tm="0">
                                          <p:val>
                                            <p:strVal val="#ppt_y+#ppt_h*1.125000"/>
                                          </p:val>
                                        </p:tav>
                                        <p:tav tm="100000">
                                          <p:val>
                                            <p:strVal val="#ppt_y"/>
                                          </p:val>
                                        </p:tav>
                                      </p:tavLst>
                                    </p:anim>
                                    <p:animEffect transition="in" filter="wipe(up)">
                                      <p:cBhvr>
                                        <p:cTn id="8" dur="500"/>
                                        <p:tgtEl>
                                          <p:spTgt spid="220163"/>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20174"/>
                                        </p:tgtEl>
                                        <p:attrNameLst>
                                          <p:attrName>style.visibility</p:attrName>
                                        </p:attrNameLst>
                                      </p:cBhvr>
                                      <p:to>
                                        <p:strVal val="visible"/>
                                      </p:to>
                                    </p:set>
                                    <p:animEffect transition="in" filter="dissolve">
                                      <p:cBhvr>
                                        <p:cTn id="13" dur="500"/>
                                        <p:tgtEl>
                                          <p:spTgt spid="220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66962" y="0"/>
            <a:ext cx="5477038" cy="6858000"/>
          </a:xfrm>
          <a:prstGeom prst="rect">
            <a:avLst/>
          </a:prstGeom>
        </p:spPr>
      </p:pic>
      <p:sp>
        <p:nvSpPr>
          <p:cNvPr id="5" name="Rectangle 4"/>
          <p:cNvSpPr/>
          <p:nvPr/>
        </p:nvSpPr>
        <p:spPr>
          <a:xfrm>
            <a:off x="0" y="1654386"/>
            <a:ext cx="3666963" cy="3046988"/>
          </a:xfrm>
          <a:prstGeom prst="rect">
            <a:avLst/>
          </a:prstGeom>
          <a:noFill/>
        </p:spPr>
        <p:txBody>
          <a:bodyPr wrap="square" lIns="91440" tIns="45720" rIns="91440" bIns="45720">
            <a:spAutoFit/>
          </a:bodyPr>
          <a:lstStyle/>
          <a:p>
            <a:pPr algn="ctr"/>
            <a:r>
              <a:rPr lang="en-US" sz="48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Treaty of Versailles ending World War I</a:t>
            </a:r>
          </a:p>
        </p:txBody>
      </p:sp>
    </p:spTree>
    <p:extLst>
      <p:ext uri="{BB962C8B-B14F-4D97-AF65-F5344CB8AC3E}">
        <p14:creationId xmlns:p14="http://schemas.microsoft.com/office/powerpoint/2010/main" val="391817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ext Box 2"/>
          <p:cNvSpPr txBox="1">
            <a:spLocks noChangeArrowheads="1"/>
          </p:cNvSpPr>
          <p:nvPr/>
        </p:nvSpPr>
        <p:spPr bwMode="auto">
          <a:xfrm>
            <a:off x="0" y="514350"/>
            <a:ext cx="9144000" cy="1323439"/>
          </a:xfrm>
          <a:prstGeom prst="rect">
            <a:avLst/>
          </a:prstGeom>
          <a:noFill/>
          <a:ln>
            <a:noFill/>
          </a:ln>
          <a:effectLst/>
          <a:extLst/>
        </p:spPr>
        <p:txBody>
          <a:bodyPr>
            <a:spAutoFit/>
          </a:bodyPr>
          <a:lstStyle/>
          <a:p>
            <a:r>
              <a:rPr lang="en-US" sz="2000" i="1" dirty="0">
                <a:solidFill>
                  <a:srgbClr val="FF6600"/>
                </a:solidFill>
              </a:rPr>
              <a:t>The president ... shall nominate, and by and with the Advice and Consent of the Senate, shall appoint Ambassadors, other public Ministers and Consuls, Judges of the supreme Court, and all other Officers of the United States ... </a:t>
            </a:r>
          </a:p>
          <a:p>
            <a:r>
              <a:rPr lang="en-US" sz="2000" dirty="0">
                <a:solidFill>
                  <a:schemeClr val="tx1"/>
                </a:solidFill>
              </a:rPr>
              <a:t>—U.S. Constitution, Article II, Section 2, Clause 2 </a:t>
            </a:r>
          </a:p>
        </p:txBody>
      </p:sp>
      <p:sp>
        <p:nvSpPr>
          <p:cNvPr id="221188" name="Text Box 4"/>
          <p:cNvSpPr txBox="1">
            <a:spLocks noChangeArrowheads="1"/>
          </p:cNvSpPr>
          <p:nvPr/>
        </p:nvSpPr>
        <p:spPr bwMode="auto">
          <a:xfrm>
            <a:off x="0" y="2260600"/>
            <a:ext cx="9144000" cy="1920875"/>
          </a:xfrm>
          <a:prstGeom prst="rect">
            <a:avLst/>
          </a:prstGeom>
          <a:noFill/>
          <a:ln>
            <a:noFill/>
          </a:ln>
          <a:effectLst/>
          <a:extLst/>
        </p:spPr>
        <p:txBody>
          <a:bodyPr>
            <a:spAutoFit/>
          </a:bodyPr>
          <a:lstStyle/>
          <a:p>
            <a:pPr algn="ctr"/>
            <a:r>
              <a:rPr lang="en-US" sz="2000" dirty="0">
                <a:solidFill>
                  <a:schemeClr val="tx1"/>
                </a:solidFill>
              </a:rPr>
              <a:t>The Senate has only rejected nine presidential cabinet nominees. The first was Roger B. Taney (left), nominated by Andrew Jackson as secretary of the treasury in 1834; the last was Senator John G. Tower (right), nominated by George Bush as secretary of defense in 1989. Eleven other nominees have withdrawn their nominations before being rejected.</a:t>
            </a:r>
          </a:p>
        </p:txBody>
      </p:sp>
      <p:pic>
        <p:nvPicPr>
          <p:cNvPr id="221190" name="Picture 6" descr="John_Tower_DN-SC-87-10189"/>
          <p:cNvPicPr>
            <a:picLocks noChangeAspect="1" noChangeArrowheads="1"/>
          </p:cNvPicPr>
          <p:nvPr/>
        </p:nvPicPr>
        <p:blipFill>
          <a:blip r:embed="rId2">
            <a:extLst>
              <a:ext uri="{28A0092B-C50C-407E-A947-70E740481C1C}">
                <a14:useLocalDpi xmlns:a14="http://schemas.microsoft.com/office/drawing/2010/main" val="0"/>
              </a:ext>
            </a:extLst>
          </a:blip>
          <a:srcRect l="13385" t="5252" r="6367"/>
          <a:stretch>
            <a:fillRect/>
          </a:stretch>
        </p:blipFill>
        <p:spPr bwMode="auto">
          <a:xfrm>
            <a:off x="4691063" y="4181475"/>
            <a:ext cx="2657475" cy="2676525"/>
          </a:xfrm>
          <a:prstGeom prst="rect">
            <a:avLst/>
          </a:prstGeom>
          <a:noFill/>
          <a:extLst/>
        </p:spPr>
      </p:pic>
      <p:pic>
        <p:nvPicPr>
          <p:cNvPr id="221192" name="Picture 8" descr="Image:Roger B. Taney - Brady-Handy.jpg"/>
          <p:cNvPicPr>
            <a:picLocks noChangeAspect="1" noChangeArrowheads="1"/>
          </p:cNvPicPr>
          <p:nvPr/>
        </p:nvPicPr>
        <p:blipFill>
          <a:blip r:embed="rId3">
            <a:extLst>
              <a:ext uri="{28A0092B-C50C-407E-A947-70E740481C1C}">
                <a14:useLocalDpi xmlns:a14="http://schemas.microsoft.com/office/drawing/2010/main" val="0"/>
              </a:ext>
            </a:extLst>
          </a:blip>
          <a:srcRect l="15587" t="6316" r="28258" b="58319"/>
          <a:stretch>
            <a:fillRect/>
          </a:stretch>
        </p:blipFill>
        <p:spPr bwMode="auto">
          <a:xfrm>
            <a:off x="1736725" y="4195763"/>
            <a:ext cx="2979738" cy="2660650"/>
          </a:xfrm>
          <a:prstGeom prst="rect">
            <a:avLst/>
          </a:prstGeom>
          <a:noFill/>
          <a:extLst/>
        </p:spPr>
      </p:pic>
      <p:sp>
        <p:nvSpPr>
          <p:cNvPr id="221196" name="Text Box 12"/>
          <p:cNvSpPr txBox="1">
            <a:spLocks noChangeArrowheads="1"/>
          </p:cNvSpPr>
          <p:nvPr/>
        </p:nvSpPr>
        <p:spPr bwMode="auto">
          <a:xfrm>
            <a:off x="0" y="-26988"/>
            <a:ext cx="9144000" cy="457201"/>
          </a:xfrm>
          <a:prstGeom prst="rect">
            <a:avLst/>
          </a:prstGeom>
          <a:noFill/>
          <a:ln>
            <a:noFill/>
          </a:ln>
          <a:effectLst/>
          <a:extLst/>
        </p:spPr>
        <p:txBody>
          <a:bodyPr>
            <a:spAutoFit/>
          </a:bodyPr>
          <a:lstStyle/>
          <a:p>
            <a:pPr algn="ctr"/>
            <a:r>
              <a:rPr lang="en-US" sz="2400" b="1" dirty="0">
                <a:solidFill>
                  <a:srgbClr val="FF0000"/>
                </a:solidFill>
              </a:rPr>
              <a:t>Presidential Nominees</a:t>
            </a:r>
          </a:p>
        </p:txBody>
      </p:sp>
    </p:spTree>
    <p:extLst>
      <p:ext uri="{BB962C8B-B14F-4D97-AF65-F5344CB8AC3E}">
        <p14:creationId xmlns:p14="http://schemas.microsoft.com/office/powerpoint/2010/main" val="420302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1186"/>
                                        </p:tgtEl>
                                        <p:attrNameLst>
                                          <p:attrName>style.visibility</p:attrName>
                                        </p:attrNameLst>
                                      </p:cBhvr>
                                      <p:to>
                                        <p:strVal val="visible"/>
                                      </p:to>
                                    </p:set>
                                    <p:animEffect transition="in" filter="checkerboard(across)">
                                      <p:cBhvr>
                                        <p:cTn id="7" dur="500"/>
                                        <p:tgtEl>
                                          <p:spTgt spid="22118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1188"/>
                                        </p:tgtEl>
                                        <p:attrNameLst>
                                          <p:attrName>style.visibility</p:attrName>
                                        </p:attrNameLst>
                                      </p:cBhvr>
                                      <p:to>
                                        <p:strVal val="visible"/>
                                      </p:to>
                                    </p:set>
                                    <p:animEffect transition="in" filter="checkerboard(across)">
                                      <p:cBhvr>
                                        <p:cTn id="12" dur="500"/>
                                        <p:tgtEl>
                                          <p:spTgt spid="22118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21192"/>
                                        </p:tgtEl>
                                        <p:attrNameLst>
                                          <p:attrName>style.visibility</p:attrName>
                                        </p:attrNameLst>
                                      </p:cBhvr>
                                      <p:to>
                                        <p:strVal val="visible"/>
                                      </p:to>
                                    </p:set>
                                    <p:animEffect transition="in" filter="checkerboard(across)">
                                      <p:cBhvr>
                                        <p:cTn id="17" dur="500"/>
                                        <p:tgtEl>
                                          <p:spTgt spid="221192"/>
                                        </p:tgtEl>
                                      </p:cBhvr>
                                    </p:animEffect>
                                  </p:childTnLst>
                                </p:cTn>
                              </p:par>
                              <p:par>
                                <p:cTn id="18" presetID="5" presetClass="entr" presetSubtype="10" fill="hold" nodeType="withEffect">
                                  <p:stCondLst>
                                    <p:cond delay="0"/>
                                  </p:stCondLst>
                                  <p:childTnLst>
                                    <p:set>
                                      <p:cBhvr>
                                        <p:cTn id="19" dur="1" fill="hold">
                                          <p:stCondLst>
                                            <p:cond delay="0"/>
                                          </p:stCondLst>
                                        </p:cTn>
                                        <p:tgtEl>
                                          <p:spTgt spid="221190"/>
                                        </p:tgtEl>
                                        <p:attrNameLst>
                                          <p:attrName>style.visibility</p:attrName>
                                        </p:attrNameLst>
                                      </p:cBhvr>
                                      <p:to>
                                        <p:strVal val="visible"/>
                                      </p:to>
                                    </p:set>
                                    <p:animEffect transition="in" filter="checkerboard(across)">
                                      <p:cBhvr>
                                        <p:cTn id="20" dur="500"/>
                                        <p:tgtEl>
                                          <p:spTgt spid="221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p:bldP spid="22118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1684"/>
            <a:ext cx="9144000" cy="6216315"/>
          </a:xfrm>
        </p:spPr>
        <p:txBody>
          <a:bodyPr>
            <a:normAutofit/>
          </a:bodyPr>
          <a:lstStyle/>
          <a:p>
            <a:pPr>
              <a:buNone/>
            </a:pPr>
            <a:r>
              <a:rPr lang="en-US" sz="4400" b="1" dirty="0"/>
              <a:t>The Lawmaking Process</a:t>
            </a:r>
          </a:p>
          <a:p>
            <a:r>
              <a:rPr lang="en-US" sz="4400" b="1" u="sng" dirty="0">
                <a:solidFill>
                  <a:schemeClr val="tx2"/>
                </a:solidFill>
              </a:rPr>
              <a:t>Bills, or proposed laws</a:t>
            </a:r>
            <a:r>
              <a:rPr lang="en-US" sz="4400" dirty="0"/>
              <a:t>, may begin in either house, except revenue bills, which must begin in the House of Representatives. </a:t>
            </a:r>
          </a:p>
          <a:p>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6397" y="0"/>
            <a:ext cx="7335652" cy="6849694"/>
          </a:xfrm>
          <a:prstGeom prst="rect">
            <a:avLst/>
          </a:prstGeom>
        </p:spPr>
      </p:pic>
    </p:spTree>
    <p:extLst>
      <p:ext uri="{BB962C8B-B14F-4D97-AF65-F5344CB8AC3E}">
        <p14:creationId xmlns:p14="http://schemas.microsoft.com/office/powerpoint/2010/main" val="35734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rmAutofit/>
          </a:bodyPr>
          <a:lstStyle/>
          <a:p>
            <a:r>
              <a:rPr lang="en-US" sz="3200" dirty="0"/>
              <a:t>The U.S. Constitution mandates that House Representatives represent single-member districts with </a:t>
            </a:r>
            <a:r>
              <a:rPr lang="en-US" sz="3200" b="1" u="sng" dirty="0">
                <a:solidFill>
                  <a:srgbClr val="00FF26"/>
                </a:solidFill>
              </a:rPr>
              <a:t>approximately equal numbers of constituents</a:t>
            </a:r>
            <a:r>
              <a:rPr lang="en-US" sz="3200" dirty="0">
                <a:solidFill>
                  <a:srgbClr val="00FF26"/>
                </a:solidFill>
              </a:rPr>
              <a:t>.  </a:t>
            </a:r>
          </a:p>
          <a:p>
            <a:pPr marL="45720" indent="0">
              <a:buNone/>
            </a:pPr>
            <a:endParaRPr lang="en-US" sz="3200" dirty="0"/>
          </a:p>
          <a:p>
            <a:r>
              <a:rPr lang="en-US" sz="3200" dirty="0"/>
              <a:t>Every ten years a census is taken by the federal government to count the population to determine the number of each state’s congressional districts.  Each state must then </a:t>
            </a:r>
            <a:r>
              <a:rPr lang="en-US" sz="3200" b="1" u="sng" dirty="0">
                <a:solidFill>
                  <a:srgbClr val="00FF26"/>
                </a:solidFill>
              </a:rPr>
              <a:t>redraw its congressional boundaries to ensure that each district is equal in population</a:t>
            </a:r>
            <a:r>
              <a:rPr lang="en-US" sz="3200" dirty="0">
                <a:solidFill>
                  <a:srgbClr val="00FF26"/>
                </a:solidFill>
              </a:rPr>
              <a:t>.  </a:t>
            </a:r>
          </a:p>
          <a:p>
            <a:endParaRPr lang="en-US" sz="3200" dirty="0"/>
          </a:p>
        </p:txBody>
      </p:sp>
    </p:spTree>
    <p:extLst>
      <p:ext uri="{BB962C8B-B14F-4D97-AF65-F5344CB8AC3E}">
        <p14:creationId xmlns:p14="http://schemas.microsoft.com/office/powerpoint/2010/main" val="9128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rmAutofit/>
          </a:bodyPr>
          <a:lstStyle/>
          <a:p>
            <a:r>
              <a:rPr lang="en-US" sz="4000" dirty="0"/>
              <a:t>The legislative process is, by design, </a:t>
            </a:r>
            <a:r>
              <a:rPr lang="en-US" sz="4000" b="1" u="sng" dirty="0">
                <a:solidFill>
                  <a:schemeClr val="tx2"/>
                </a:solidFill>
              </a:rPr>
              <a:t>slow, deliberate and complicated</a:t>
            </a:r>
            <a:r>
              <a:rPr lang="en-US" sz="4000" dirty="0"/>
              <a:t>.  This is to prevent Congress from acting hastily.  </a:t>
            </a:r>
          </a:p>
          <a:p>
            <a:r>
              <a:rPr lang="en-US" sz="4000" dirty="0"/>
              <a:t>The Framers intended for the process to </a:t>
            </a:r>
            <a:r>
              <a:rPr lang="en-US" sz="4000" b="1" u="sng" dirty="0">
                <a:solidFill>
                  <a:srgbClr val="00FF26"/>
                </a:solidFill>
              </a:rPr>
              <a:t>foster compromise</a:t>
            </a:r>
            <a:r>
              <a:rPr lang="en-US" sz="4000" dirty="0"/>
              <a:t>.  The result has been that the final version of bills are often radically different from initial versions.  Without compromise, there would be no legislative process.  </a:t>
            </a:r>
          </a:p>
          <a:p>
            <a:endParaRPr lang="en-US" sz="4000" dirty="0"/>
          </a:p>
        </p:txBody>
      </p:sp>
    </p:spTree>
    <p:extLst>
      <p:ext uri="{BB962C8B-B14F-4D97-AF65-F5344CB8AC3E}">
        <p14:creationId xmlns:p14="http://schemas.microsoft.com/office/powerpoint/2010/main" val="348772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rmAutofit lnSpcReduction="10000"/>
          </a:bodyPr>
          <a:lstStyle/>
          <a:p>
            <a:r>
              <a:rPr lang="en-US" sz="4000" dirty="0"/>
              <a:t>As many as </a:t>
            </a:r>
            <a:r>
              <a:rPr lang="en-US" sz="4000" b="1" u="sng" dirty="0">
                <a:solidFill>
                  <a:srgbClr val="00FF26"/>
                </a:solidFill>
              </a:rPr>
              <a:t>10,000 bills are proposed</a:t>
            </a:r>
            <a:r>
              <a:rPr lang="en-US" sz="4000" dirty="0">
                <a:solidFill>
                  <a:srgbClr val="00FF26"/>
                </a:solidFill>
              </a:rPr>
              <a:t> </a:t>
            </a:r>
            <a:r>
              <a:rPr lang="en-US" sz="4000" dirty="0"/>
              <a:t>on the floor of Congress each year.  Some are written by members of Congress, some by members of Congress’s staffers, others by special interest groups and their lawyers and then submitted by members of Congress.  </a:t>
            </a:r>
          </a:p>
          <a:p>
            <a:r>
              <a:rPr lang="en-US" sz="4000" dirty="0"/>
              <a:t>Regardless of who writes a bill, a member of Congress MUST submit the bill; this is called </a:t>
            </a:r>
            <a:r>
              <a:rPr lang="en-US" sz="4000" b="1" u="sng" dirty="0">
                <a:solidFill>
                  <a:srgbClr val="00FF26"/>
                </a:solidFill>
              </a:rPr>
              <a:t>sponsoring a bill</a:t>
            </a:r>
            <a:r>
              <a:rPr lang="en-US" sz="4000" dirty="0">
                <a:solidFill>
                  <a:srgbClr val="00FF26"/>
                </a:solidFill>
              </a:rPr>
              <a:t>.</a:t>
            </a:r>
          </a:p>
          <a:p>
            <a:endParaRPr lang="en-US" dirty="0"/>
          </a:p>
        </p:txBody>
      </p:sp>
    </p:spTree>
    <p:extLst>
      <p:ext uri="{BB962C8B-B14F-4D97-AF65-F5344CB8AC3E}">
        <p14:creationId xmlns:p14="http://schemas.microsoft.com/office/powerpoint/2010/main" val="176040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lstStyle/>
          <a:p>
            <a:r>
              <a:rPr lang="en-US" sz="3600" dirty="0"/>
              <a:t>The legislative process requires both houses of Congress to work cooperatively.  </a:t>
            </a:r>
            <a:r>
              <a:rPr lang="en-US" sz="3600" b="1" u="sng" dirty="0">
                <a:solidFill>
                  <a:srgbClr val="00FF26"/>
                </a:solidFill>
              </a:rPr>
              <a:t>All bills must pass in both houses of Congress in the exact same (verbatim) form!</a:t>
            </a:r>
            <a:r>
              <a:rPr lang="en-US" sz="3600" dirty="0">
                <a:solidFill>
                  <a:srgbClr val="00FF26"/>
                </a:solidFill>
              </a:rPr>
              <a:t> </a:t>
            </a:r>
            <a:r>
              <a:rPr lang="en-US" sz="3600" dirty="0"/>
              <a:t>While the bills must be verbatim, the debate and voting process within the House and the Senate differ from one another.  Because there are 435 members in the House, the extent of debate is more limited than in the Senate, which has fewer rules.</a:t>
            </a:r>
          </a:p>
          <a:p>
            <a:endParaRPr lang="en-US" dirty="0"/>
          </a:p>
        </p:txBody>
      </p:sp>
    </p:spTree>
    <p:extLst>
      <p:ext uri="{BB962C8B-B14F-4D97-AF65-F5344CB8AC3E}">
        <p14:creationId xmlns:p14="http://schemas.microsoft.com/office/powerpoint/2010/main" val="60375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rmAutofit/>
          </a:bodyPr>
          <a:lstStyle/>
          <a:p>
            <a:r>
              <a:rPr lang="en-US" sz="4400" dirty="0"/>
              <a:t>Unlike the Senate, the House has </a:t>
            </a:r>
            <a:r>
              <a:rPr lang="en-US" sz="4400" b="1" u="sng" dirty="0">
                <a:solidFill>
                  <a:srgbClr val="00FF26"/>
                </a:solidFill>
              </a:rPr>
              <a:t>a Rules Committee</a:t>
            </a:r>
            <a:r>
              <a:rPr lang="en-US" sz="4400" dirty="0"/>
              <a:t>, which is responsible for determining how long a bill will be debated and whether to allow an open or closed rule for amending the bill.  Open rules allow amendments to a bill, a closed rule allows no amendments to a bill.  </a:t>
            </a:r>
          </a:p>
          <a:p>
            <a:endParaRPr lang="en-US" sz="4400" dirty="0"/>
          </a:p>
        </p:txBody>
      </p:sp>
    </p:spTree>
    <p:extLst>
      <p:ext uri="{BB962C8B-B14F-4D97-AF65-F5344CB8AC3E}">
        <p14:creationId xmlns:p14="http://schemas.microsoft.com/office/powerpoint/2010/main" val="4198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rmAutofit lnSpcReduction="10000"/>
          </a:bodyPr>
          <a:lstStyle/>
          <a:p>
            <a:r>
              <a:rPr lang="en-US" sz="4000" dirty="0"/>
              <a:t>While the House strictly controls voting and debate on bills, the Senate does not! There are no time restraints placed on Senators.  </a:t>
            </a:r>
            <a:r>
              <a:rPr lang="en-US" sz="4000" b="1" u="sng" dirty="0">
                <a:solidFill>
                  <a:srgbClr val="00FF26"/>
                </a:solidFill>
              </a:rPr>
              <a:t>Filibusters occur when senators speak with no intention of stopping</a:t>
            </a:r>
            <a:r>
              <a:rPr lang="en-US" sz="4000" dirty="0"/>
              <a:t>.  It is their intent to delay a vote on the bill and to tie up the agenda of the Senate.  The only way of stopping a filibuster is to vote for cloture, but this requires 60 senators to vote to stop the filibuster, obviously a difficult task.</a:t>
            </a:r>
          </a:p>
          <a:p>
            <a:endParaRPr lang="en-US" dirty="0"/>
          </a:p>
        </p:txBody>
      </p:sp>
    </p:spTree>
    <p:extLst>
      <p:ext uri="{BB962C8B-B14F-4D97-AF65-F5344CB8AC3E}">
        <p14:creationId xmlns:p14="http://schemas.microsoft.com/office/powerpoint/2010/main" val="319312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Text Box 2"/>
          <p:cNvSpPr txBox="1">
            <a:spLocks noChangeArrowheads="1"/>
          </p:cNvSpPr>
          <p:nvPr/>
        </p:nvSpPr>
        <p:spPr bwMode="auto">
          <a:xfrm>
            <a:off x="0" y="0"/>
            <a:ext cx="9144000" cy="457200"/>
          </a:xfrm>
          <a:prstGeom prst="rect">
            <a:avLst/>
          </a:prstGeom>
          <a:noFill/>
          <a:ln w="9525">
            <a:noFill/>
            <a:miter lim="800000"/>
            <a:headEnd/>
            <a:tailEnd/>
          </a:ln>
          <a:effectLst/>
        </p:spPr>
        <p:txBody>
          <a:bodyPr>
            <a:spAutoFit/>
          </a:bodyPr>
          <a:lstStyle/>
          <a:p>
            <a:pPr algn="ctr"/>
            <a:r>
              <a:rPr lang="en-US" sz="2400" b="1" dirty="0">
                <a:solidFill>
                  <a:srgbClr val="FF0000"/>
                </a:solidFill>
              </a:rPr>
              <a:t>The Filibuster</a:t>
            </a:r>
          </a:p>
        </p:txBody>
      </p:sp>
      <p:sp>
        <p:nvSpPr>
          <p:cNvPr id="361475" name="Text Box 3"/>
          <p:cNvSpPr txBox="1">
            <a:spLocks noChangeArrowheads="1"/>
          </p:cNvSpPr>
          <p:nvPr/>
        </p:nvSpPr>
        <p:spPr bwMode="auto">
          <a:xfrm>
            <a:off x="0" y="596900"/>
            <a:ext cx="9144000" cy="1200328"/>
          </a:xfrm>
          <a:prstGeom prst="rect">
            <a:avLst/>
          </a:prstGeom>
          <a:noFill/>
          <a:ln w="9525">
            <a:noFill/>
            <a:miter lim="800000"/>
            <a:headEnd/>
            <a:tailEnd/>
          </a:ln>
          <a:effectLst/>
        </p:spPr>
        <p:txBody>
          <a:bodyPr>
            <a:spAutoFit/>
          </a:bodyPr>
          <a:lstStyle/>
          <a:p>
            <a:pPr algn="ctr"/>
            <a:r>
              <a:rPr lang="en-US" sz="2400" dirty="0">
                <a:solidFill>
                  <a:schemeClr val="tx1"/>
                </a:solidFill>
              </a:rPr>
              <a:t>The </a:t>
            </a:r>
            <a:r>
              <a:rPr lang="en-US" sz="2400" dirty="0">
                <a:solidFill>
                  <a:srgbClr val="FF6600"/>
                </a:solidFill>
              </a:rPr>
              <a:t>filibuster</a:t>
            </a:r>
            <a:r>
              <a:rPr lang="en-US" sz="2400" dirty="0">
                <a:solidFill>
                  <a:schemeClr val="tx1"/>
                </a:solidFill>
              </a:rPr>
              <a:t> is a procedure whereby a senator or group of senators may speak on any topic for as long as they wish unless 60 senators invoke cloture.</a:t>
            </a:r>
          </a:p>
        </p:txBody>
      </p:sp>
      <p:sp>
        <p:nvSpPr>
          <p:cNvPr id="361476" name="Text Box 4"/>
          <p:cNvSpPr txBox="1">
            <a:spLocks noChangeArrowheads="1"/>
          </p:cNvSpPr>
          <p:nvPr/>
        </p:nvSpPr>
        <p:spPr bwMode="auto">
          <a:xfrm>
            <a:off x="225425" y="2714625"/>
            <a:ext cx="5530850" cy="3013075"/>
          </a:xfrm>
          <a:prstGeom prst="rect">
            <a:avLst/>
          </a:prstGeom>
          <a:noFill/>
          <a:ln w="9525">
            <a:noFill/>
            <a:miter lim="800000"/>
            <a:headEnd/>
            <a:tailEnd/>
          </a:ln>
          <a:effectLst/>
        </p:spPr>
        <p:txBody>
          <a:bodyPr>
            <a:spAutoFit/>
          </a:bodyPr>
          <a:lstStyle/>
          <a:p>
            <a:pPr algn="ctr"/>
            <a:r>
              <a:rPr lang="en-US" sz="2400" dirty="0">
                <a:solidFill>
                  <a:schemeClr val="accent2"/>
                </a:solidFill>
              </a:rPr>
              <a:t>Cloture:</a:t>
            </a:r>
            <a:r>
              <a:rPr lang="en-US" sz="2400" dirty="0">
                <a:solidFill>
                  <a:schemeClr val="tx1"/>
                </a:solidFill>
              </a:rPr>
              <a:t> A measure that ends debate and brings the bill to an immediate vote. In 1917, the Senate adopted the rule of cloture requiring a two-thirds majority vote. The cloture vote was reduced to 60 senators in 1975.</a:t>
            </a:r>
          </a:p>
        </p:txBody>
      </p:sp>
      <p:pic>
        <p:nvPicPr>
          <p:cNvPr id="361478" name="Picture 6" descr="EnergeticFilibuster"/>
          <p:cNvPicPr>
            <a:picLocks noGrp="1" noChangeAspect="1" noChangeArrowheads="1"/>
          </p:cNvPicPr>
          <p:nvPr>
            <p:ph/>
          </p:nvPr>
        </p:nvPicPr>
        <p:blipFill>
          <a:blip r:embed="rId2"/>
          <a:srcRect t="6248"/>
          <a:stretch>
            <a:fillRect/>
          </a:stretch>
        </p:blipFill>
        <p:spPr>
          <a:xfrm>
            <a:off x="5815013" y="2355850"/>
            <a:ext cx="3328987" cy="45021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61475"/>
                                        </p:tgtEl>
                                        <p:attrNameLst>
                                          <p:attrName>style.visibility</p:attrName>
                                        </p:attrNameLst>
                                      </p:cBhvr>
                                      <p:to>
                                        <p:strVal val="visible"/>
                                      </p:to>
                                    </p:set>
                                    <p:anim calcmode="lin" valueType="num">
                                      <p:cBhvr additive="base">
                                        <p:cTn id="7" dur="500"/>
                                        <p:tgtEl>
                                          <p:spTgt spid="361475"/>
                                        </p:tgtEl>
                                        <p:attrNameLst>
                                          <p:attrName>ppt_y</p:attrName>
                                        </p:attrNameLst>
                                      </p:cBhvr>
                                      <p:tavLst>
                                        <p:tav tm="0">
                                          <p:val>
                                            <p:strVal val="#ppt_y+#ppt_h*1.125000"/>
                                          </p:val>
                                        </p:tav>
                                        <p:tav tm="100000">
                                          <p:val>
                                            <p:strVal val="#ppt_y"/>
                                          </p:val>
                                        </p:tav>
                                      </p:tavLst>
                                    </p:anim>
                                    <p:animEffect transition="in" filter="wipe(up)">
                                      <p:cBhvr>
                                        <p:cTn id="8" dur="500"/>
                                        <p:tgtEl>
                                          <p:spTgt spid="36147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61476"/>
                                        </p:tgtEl>
                                        <p:attrNameLst>
                                          <p:attrName>style.visibility</p:attrName>
                                        </p:attrNameLst>
                                      </p:cBhvr>
                                      <p:to>
                                        <p:strVal val="visible"/>
                                      </p:to>
                                    </p:set>
                                    <p:anim calcmode="lin" valueType="num">
                                      <p:cBhvr additive="base">
                                        <p:cTn id="13" dur="500"/>
                                        <p:tgtEl>
                                          <p:spTgt spid="361476"/>
                                        </p:tgtEl>
                                        <p:attrNameLst>
                                          <p:attrName>ppt_y</p:attrName>
                                        </p:attrNameLst>
                                      </p:cBhvr>
                                      <p:tavLst>
                                        <p:tav tm="0">
                                          <p:val>
                                            <p:strVal val="#ppt_y+#ppt_h*1.125000"/>
                                          </p:val>
                                        </p:tav>
                                        <p:tav tm="100000">
                                          <p:val>
                                            <p:strVal val="#ppt_y"/>
                                          </p:val>
                                        </p:tav>
                                      </p:tavLst>
                                    </p:anim>
                                    <p:animEffect transition="in" filter="wipe(up)">
                                      <p:cBhvr>
                                        <p:cTn id="14" dur="500"/>
                                        <p:tgtEl>
                                          <p:spTgt spid="361476"/>
                                        </p:tgtEl>
                                      </p:cBhvr>
                                    </p:animEffect>
                                  </p:childTnLst>
                                </p:cTn>
                              </p:par>
                              <p:par>
                                <p:cTn id="15" presetID="12" presetClass="entr" presetSubtype="4" fill="hold" nodeType="withEffect">
                                  <p:stCondLst>
                                    <p:cond delay="0"/>
                                  </p:stCondLst>
                                  <p:childTnLst>
                                    <p:set>
                                      <p:cBhvr>
                                        <p:cTn id="16" dur="1" fill="hold">
                                          <p:stCondLst>
                                            <p:cond delay="0"/>
                                          </p:stCondLst>
                                        </p:cTn>
                                        <p:tgtEl>
                                          <p:spTgt spid="361478"/>
                                        </p:tgtEl>
                                        <p:attrNameLst>
                                          <p:attrName>style.visibility</p:attrName>
                                        </p:attrNameLst>
                                      </p:cBhvr>
                                      <p:to>
                                        <p:strVal val="visible"/>
                                      </p:to>
                                    </p:set>
                                    <p:anim calcmode="lin" valueType="num">
                                      <p:cBhvr additive="base">
                                        <p:cTn id="17" dur="500"/>
                                        <p:tgtEl>
                                          <p:spTgt spid="361478"/>
                                        </p:tgtEl>
                                        <p:attrNameLst>
                                          <p:attrName>ppt_y</p:attrName>
                                        </p:attrNameLst>
                                      </p:cBhvr>
                                      <p:tavLst>
                                        <p:tav tm="0">
                                          <p:val>
                                            <p:strVal val="#ppt_y+#ppt_h*1.125000"/>
                                          </p:val>
                                        </p:tav>
                                        <p:tav tm="100000">
                                          <p:val>
                                            <p:strVal val="#ppt_y"/>
                                          </p:val>
                                        </p:tav>
                                      </p:tavLst>
                                    </p:anim>
                                    <p:animEffect transition="in" filter="wipe(up)">
                                      <p:cBhvr>
                                        <p:cTn id="18" dur="500"/>
                                        <p:tgtEl>
                                          <p:spTgt spid="361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5" grpId="0"/>
      <p:bldP spid="36147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9" name="Text Box 3"/>
          <p:cNvSpPr txBox="1">
            <a:spLocks noChangeArrowheads="1"/>
          </p:cNvSpPr>
          <p:nvPr/>
        </p:nvSpPr>
        <p:spPr bwMode="auto">
          <a:xfrm>
            <a:off x="0" y="0"/>
            <a:ext cx="9144000" cy="1569660"/>
          </a:xfrm>
          <a:prstGeom prst="rect">
            <a:avLst/>
          </a:prstGeom>
          <a:noFill/>
          <a:ln w="9525">
            <a:noFill/>
            <a:miter lim="800000"/>
            <a:headEnd/>
            <a:tailEnd/>
          </a:ln>
          <a:effectLst/>
        </p:spPr>
        <p:txBody>
          <a:bodyPr>
            <a:spAutoFit/>
          </a:bodyPr>
          <a:lstStyle/>
          <a:p>
            <a:pPr marL="342900" indent="-342900">
              <a:buSzPct val="150000"/>
              <a:buFont typeface="Arial"/>
              <a:buChar char="•"/>
            </a:pPr>
            <a:r>
              <a:rPr lang="en-US" sz="2400" dirty="0">
                <a:solidFill>
                  <a:schemeClr val="tx1"/>
                </a:solidFill>
              </a:rPr>
              <a:t>A filibuster delays the vote and prevents other legislation from being discussed.</a:t>
            </a:r>
          </a:p>
          <a:p>
            <a:pPr marL="342900" indent="-342900">
              <a:buSzPct val="150000"/>
              <a:buFont typeface="Arial"/>
              <a:buChar char="•"/>
            </a:pPr>
            <a:r>
              <a:rPr lang="en-US" sz="2400" dirty="0">
                <a:solidFill>
                  <a:schemeClr val="tx1"/>
                </a:solidFill>
              </a:rPr>
              <a:t>The threat of a filibuster may force changes or withdrawal of proposed legislation.</a:t>
            </a:r>
          </a:p>
        </p:txBody>
      </p:sp>
      <p:pic>
        <p:nvPicPr>
          <p:cNvPr id="362501" name="Picture 5" descr="A man sits on a cot set up in the ornate Old Senate Chamber."/>
          <p:cNvPicPr>
            <a:picLocks noGrp="1" noChangeAspect="1" noChangeArrowheads="1"/>
          </p:cNvPicPr>
          <p:nvPr>
            <p:ph/>
          </p:nvPr>
        </p:nvPicPr>
        <p:blipFill>
          <a:blip r:embed="rId2"/>
          <a:srcRect/>
          <a:stretch>
            <a:fillRect/>
          </a:stretch>
        </p:blipFill>
        <p:spPr>
          <a:xfrm>
            <a:off x="1366838" y="1903413"/>
            <a:ext cx="6391275" cy="4138612"/>
          </a:xfrm>
          <a:noFill/>
          <a:ln/>
        </p:spPr>
      </p:pic>
      <p:sp>
        <p:nvSpPr>
          <p:cNvPr id="362503" name="Text Box 7"/>
          <p:cNvSpPr txBox="1">
            <a:spLocks noChangeArrowheads="1"/>
          </p:cNvSpPr>
          <p:nvPr/>
        </p:nvSpPr>
        <p:spPr bwMode="auto">
          <a:xfrm>
            <a:off x="0" y="5999163"/>
            <a:ext cx="9144000" cy="641350"/>
          </a:xfrm>
          <a:prstGeom prst="rect">
            <a:avLst/>
          </a:prstGeom>
          <a:noFill/>
          <a:ln w="9525">
            <a:noFill/>
            <a:miter lim="800000"/>
            <a:headEnd/>
            <a:tailEnd/>
          </a:ln>
          <a:effectLst/>
        </p:spPr>
        <p:txBody>
          <a:bodyPr>
            <a:spAutoFit/>
          </a:bodyPr>
          <a:lstStyle/>
          <a:p>
            <a:pPr algn="ctr"/>
            <a:r>
              <a:rPr lang="en-US" dirty="0">
                <a:solidFill>
                  <a:schemeClr val="tx1"/>
                </a:solidFill>
              </a:rPr>
              <a:t>A weary senator rests on a cot in the old Senate chamber during a lengthy filibuster. </a:t>
            </a:r>
            <a:r>
              <a:rPr lang="en-US" sz="1400" b="0" dirty="0">
                <a:solidFill>
                  <a:schemeClr val="tx1"/>
                </a:solidFill>
              </a:rPr>
              <a:t>Photo: U.S. Senate Historical Office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62499"/>
                                        </p:tgtEl>
                                        <p:attrNameLst>
                                          <p:attrName>style.visibility</p:attrName>
                                        </p:attrNameLst>
                                      </p:cBhvr>
                                      <p:to>
                                        <p:strVal val="visible"/>
                                      </p:to>
                                    </p:set>
                                    <p:anim calcmode="lin" valueType="num">
                                      <p:cBhvr additive="base">
                                        <p:cTn id="7" dur="500"/>
                                        <p:tgtEl>
                                          <p:spTgt spid="362499"/>
                                        </p:tgtEl>
                                        <p:attrNameLst>
                                          <p:attrName>ppt_y</p:attrName>
                                        </p:attrNameLst>
                                      </p:cBhvr>
                                      <p:tavLst>
                                        <p:tav tm="0">
                                          <p:val>
                                            <p:strVal val="#ppt_y+#ppt_h*1.125000"/>
                                          </p:val>
                                        </p:tav>
                                        <p:tav tm="100000">
                                          <p:val>
                                            <p:strVal val="#ppt_y"/>
                                          </p:val>
                                        </p:tav>
                                      </p:tavLst>
                                    </p:anim>
                                    <p:animEffect transition="in" filter="wipe(up)">
                                      <p:cBhvr>
                                        <p:cTn id="8" dur="500"/>
                                        <p:tgtEl>
                                          <p:spTgt spid="36249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62503"/>
                                        </p:tgtEl>
                                        <p:attrNameLst>
                                          <p:attrName>style.visibility</p:attrName>
                                        </p:attrNameLst>
                                      </p:cBhvr>
                                      <p:to>
                                        <p:strVal val="visible"/>
                                      </p:to>
                                    </p:set>
                                    <p:anim calcmode="lin" valueType="num">
                                      <p:cBhvr additive="base">
                                        <p:cTn id="13" dur="500"/>
                                        <p:tgtEl>
                                          <p:spTgt spid="362503"/>
                                        </p:tgtEl>
                                        <p:attrNameLst>
                                          <p:attrName>ppt_y</p:attrName>
                                        </p:attrNameLst>
                                      </p:cBhvr>
                                      <p:tavLst>
                                        <p:tav tm="0">
                                          <p:val>
                                            <p:strVal val="#ppt_y+#ppt_h*1.125000"/>
                                          </p:val>
                                        </p:tav>
                                        <p:tav tm="100000">
                                          <p:val>
                                            <p:strVal val="#ppt_y"/>
                                          </p:val>
                                        </p:tav>
                                      </p:tavLst>
                                    </p:anim>
                                    <p:animEffect transition="in" filter="wipe(up)">
                                      <p:cBhvr>
                                        <p:cTn id="14" dur="500"/>
                                        <p:tgtEl>
                                          <p:spTgt spid="362503"/>
                                        </p:tgtEl>
                                      </p:cBhvr>
                                    </p:animEffect>
                                  </p:childTnLst>
                                </p:cTn>
                              </p:par>
                              <p:par>
                                <p:cTn id="15" presetID="12" presetClass="entr" presetSubtype="4" fill="hold" nodeType="withEffect">
                                  <p:stCondLst>
                                    <p:cond delay="0"/>
                                  </p:stCondLst>
                                  <p:childTnLst>
                                    <p:set>
                                      <p:cBhvr>
                                        <p:cTn id="16" dur="1" fill="hold">
                                          <p:stCondLst>
                                            <p:cond delay="0"/>
                                          </p:stCondLst>
                                        </p:cTn>
                                        <p:tgtEl>
                                          <p:spTgt spid="362501"/>
                                        </p:tgtEl>
                                        <p:attrNameLst>
                                          <p:attrName>style.visibility</p:attrName>
                                        </p:attrNameLst>
                                      </p:cBhvr>
                                      <p:to>
                                        <p:strVal val="visible"/>
                                      </p:to>
                                    </p:set>
                                    <p:anim calcmode="lin" valueType="num">
                                      <p:cBhvr additive="base">
                                        <p:cTn id="17" dur="500"/>
                                        <p:tgtEl>
                                          <p:spTgt spid="362501"/>
                                        </p:tgtEl>
                                        <p:attrNameLst>
                                          <p:attrName>ppt_y</p:attrName>
                                        </p:attrNameLst>
                                      </p:cBhvr>
                                      <p:tavLst>
                                        <p:tav tm="0">
                                          <p:val>
                                            <p:strVal val="#ppt_y+#ppt_h*1.125000"/>
                                          </p:val>
                                        </p:tav>
                                        <p:tav tm="100000">
                                          <p:val>
                                            <p:strVal val="#ppt_y"/>
                                          </p:val>
                                        </p:tav>
                                      </p:tavLst>
                                    </p:anim>
                                    <p:animEffect transition="in" filter="wipe(up)">
                                      <p:cBhvr>
                                        <p:cTn id="18" dur="500"/>
                                        <p:tgtEl>
                                          <p:spTgt spid="362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p:bldP spid="36250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92209" y="-1"/>
            <a:ext cx="5251791" cy="6858001"/>
          </a:xfrm>
          <a:prstGeom prst="rect">
            <a:avLst/>
          </a:prstGeom>
        </p:spPr>
      </p:pic>
      <p:sp>
        <p:nvSpPr>
          <p:cNvPr id="4" name="Rectangle 3"/>
          <p:cNvSpPr/>
          <p:nvPr/>
        </p:nvSpPr>
        <p:spPr>
          <a:xfrm>
            <a:off x="0" y="0"/>
            <a:ext cx="3772120" cy="2185214"/>
          </a:xfrm>
          <a:prstGeom prst="rect">
            <a:avLst/>
          </a:prstGeom>
          <a:noFill/>
        </p:spPr>
        <p:txBody>
          <a:bodyPr wrap="square" lIns="91440" tIns="45720" rIns="91440" bIns="45720">
            <a:spAutoFit/>
          </a:bodyPr>
          <a:lstStyle/>
          <a:p>
            <a:pPr algn="ctr"/>
            <a:r>
              <a:rPr lang="en-US" sz="3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Longest Filibuster: Strom Thurmond (R) South Carolina</a:t>
            </a:r>
          </a:p>
        </p:txBody>
      </p:sp>
      <p:sp>
        <p:nvSpPr>
          <p:cNvPr id="5" name="Rectangle 4"/>
          <p:cNvSpPr/>
          <p:nvPr/>
        </p:nvSpPr>
        <p:spPr>
          <a:xfrm>
            <a:off x="0" y="2429241"/>
            <a:ext cx="3892209" cy="2062103"/>
          </a:xfrm>
          <a:prstGeom prst="rect">
            <a:avLst/>
          </a:prstGeom>
          <a:noFill/>
        </p:spPr>
        <p:txBody>
          <a:bodyPr wrap="square" lIns="91440" tIns="45720" rIns="91440" bIns="45720">
            <a:spAutoFit/>
          </a:bodyPr>
          <a:lstStyle/>
          <a:p>
            <a:pPr algn="ctr"/>
            <a:r>
              <a:rPr lang="en-US" sz="32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Spoke in opposition to the Civil Rights Act of 1957…</a:t>
            </a:r>
          </a:p>
        </p:txBody>
      </p:sp>
      <p:sp>
        <p:nvSpPr>
          <p:cNvPr id="6" name="Rectangle 5"/>
          <p:cNvSpPr/>
          <p:nvPr/>
        </p:nvSpPr>
        <p:spPr>
          <a:xfrm>
            <a:off x="-114157" y="5083463"/>
            <a:ext cx="4006366" cy="1200329"/>
          </a:xfrm>
          <a:prstGeom prst="rect">
            <a:avLst/>
          </a:prstGeom>
          <a:noFill/>
        </p:spPr>
        <p:txBody>
          <a:bodyPr wrap="square" lIns="91440" tIns="45720" rIns="91440" bIns="45720">
            <a:spAutoFit/>
          </a:bodyPr>
          <a:lstStyle/>
          <a:p>
            <a:pPr algn="ctr"/>
            <a:r>
              <a:rPr lang="en-US" sz="36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For 24 hours and 18 minutes!</a:t>
            </a:r>
            <a:endParaRPr lang="en-US" sz="36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3595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r>
              <a:rPr lang="en-US" sz="3400" dirty="0"/>
              <a:t>The Senate has no closed rules for amending legislation.  Amendments, </a:t>
            </a:r>
            <a:r>
              <a:rPr lang="en-US" sz="3400" b="1" u="sng" dirty="0">
                <a:solidFill>
                  <a:srgbClr val="00FF26"/>
                </a:solidFill>
              </a:rPr>
              <a:t>called riders</a:t>
            </a:r>
            <a:r>
              <a:rPr lang="en-US" sz="3400" dirty="0"/>
              <a:t>, do not have to be germane to a bill.  This allows individual senators an opportunity to add amendments, such as </a:t>
            </a:r>
            <a:r>
              <a:rPr lang="en-US" sz="3400" b="1" u="sng" dirty="0">
                <a:solidFill>
                  <a:srgbClr val="00FF26"/>
                </a:solidFill>
              </a:rPr>
              <a:t>“earmarks” for their home state or congressional district</a:t>
            </a:r>
            <a:r>
              <a:rPr lang="en-US" sz="3400" dirty="0">
                <a:solidFill>
                  <a:srgbClr val="00FF26"/>
                </a:solidFill>
              </a:rPr>
              <a:t>.  </a:t>
            </a:r>
          </a:p>
          <a:p>
            <a:r>
              <a:rPr lang="en-US" sz="3400" dirty="0"/>
              <a:t>Projects that are directed at bringing money or amenities to a Congressperson’s state or congressional district are called earmarks or </a:t>
            </a:r>
            <a:r>
              <a:rPr lang="en-US" sz="3400" b="1" u="sng" dirty="0">
                <a:solidFill>
                  <a:srgbClr val="00FF26"/>
                </a:solidFill>
              </a:rPr>
              <a:t>pork barrel legislation</a:t>
            </a:r>
            <a:r>
              <a:rPr lang="en-US" sz="3400" dirty="0">
                <a:solidFill>
                  <a:srgbClr val="00FF26"/>
                </a:solidFill>
              </a:rPr>
              <a:t> </a:t>
            </a:r>
            <a:r>
              <a:rPr lang="en-US" sz="3400" dirty="0"/>
              <a:t>(bring home the bacon) and is one reason that incumbents have such a high reelection rate.  </a:t>
            </a:r>
          </a:p>
        </p:txBody>
      </p:sp>
    </p:spTree>
    <p:extLst>
      <p:ext uri="{BB962C8B-B14F-4D97-AF65-F5344CB8AC3E}">
        <p14:creationId xmlns:p14="http://schemas.microsoft.com/office/powerpoint/2010/main" val="265440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lstStyle/>
          <a:p>
            <a:r>
              <a:rPr lang="en-US" sz="3600" dirty="0"/>
              <a:t>After debate, bills usually end up passing the House and Senate </a:t>
            </a:r>
            <a:r>
              <a:rPr lang="en-US" sz="3600" b="1" u="sng" dirty="0">
                <a:solidFill>
                  <a:srgbClr val="00FF26"/>
                </a:solidFill>
              </a:rPr>
              <a:t>in different for</a:t>
            </a:r>
            <a:r>
              <a:rPr lang="en-US" sz="3600" b="1" u="sng" dirty="0">
                <a:solidFill>
                  <a:srgbClr val="FF0000"/>
                </a:solidFill>
              </a:rPr>
              <a:t>ms</a:t>
            </a:r>
            <a:r>
              <a:rPr lang="en-US" sz="3600" dirty="0">
                <a:solidFill>
                  <a:srgbClr val="FFFF00"/>
                </a:solidFill>
              </a:rPr>
              <a:t>.  </a:t>
            </a:r>
            <a:r>
              <a:rPr lang="en-US" sz="3600" dirty="0"/>
              <a:t>A Conference Committee is then called where members of both houses of Congress meet and create a new bill that is the finalized and identical form that </a:t>
            </a:r>
            <a:r>
              <a:rPr lang="en-US" sz="3600" b="1" u="sng" dirty="0">
                <a:solidFill>
                  <a:srgbClr val="00FF26"/>
                </a:solidFill>
              </a:rPr>
              <a:t>must be then passed in both houses of Congress</a:t>
            </a:r>
            <a:r>
              <a:rPr lang="en-US" sz="3600" dirty="0">
                <a:solidFill>
                  <a:srgbClr val="00FF26"/>
                </a:solidFill>
              </a:rPr>
              <a:t>.  </a:t>
            </a:r>
          </a:p>
          <a:p>
            <a:r>
              <a:rPr lang="en-US" sz="3600" dirty="0"/>
              <a:t>Failure to reach a negotiated bill kills the bill; if the bill is passed in identical form in both houses, it is </a:t>
            </a:r>
            <a:r>
              <a:rPr lang="en-US" sz="3600" b="1" u="sng" dirty="0">
                <a:solidFill>
                  <a:schemeClr val="tx2"/>
                </a:solidFill>
              </a:rPr>
              <a:t>sent to the President for his approval</a:t>
            </a:r>
            <a:r>
              <a:rPr lang="en-US" sz="3600" dirty="0">
                <a:solidFill>
                  <a:schemeClr val="tx2"/>
                </a:solidFill>
              </a:rPr>
              <a:t>.  </a:t>
            </a:r>
          </a:p>
          <a:p>
            <a:endParaRPr lang="en-US" dirty="0"/>
          </a:p>
        </p:txBody>
      </p:sp>
    </p:spTree>
    <p:extLst>
      <p:ext uri="{BB962C8B-B14F-4D97-AF65-F5344CB8AC3E}">
        <p14:creationId xmlns:p14="http://schemas.microsoft.com/office/powerpoint/2010/main" val="264346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rmAutofit/>
          </a:bodyPr>
          <a:lstStyle/>
          <a:p>
            <a:r>
              <a:rPr lang="en-US" sz="4000" dirty="0"/>
              <a:t>Congressional Reapportionment is done by each </a:t>
            </a:r>
            <a:r>
              <a:rPr lang="en-US" sz="4000" b="1" u="sng" dirty="0">
                <a:solidFill>
                  <a:srgbClr val="00FF26"/>
                </a:solidFill>
              </a:rPr>
              <a:t>state’s legislature</a:t>
            </a:r>
            <a:r>
              <a:rPr lang="en-US" sz="4000" dirty="0">
                <a:solidFill>
                  <a:srgbClr val="00FF26"/>
                </a:solidFill>
              </a:rPr>
              <a:t>.  </a:t>
            </a:r>
            <a:r>
              <a:rPr lang="en-US" sz="4000" dirty="0"/>
              <a:t>Therefore, the political party in control of the state legislature is responsible for redrawing Congressional District boundaries.  As much as is legally possible, the legislature will gerrymander the district boundaries </a:t>
            </a:r>
            <a:r>
              <a:rPr lang="en-US" sz="4000" b="1" u="sng" dirty="0">
                <a:solidFill>
                  <a:srgbClr val="00FF26"/>
                </a:solidFill>
              </a:rPr>
              <a:t>to give the majority party an advantage in future elections.  </a:t>
            </a:r>
          </a:p>
          <a:p>
            <a:endParaRPr lang="en-US" sz="4000" dirty="0"/>
          </a:p>
        </p:txBody>
      </p:sp>
    </p:spTree>
    <p:extLst>
      <p:ext uri="{BB962C8B-B14F-4D97-AF65-F5344CB8AC3E}">
        <p14:creationId xmlns:p14="http://schemas.microsoft.com/office/powerpoint/2010/main" val="145114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r>
              <a:rPr lang="en-US" sz="3400" dirty="0"/>
              <a:t>The President can then: </a:t>
            </a:r>
          </a:p>
          <a:p>
            <a:r>
              <a:rPr lang="en-US" sz="3400" dirty="0"/>
              <a:t>(1) </a:t>
            </a:r>
            <a:r>
              <a:rPr lang="en-US" sz="3400" b="1" u="sng" dirty="0">
                <a:solidFill>
                  <a:srgbClr val="00FF26"/>
                </a:solidFill>
              </a:rPr>
              <a:t>sign the bill</a:t>
            </a:r>
            <a:r>
              <a:rPr lang="en-US" sz="3400" dirty="0">
                <a:solidFill>
                  <a:srgbClr val="00FF26"/>
                </a:solidFill>
              </a:rPr>
              <a:t> </a:t>
            </a:r>
            <a:r>
              <a:rPr lang="en-US" sz="3400" dirty="0"/>
              <a:t>and make it a law, </a:t>
            </a:r>
          </a:p>
          <a:p>
            <a:r>
              <a:rPr lang="en-US" sz="3400" dirty="0"/>
              <a:t>(2) </a:t>
            </a:r>
            <a:r>
              <a:rPr lang="en-US" sz="3400" b="1" u="sng" dirty="0">
                <a:solidFill>
                  <a:srgbClr val="00FF26"/>
                </a:solidFill>
              </a:rPr>
              <a:t>veto </a:t>
            </a:r>
            <a:r>
              <a:rPr lang="en-US" sz="3400" dirty="0"/>
              <a:t>(literally “I forbid”) and send it back to Congress with an explanation on why he didn’t sign the bill.  It can then be overridden with a </a:t>
            </a:r>
            <a:r>
              <a:rPr lang="en-US" sz="3400" b="1" u="sng" dirty="0">
                <a:solidFill>
                  <a:srgbClr val="00FF26"/>
                </a:solidFill>
              </a:rPr>
              <a:t>2/3 vote in both houses</a:t>
            </a:r>
            <a:r>
              <a:rPr lang="en-US" sz="3400" dirty="0">
                <a:solidFill>
                  <a:srgbClr val="00FF26"/>
                </a:solidFill>
              </a:rPr>
              <a:t>, </a:t>
            </a:r>
          </a:p>
          <a:p>
            <a:r>
              <a:rPr lang="en-US" sz="3400" dirty="0"/>
              <a:t>(3) </a:t>
            </a:r>
            <a:r>
              <a:rPr lang="en-US" sz="3400" b="1" u="sng" dirty="0">
                <a:solidFill>
                  <a:srgbClr val="00FF26"/>
                </a:solidFill>
              </a:rPr>
              <a:t>do nothing</a:t>
            </a:r>
            <a:r>
              <a:rPr lang="en-US" sz="3400" dirty="0">
                <a:solidFill>
                  <a:srgbClr val="00FF26"/>
                </a:solidFill>
              </a:rPr>
              <a:t> </a:t>
            </a:r>
            <a:r>
              <a:rPr lang="en-US" sz="3400" dirty="0"/>
              <a:t>and the bill becomes law after ten days, </a:t>
            </a:r>
          </a:p>
          <a:p>
            <a:r>
              <a:rPr lang="en-US" sz="3400" dirty="0"/>
              <a:t>(4) If Congressional session ends before the ten day limit and the president does not sign the bill, the bill dies; this is called a </a:t>
            </a:r>
            <a:r>
              <a:rPr lang="en-US" sz="3400" b="1" u="sng" dirty="0">
                <a:solidFill>
                  <a:srgbClr val="00FF26"/>
                </a:solidFill>
              </a:rPr>
              <a:t>Pocket Veto.</a:t>
            </a:r>
            <a:r>
              <a:rPr lang="en-US" sz="3400" b="1" dirty="0">
                <a:solidFill>
                  <a:srgbClr val="00FF26"/>
                </a:solidFill>
              </a:rPr>
              <a:t> </a:t>
            </a:r>
            <a:endParaRPr lang="en-US" sz="3400" dirty="0">
              <a:solidFill>
                <a:srgbClr val="00FF26"/>
              </a:solidFill>
            </a:endParaRPr>
          </a:p>
          <a:p>
            <a:endParaRPr lang="en-US" sz="3400" dirty="0"/>
          </a:p>
        </p:txBody>
      </p:sp>
    </p:spTree>
    <p:extLst>
      <p:ext uri="{BB962C8B-B14F-4D97-AF65-F5344CB8AC3E}">
        <p14:creationId xmlns:p14="http://schemas.microsoft.com/office/powerpoint/2010/main" val="128395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Rectangle 4"/>
          <p:cNvSpPr/>
          <p:nvPr/>
        </p:nvSpPr>
        <p:spPr>
          <a:xfrm>
            <a:off x="0" y="5934670"/>
            <a:ext cx="9265239" cy="923330"/>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Signing the Health Care Bill</a:t>
            </a:r>
          </a:p>
        </p:txBody>
      </p:sp>
    </p:spTree>
    <p:extLst>
      <p:ext uri="{BB962C8B-B14F-4D97-AF65-F5344CB8AC3E}">
        <p14:creationId xmlns:p14="http://schemas.microsoft.com/office/powerpoint/2010/main" val="102388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
          <a:ext cx="9144000" cy="6926581"/>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532814">
                <a:tc>
                  <a:txBody>
                    <a:bodyPr/>
                    <a:lstStyle/>
                    <a:p>
                      <a:pPr marL="0" marR="0">
                        <a:spcBef>
                          <a:spcPts val="0"/>
                        </a:spcBef>
                        <a:spcAft>
                          <a:spcPts val="0"/>
                        </a:spcAft>
                      </a:pPr>
                      <a:r>
                        <a:rPr lang="en-US" sz="2400" b="1" dirty="0">
                          <a:latin typeface="Calibri"/>
                          <a:ea typeface="Times New Roman"/>
                          <a:cs typeface="Times New Roman"/>
                        </a:rPr>
                        <a:t>House of Representatives </a:t>
                      </a:r>
                      <a:endParaRPr lang="en-US" sz="24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b="1">
                          <a:latin typeface="Calibri"/>
                          <a:ea typeface="Times New Roman"/>
                          <a:cs typeface="Times New Roman"/>
                        </a:rPr>
                        <a:t>Senate </a:t>
                      </a:r>
                      <a:endParaRPr lang="en-US" sz="2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393767">
                <a:tc>
                  <a:txBody>
                    <a:bodyPr/>
                    <a:lstStyle/>
                    <a:p>
                      <a:pPr marL="342900" marR="0" lvl="0" indent="-342900">
                        <a:spcBef>
                          <a:spcPts val="0"/>
                        </a:spcBef>
                        <a:spcAft>
                          <a:spcPts val="0"/>
                        </a:spcAft>
                        <a:buFont typeface="Symbol"/>
                        <a:buChar char=""/>
                      </a:pPr>
                      <a:r>
                        <a:rPr lang="en-US" sz="2400" dirty="0">
                          <a:latin typeface="Calibri"/>
                          <a:ea typeface="Times New Roman"/>
                          <a:cs typeface="Times New Roman"/>
                        </a:rPr>
                        <a:t>A bill is introduced, numbered, and assigned to a committee.</a:t>
                      </a:r>
                      <a:endParaRPr lang="en-US" sz="2400" dirty="0">
                        <a:latin typeface="Cambria"/>
                        <a:ea typeface="Times New Roman"/>
                        <a:cs typeface="Times New Roman"/>
                      </a:endParaRPr>
                    </a:p>
                    <a:p>
                      <a:pPr marL="342900" marR="0" lvl="0" indent="-342900">
                        <a:spcBef>
                          <a:spcPts val="0"/>
                        </a:spcBef>
                        <a:spcAft>
                          <a:spcPts val="0"/>
                        </a:spcAft>
                        <a:buFont typeface="Symbol"/>
                        <a:buChar char=""/>
                      </a:pPr>
                      <a:r>
                        <a:rPr lang="en-US" sz="2400" dirty="0">
                          <a:latin typeface="Calibri"/>
                          <a:ea typeface="Times New Roman"/>
                          <a:cs typeface="Times New Roman"/>
                        </a:rPr>
                        <a:t>The bill may be assigned to a subcommittee for a further study.</a:t>
                      </a:r>
                      <a:endParaRPr lang="en-US" sz="2400" dirty="0">
                        <a:latin typeface="Cambria"/>
                        <a:ea typeface="Times New Roman"/>
                        <a:cs typeface="Times New Roman"/>
                      </a:endParaRPr>
                    </a:p>
                    <a:p>
                      <a:pPr marL="342900" marR="0" lvl="0" indent="-342900">
                        <a:spcBef>
                          <a:spcPts val="0"/>
                        </a:spcBef>
                        <a:spcAft>
                          <a:spcPts val="0"/>
                        </a:spcAft>
                        <a:buFont typeface="Symbol"/>
                        <a:buChar char=""/>
                      </a:pPr>
                      <a:r>
                        <a:rPr lang="en-US" sz="2400" dirty="0">
                          <a:latin typeface="Calibri"/>
                          <a:ea typeface="Times New Roman"/>
                          <a:cs typeface="Times New Roman"/>
                        </a:rPr>
                        <a:t>The bill is returned to committee, where it is approved or rejected.</a:t>
                      </a:r>
                      <a:endParaRPr lang="en-US" sz="2400" dirty="0">
                        <a:latin typeface="Cambria"/>
                        <a:ea typeface="Times New Roman"/>
                        <a:cs typeface="Times New Roman"/>
                      </a:endParaRPr>
                    </a:p>
                    <a:p>
                      <a:pPr marL="342900" marR="0" lvl="0" indent="-342900">
                        <a:spcBef>
                          <a:spcPts val="0"/>
                        </a:spcBef>
                        <a:spcAft>
                          <a:spcPts val="0"/>
                        </a:spcAft>
                        <a:buFont typeface="Symbol"/>
                        <a:buChar char=""/>
                      </a:pPr>
                      <a:r>
                        <a:rPr lang="en-US" sz="2400" dirty="0">
                          <a:latin typeface="Calibri"/>
                          <a:ea typeface="Times New Roman"/>
                          <a:cs typeface="Times New Roman"/>
                        </a:rPr>
                        <a:t>The </a:t>
                      </a:r>
                      <a:r>
                        <a:rPr lang="en-US" sz="2400" b="1" u="sng" dirty="0">
                          <a:solidFill>
                            <a:schemeClr val="tx2"/>
                          </a:solidFill>
                          <a:latin typeface="Calibri"/>
                          <a:ea typeface="Times New Roman"/>
                          <a:cs typeface="Times New Roman"/>
                        </a:rPr>
                        <a:t>rules committee</a:t>
                      </a:r>
                      <a:r>
                        <a:rPr lang="en-US" sz="2400" dirty="0">
                          <a:solidFill>
                            <a:schemeClr val="tx2"/>
                          </a:solidFill>
                          <a:latin typeface="Calibri"/>
                          <a:ea typeface="Times New Roman"/>
                          <a:cs typeface="Times New Roman"/>
                        </a:rPr>
                        <a:t> </a:t>
                      </a:r>
                      <a:r>
                        <a:rPr lang="en-US" sz="2400" dirty="0">
                          <a:latin typeface="Calibri"/>
                          <a:ea typeface="Times New Roman"/>
                          <a:cs typeface="Times New Roman"/>
                        </a:rPr>
                        <a:t>sets terms of debate for the bill.</a:t>
                      </a:r>
                      <a:endParaRPr lang="en-US" sz="2400" dirty="0">
                        <a:latin typeface="Cambria"/>
                        <a:ea typeface="Times New Roman"/>
                        <a:cs typeface="Times New Roman"/>
                      </a:endParaRPr>
                    </a:p>
                    <a:p>
                      <a:pPr marL="342900" marR="0" lvl="0" indent="-342900">
                        <a:spcBef>
                          <a:spcPts val="0"/>
                        </a:spcBef>
                        <a:spcAft>
                          <a:spcPts val="0"/>
                        </a:spcAft>
                        <a:buFont typeface="Symbol"/>
                        <a:buChar char=""/>
                      </a:pPr>
                      <a:r>
                        <a:rPr lang="en-US" sz="2400" dirty="0">
                          <a:latin typeface="Calibri"/>
                          <a:ea typeface="Times New Roman"/>
                          <a:cs typeface="Times New Roman"/>
                        </a:rPr>
                        <a:t>The bill is debated by the House.</a:t>
                      </a:r>
                      <a:endParaRPr lang="en-US" sz="2400" dirty="0">
                        <a:latin typeface="Cambria"/>
                        <a:ea typeface="Times New Roman"/>
                        <a:cs typeface="Times New Roman"/>
                      </a:endParaRPr>
                    </a:p>
                    <a:p>
                      <a:pPr marL="342900" marR="0" lvl="0" indent="-342900">
                        <a:spcBef>
                          <a:spcPts val="0"/>
                        </a:spcBef>
                        <a:spcAft>
                          <a:spcPts val="0"/>
                        </a:spcAft>
                        <a:buFont typeface="Symbol"/>
                        <a:buChar char=""/>
                      </a:pPr>
                      <a:r>
                        <a:rPr lang="en-US" sz="2400" dirty="0">
                          <a:latin typeface="Calibri"/>
                          <a:ea typeface="Times New Roman"/>
                          <a:cs typeface="Times New Roman"/>
                        </a:rPr>
                        <a:t>A vote is taken, where the bill is passed or defeated. Bills that pass the House are sent to the Senate.</a:t>
                      </a:r>
                      <a:endParaRPr lang="en-US" sz="24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2400" dirty="0">
                          <a:latin typeface="Calibri"/>
                          <a:ea typeface="Times New Roman"/>
                          <a:cs typeface="Times New Roman"/>
                        </a:rPr>
                        <a:t>A bill is introduced, numbered, and assigned to a committee.</a:t>
                      </a:r>
                      <a:endParaRPr lang="en-US" sz="2400" dirty="0">
                        <a:latin typeface="Cambria"/>
                        <a:ea typeface="Times New Roman"/>
                        <a:cs typeface="Times New Roman"/>
                      </a:endParaRPr>
                    </a:p>
                    <a:p>
                      <a:pPr marL="342900" marR="0" lvl="0" indent="-342900">
                        <a:spcBef>
                          <a:spcPts val="0"/>
                        </a:spcBef>
                        <a:spcAft>
                          <a:spcPts val="0"/>
                        </a:spcAft>
                        <a:buFont typeface="Symbol"/>
                        <a:buChar char=""/>
                      </a:pPr>
                      <a:r>
                        <a:rPr lang="en-US" sz="2400" dirty="0">
                          <a:latin typeface="Calibri"/>
                          <a:ea typeface="Times New Roman"/>
                          <a:cs typeface="Times New Roman"/>
                        </a:rPr>
                        <a:t>The bill may be assigned to a subcommittee for a further study.</a:t>
                      </a:r>
                      <a:endParaRPr lang="en-US" sz="2400" dirty="0">
                        <a:latin typeface="Cambria"/>
                        <a:ea typeface="Times New Roman"/>
                        <a:cs typeface="Times New Roman"/>
                      </a:endParaRPr>
                    </a:p>
                    <a:p>
                      <a:pPr marL="342900" marR="0" lvl="0" indent="-342900">
                        <a:spcBef>
                          <a:spcPts val="0"/>
                        </a:spcBef>
                        <a:spcAft>
                          <a:spcPts val="0"/>
                        </a:spcAft>
                        <a:buFont typeface="Symbol"/>
                        <a:buChar char=""/>
                      </a:pPr>
                      <a:r>
                        <a:rPr lang="en-US" sz="2400" dirty="0">
                          <a:latin typeface="Calibri"/>
                          <a:ea typeface="Times New Roman"/>
                          <a:cs typeface="Times New Roman"/>
                        </a:rPr>
                        <a:t>The bill is returned to committee, where it is approved or rejected.</a:t>
                      </a:r>
                      <a:endParaRPr lang="en-US" sz="2400" dirty="0">
                        <a:latin typeface="Cambria"/>
                        <a:ea typeface="Times New Roman"/>
                        <a:cs typeface="Times New Roman"/>
                      </a:endParaRPr>
                    </a:p>
                    <a:p>
                      <a:pPr marL="342900" marR="0" lvl="0" indent="-342900">
                        <a:spcBef>
                          <a:spcPts val="0"/>
                        </a:spcBef>
                        <a:spcAft>
                          <a:spcPts val="0"/>
                        </a:spcAft>
                        <a:buFont typeface="Symbol"/>
                        <a:buChar char=""/>
                      </a:pPr>
                      <a:r>
                        <a:rPr lang="en-US" sz="2400" b="1" u="sng" dirty="0">
                          <a:solidFill>
                            <a:schemeClr val="tx2"/>
                          </a:solidFill>
                          <a:latin typeface="Calibri"/>
                          <a:ea typeface="Times New Roman"/>
                          <a:cs typeface="Times New Roman"/>
                        </a:rPr>
                        <a:t>No rules committee</a:t>
                      </a:r>
                      <a:r>
                        <a:rPr lang="en-US" sz="2400" dirty="0">
                          <a:latin typeface="Calibri"/>
                          <a:ea typeface="Times New Roman"/>
                          <a:cs typeface="Times New Roman"/>
                        </a:rPr>
                        <a:t>! </a:t>
                      </a:r>
                      <a:endParaRPr lang="en-US" sz="2400" dirty="0">
                        <a:latin typeface="Cambria"/>
                        <a:ea typeface="Times New Roman"/>
                        <a:cs typeface="Times New Roman"/>
                      </a:endParaRPr>
                    </a:p>
                    <a:p>
                      <a:pPr marL="342900" marR="0" lvl="0" indent="-342900">
                        <a:spcBef>
                          <a:spcPts val="0"/>
                        </a:spcBef>
                        <a:spcAft>
                          <a:spcPts val="0"/>
                        </a:spcAft>
                        <a:buFont typeface="Symbol"/>
                        <a:buChar char=""/>
                      </a:pPr>
                      <a:r>
                        <a:rPr lang="en-US" sz="2400" dirty="0">
                          <a:latin typeface="Calibri"/>
                          <a:ea typeface="Times New Roman"/>
                          <a:cs typeface="Times New Roman"/>
                        </a:rPr>
                        <a:t>The bill is debated by the Senate.</a:t>
                      </a:r>
                      <a:endParaRPr lang="en-US" sz="2400" dirty="0">
                        <a:latin typeface="Cambria"/>
                        <a:ea typeface="Times New Roman"/>
                        <a:cs typeface="Times New Roman"/>
                      </a:endParaRPr>
                    </a:p>
                    <a:p>
                      <a:pPr marL="342900" marR="0" lvl="0" indent="-342900">
                        <a:spcBef>
                          <a:spcPts val="0"/>
                        </a:spcBef>
                        <a:spcAft>
                          <a:spcPts val="0"/>
                        </a:spcAft>
                        <a:buFont typeface="Symbol"/>
                        <a:buChar char=""/>
                      </a:pPr>
                      <a:r>
                        <a:rPr lang="en-US" sz="2400" dirty="0">
                          <a:latin typeface="Calibri"/>
                          <a:ea typeface="Times New Roman"/>
                          <a:cs typeface="Times New Roman"/>
                        </a:rPr>
                        <a:t>A vote is taken, where the bill is passed or defeated. Bills that pass the House are sent to the Senate.</a:t>
                      </a:r>
                      <a:endParaRPr lang="en-US" sz="24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rmAutofit/>
          </a:bodyPr>
          <a:lstStyle/>
          <a:p>
            <a:pPr>
              <a:buNone/>
            </a:pPr>
            <a:r>
              <a:rPr lang="en-US" sz="2400" b="1" dirty="0"/>
              <a:t>Legislative Tactics </a:t>
            </a:r>
            <a:endParaRPr lang="en-US" sz="2400" dirty="0"/>
          </a:p>
          <a:p>
            <a:pPr>
              <a:buNone/>
            </a:pPr>
            <a:endParaRPr lang="en-US" sz="2400" dirty="0"/>
          </a:p>
          <a:p>
            <a:r>
              <a:rPr lang="en-US" sz="2400" dirty="0"/>
              <a:t>Legislative tactics are the strategies and devices used by Congress and others in an attempt to block legislation or to get legislation passed. </a:t>
            </a:r>
          </a:p>
          <a:p>
            <a:pPr>
              <a:buNone/>
            </a:pPr>
            <a:endParaRPr lang="en-US" sz="2400" dirty="0"/>
          </a:p>
          <a:p>
            <a:pPr lvl="0"/>
            <a:r>
              <a:rPr lang="en-US" sz="2400" b="1" i="1" u="sng" dirty="0">
                <a:solidFill>
                  <a:schemeClr val="tx2"/>
                </a:solidFill>
              </a:rPr>
              <a:t>Caucuses</a:t>
            </a:r>
            <a:r>
              <a:rPr lang="en-US" sz="2400" i="1" dirty="0">
                <a:solidFill>
                  <a:schemeClr val="tx2"/>
                </a:solidFill>
              </a:rPr>
              <a:t> </a:t>
            </a:r>
            <a:r>
              <a:rPr lang="en-US" sz="2400" dirty="0"/>
              <a:t>– May form voting blocs. </a:t>
            </a:r>
          </a:p>
          <a:p>
            <a:pPr lvl="0"/>
            <a:r>
              <a:rPr lang="en-US" sz="2400" b="1" i="1" u="sng" dirty="0">
                <a:solidFill>
                  <a:schemeClr val="tx2"/>
                </a:solidFill>
              </a:rPr>
              <a:t>The committee system</a:t>
            </a:r>
            <a:r>
              <a:rPr lang="en-US" sz="2400" i="1" dirty="0">
                <a:solidFill>
                  <a:schemeClr val="tx2"/>
                </a:solidFill>
              </a:rPr>
              <a:t> </a:t>
            </a:r>
            <a:r>
              <a:rPr lang="en-US" sz="2400" dirty="0"/>
              <a:t>– Plays a major role in the passage of legislation; bills may die if committees fail to act upon them or reject them.</a:t>
            </a:r>
          </a:p>
          <a:p>
            <a:pPr lvl="0"/>
            <a:r>
              <a:rPr lang="en-US" sz="2400" b="1" i="1" u="sng" dirty="0">
                <a:solidFill>
                  <a:schemeClr val="tx2"/>
                </a:solidFill>
              </a:rPr>
              <a:t>Filibuster and cloture</a:t>
            </a:r>
            <a:r>
              <a:rPr lang="en-US" sz="2400" i="1" dirty="0"/>
              <a:t>—</a:t>
            </a:r>
            <a:r>
              <a:rPr lang="en-US" sz="2400" dirty="0"/>
              <a:t>Filibuster is </a:t>
            </a:r>
            <a:r>
              <a:rPr lang="en-US" sz="2400" b="1" u="sng" dirty="0">
                <a:solidFill>
                  <a:schemeClr val="tx2"/>
                </a:solidFill>
              </a:rPr>
              <a:t>unlimited debate</a:t>
            </a:r>
            <a:r>
              <a:rPr lang="en-US" sz="2400" dirty="0">
                <a:solidFill>
                  <a:schemeClr val="tx2"/>
                </a:solidFill>
              </a:rPr>
              <a:t> </a:t>
            </a:r>
            <a:r>
              <a:rPr lang="en-US" sz="2400" dirty="0"/>
              <a:t>in an attempt to stall action</a:t>
            </a:r>
            <a:r>
              <a:rPr lang="en-US" sz="2400" i="1" dirty="0"/>
              <a:t> </a:t>
            </a:r>
            <a:r>
              <a:rPr lang="en-US" sz="2400" dirty="0"/>
              <a:t>on a bill. It occurs in the Senate only, and is possible because the Senate’s rules for debate are almost unrestricted. </a:t>
            </a:r>
            <a:r>
              <a:rPr lang="en-US" sz="2400" b="1" u="sng" dirty="0">
                <a:solidFill>
                  <a:schemeClr val="tx2"/>
                </a:solidFill>
              </a:rPr>
              <a:t>Cloture</a:t>
            </a:r>
            <a:r>
              <a:rPr lang="en-US" sz="2400" dirty="0"/>
              <a:t> is the method by which the Senate limits a filibuster. It involves a petition to end debate and requires the vote of at least 60 Senators. </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rmAutofit/>
          </a:bodyPr>
          <a:lstStyle/>
          <a:p>
            <a:pPr lvl="0"/>
            <a:r>
              <a:rPr lang="en-US" sz="3200" b="1" i="1" u="sng" dirty="0">
                <a:solidFill>
                  <a:schemeClr val="tx2"/>
                </a:solidFill>
              </a:rPr>
              <a:t>Pork Barrel Legislation</a:t>
            </a:r>
            <a:r>
              <a:rPr lang="en-US" sz="3200" dirty="0"/>
              <a:t>—An attempt to </a:t>
            </a:r>
            <a:r>
              <a:rPr lang="en-US" sz="3200" b="1" u="sng" dirty="0">
                <a:solidFill>
                  <a:schemeClr val="tx2"/>
                </a:solidFill>
              </a:rPr>
              <a:t>provide funds and projects for a member’s home district or state. </a:t>
            </a:r>
            <a:endParaRPr lang="en-US" sz="3200" dirty="0">
              <a:solidFill>
                <a:schemeClr val="tx2"/>
              </a:solidFill>
            </a:endParaRPr>
          </a:p>
          <a:p>
            <a:pPr lvl="0"/>
            <a:r>
              <a:rPr lang="en-US" sz="3200" b="1" i="1" u="sng" dirty="0">
                <a:solidFill>
                  <a:schemeClr val="tx2"/>
                </a:solidFill>
              </a:rPr>
              <a:t>Logrolling</a:t>
            </a:r>
            <a:r>
              <a:rPr lang="en-US" sz="3200" dirty="0"/>
              <a:t>—An attempt by members to gain the support of other members in return for their support on the member’s legislation; </a:t>
            </a:r>
            <a:r>
              <a:rPr lang="en-US" sz="3200" b="1" u="sng" dirty="0">
                <a:solidFill>
                  <a:schemeClr val="tx2"/>
                </a:solidFill>
              </a:rPr>
              <a:t>“I’ll support your bill, if you will support mine.” </a:t>
            </a:r>
            <a:endParaRPr lang="en-US" sz="3200" dirty="0">
              <a:solidFill>
                <a:schemeClr val="tx2"/>
              </a:solidFill>
            </a:endParaRPr>
          </a:p>
          <a:p>
            <a:pPr lvl="0"/>
            <a:r>
              <a:rPr lang="en-US" sz="3200" b="1" i="1" u="sng" dirty="0">
                <a:solidFill>
                  <a:schemeClr val="tx2"/>
                </a:solidFill>
              </a:rPr>
              <a:t>Riders</a:t>
            </a:r>
            <a:r>
              <a:rPr lang="en-US" sz="3200" dirty="0"/>
              <a:t>—Additions to legislation which generally have no connection to the legislation; generally legislation that would not pass on its own merit; when a bill has lots of riders it becomes a </a:t>
            </a:r>
            <a:r>
              <a:rPr lang="en-US" sz="3200" b="1" u="sng" dirty="0">
                <a:solidFill>
                  <a:schemeClr val="tx2"/>
                </a:solidFill>
              </a:rPr>
              <a:t>“Christmas Tree Bill.” </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rmAutofit/>
          </a:bodyPr>
          <a:lstStyle/>
          <a:p>
            <a:pPr lvl="0"/>
            <a:r>
              <a:rPr lang="en-US" sz="2800" b="1" i="1" u="sng" dirty="0">
                <a:solidFill>
                  <a:schemeClr val="tx2"/>
                </a:solidFill>
              </a:rPr>
              <a:t>Amendments</a:t>
            </a:r>
            <a:r>
              <a:rPr lang="en-US" sz="2800" dirty="0"/>
              <a:t>—Additions or changes to legislation that deal specifically with the legislation. </a:t>
            </a:r>
          </a:p>
          <a:p>
            <a:pPr lvl="0"/>
            <a:r>
              <a:rPr lang="en-US" sz="2800" b="1" i="1" u="sng" dirty="0">
                <a:solidFill>
                  <a:schemeClr val="tx2"/>
                </a:solidFill>
              </a:rPr>
              <a:t>Lobbying</a:t>
            </a:r>
            <a:r>
              <a:rPr lang="en-US" sz="2800" dirty="0"/>
              <a:t>—Trying to influence members of Congress to support or reject legislation. </a:t>
            </a:r>
          </a:p>
          <a:p>
            <a:pPr lvl="0"/>
            <a:r>
              <a:rPr lang="en-US" sz="2800" b="1" i="1" u="sng" dirty="0">
                <a:solidFill>
                  <a:schemeClr val="tx2"/>
                </a:solidFill>
              </a:rPr>
              <a:t>Conference Committees</a:t>
            </a:r>
            <a:r>
              <a:rPr lang="en-US" sz="2800" dirty="0">
                <a:solidFill>
                  <a:schemeClr val="tx2"/>
                </a:solidFill>
              </a:rPr>
              <a:t>—May </a:t>
            </a:r>
            <a:r>
              <a:rPr lang="en-US" sz="2800" dirty="0"/>
              <a:t>affect the wording and therefore the final intent of the legislation. </a:t>
            </a:r>
          </a:p>
          <a:p>
            <a:pPr lvl="0"/>
            <a:r>
              <a:rPr lang="en-US" sz="2800" b="1" i="1" u="sng" dirty="0">
                <a:solidFill>
                  <a:schemeClr val="tx2"/>
                </a:solidFill>
              </a:rPr>
              <a:t>Legislative Veto</a:t>
            </a:r>
            <a:r>
              <a:rPr lang="en-US" sz="2800" dirty="0"/>
              <a:t>—The rejection of a presidential or executive branch action by a vote of one or both houses of Congress, used mostly between 1932 and 1980 but declared unconstitutional by the Supreme Court in 1983 (</a:t>
            </a:r>
            <a:r>
              <a:rPr lang="en-US" sz="2800" b="1" i="1" u="sng" dirty="0">
                <a:solidFill>
                  <a:schemeClr val="tx2"/>
                </a:solidFill>
              </a:rPr>
              <a:t>Immigration and Naturalization Service v. </a:t>
            </a:r>
            <a:r>
              <a:rPr lang="en-US" sz="2800" b="1" i="1" u="sng" dirty="0" err="1">
                <a:solidFill>
                  <a:schemeClr val="tx2"/>
                </a:solidFill>
              </a:rPr>
              <a:t>Chadha</a:t>
            </a:r>
            <a:r>
              <a:rPr lang="en-US" sz="2800" dirty="0"/>
              <a:t>) stating that Congress cannot take any actions having the force of law unless the president agrees. </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6233"/>
          </a:xfrm>
        </p:spPr>
        <p:txBody>
          <a:bodyPr>
            <a:normAutofit fontScale="90000"/>
          </a:bodyPr>
          <a:lstStyle/>
          <a:p>
            <a:pPr algn="ctr"/>
            <a:r>
              <a:rPr lang="en-US" dirty="0"/>
              <a:t>Influences on Congress</a:t>
            </a:r>
          </a:p>
        </p:txBody>
      </p:sp>
      <p:sp>
        <p:nvSpPr>
          <p:cNvPr id="3" name="Content Placeholder 2"/>
          <p:cNvSpPr>
            <a:spLocks noGrp="1"/>
          </p:cNvSpPr>
          <p:nvPr>
            <p:ph idx="1"/>
          </p:nvPr>
        </p:nvSpPr>
        <p:spPr>
          <a:xfrm>
            <a:off x="0" y="994611"/>
            <a:ext cx="9144000" cy="5863389"/>
          </a:xfrm>
        </p:spPr>
        <p:txBody>
          <a:bodyPr>
            <a:normAutofit/>
          </a:bodyPr>
          <a:lstStyle/>
          <a:p>
            <a:r>
              <a:rPr lang="en-US" sz="3000" dirty="0"/>
              <a:t>Various individuals and groups influence Congress members. </a:t>
            </a:r>
          </a:p>
          <a:p>
            <a:pPr lvl="1"/>
            <a:r>
              <a:rPr lang="en-US" sz="3000" b="1" i="1" u="sng" dirty="0">
                <a:solidFill>
                  <a:schemeClr val="tx2"/>
                </a:solidFill>
              </a:rPr>
              <a:t>Constituents</a:t>
            </a:r>
            <a:r>
              <a:rPr lang="en-US" sz="3000" dirty="0"/>
              <a:t>—Members, especially those who hope to win reelection, often take into consideration the opinions of their constituents and </a:t>
            </a:r>
            <a:r>
              <a:rPr lang="en-US" sz="3000" b="1" u="sng" dirty="0">
                <a:solidFill>
                  <a:schemeClr val="tx2"/>
                </a:solidFill>
              </a:rPr>
              <a:t>voters back home in their district or state. </a:t>
            </a:r>
            <a:endParaRPr lang="en-US" sz="3000" dirty="0">
              <a:solidFill>
                <a:schemeClr val="tx2"/>
              </a:solidFill>
            </a:endParaRPr>
          </a:p>
          <a:p>
            <a:pPr lvl="1"/>
            <a:r>
              <a:rPr lang="en-US" sz="3000" b="1" i="1" u="sng" dirty="0">
                <a:solidFill>
                  <a:schemeClr val="tx2"/>
                </a:solidFill>
              </a:rPr>
              <a:t>Other lawmakers and staff</a:t>
            </a:r>
            <a:r>
              <a:rPr lang="en-US" sz="3000" dirty="0"/>
              <a:t>—More senior members often influence newer members; committee members who worked on legislation often influence other members; and staff often research issues and advise members. </a:t>
            </a:r>
          </a:p>
          <a:p>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rmAutofit lnSpcReduction="10000"/>
          </a:bodyPr>
          <a:lstStyle/>
          <a:p>
            <a:pPr lvl="0"/>
            <a:r>
              <a:rPr lang="en-US" sz="3100" b="1" i="1" u="sng" dirty="0">
                <a:solidFill>
                  <a:schemeClr val="tx2"/>
                </a:solidFill>
              </a:rPr>
              <a:t>Party Influence</a:t>
            </a:r>
            <a:r>
              <a:rPr lang="en-US" sz="3100" dirty="0"/>
              <a:t>—Each party’s platform takes a stand on major issues, and loyal members often adhere to the </a:t>
            </a:r>
            <a:r>
              <a:rPr lang="en-US" sz="3100" b="1" u="sng" dirty="0">
                <a:solidFill>
                  <a:schemeClr val="tx2"/>
                </a:solidFill>
              </a:rPr>
              <a:t>“party line.”</a:t>
            </a:r>
            <a:r>
              <a:rPr lang="en-US" sz="3100" dirty="0">
                <a:solidFill>
                  <a:schemeClr val="tx2"/>
                </a:solidFill>
              </a:rPr>
              <a:t> </a:t>
            </a:r>
            <a:r>
              <a:rPr lang="en-US" sz="3100" dirty="0"/>
              <a:t>Members in the House are more likely to support the party position than are Senators. </a:t>
            </a:r>
          </a:p>
          <a:p>
            <a:pPr lvl="0"/>
            <a:r>
              <a:rPr lang="en-US" sz="3100" b="1" i="1" u="sng" dirty="0">
                <a:solidFill>
                  <a:schemeClr val="tx2"/>
                </a:solidFill>
              </a:rPr>
              <a:t>President</a:t>
            </a:r>
            <a:r>
              <a:rPr lang="en-US" sz="3100" dirty="0"/>
              <a:t>—Presidents often lobby members to support legislation through </a:t>
            </a:r>
            <a:r>
              <a:rPr lang="en-US" sz="3100" b="1" u="sng" dirty="0">
                <a:solidFill>
                  <a:schemeClr val="tx2"/>
                </a:solidFill>
              </a:rPr>
              <a:t>phone calls, invitations to the White House, or even appeals to the public</a:t>
            </a:r>
            <a:r>
              <a:rPr lang="en-US" sz="3100" dirty="0"/>
              <a:t> to gain support from voters to bring pressure on members. </a:t>
            </a:r>
          </a:p>
          <a:p>
            <a:pPr lvl="0"/>
            <a:r>
              <a:rPr lang="en-US" sz="3100" b="1" i="1" u="sng" dirty="0">
                <a:solidFill>
                  <a:schemeClr val="tx2"/>
                </a:solidFill>
              </a:rPr>
              <a:t>Lobbyists and Interest Groups</a:t>
            </a:r>
            <a:r>
              <a:rPr lang="en-US" sz="3100" dirty="0"/>
              <a:t>—often provide members with information on topics relating to their group’s interest or possible financial support in future campaigns.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rmAutofit/>
          </a:bodyPr>
          <a:lstStyle/>
          <a:p>
            <a:r>
              <a:rPr lang="en-US" sz="4000" dirty="0"/>
              <a:t>This is true in every state except </a:t>
            </a:r>
            <a:r>
              <a:rPr lang="en-US" sz="4000" b="1" u="sng" dirty="0">
                <a:solidFill>
                  <a:srgbClr val="00FF26"/>
                </a:solidFill>
              </a:rPr>
              <a:t>Iowa</a:t>
            </a:r>
            <a:r>
              <a:rPr lang="en-US" sz="4000" dirty="0"/>
              <a:t>, which uses an independent commission to redraw Congressional District boundaries.  In some states, such as </a:t>
            </a:r>
            <a:r>
              <a:rPr lang="en-US" sz="4000" b="1" u="sng" dirty="0">
                <a:solidFill>
                  <a:srgbClr val="00FF26"/>
                </a:solidFill>
              </a:rPr>
              <a:t>Alaska and Wyoming</a:t>
            </a:r>
            <a:r>
              <a:rPr lang="en-US" sz="4000" dirty="0"/>
              <a:t>, the populations are so small that the entire state becomes a congressional district; all states are guaranteed at least one seat in the House.</a:t>
            </a:r>
          </a:p>
        </p:txBody>
      </p:sp>
    </p:spTree>
    <p:extLst>
      <p:ext uri="{BB962C8B-B14F-4D97-AF65-F5344CB8AC3E}">
        <p14:creationId xmlns:p14="http://schemas.microsoft.com/office/powerpoint/2010/main" val="209227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Custom 3">
      <a:dk1>
        <a:sysClr val="windowText" lastClr="000000"/>
      </a:dk1>
      <a:lt1>
        <a:sysClr val="window" lastClr="FFFFFF"/>
      </a:lt1>
      <a:dk2>
        <a:srgbClr val="283138"/>
      </a:dk2>
      <a:lt2>
        <a:srgbClr val="00FF26"/>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1797</TotalTime>
  <Words>5452</Words>
  <Application>Microsoft Macintosh PowerPoint</Application>
  <PresentationFormat>On-screen Show (4:3)</PresentationFormat>
  <Paragraphs>401</Paragraphs>
  <Slides>87</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87</vt:i4>
      </vt:variant>
    </vt:vector>
  </HeadingPairs>
  <TitlesOfParts>
    <vt:vector size="95" baseType="lpstr">
      <vt:lpstr>Arial</vt:lpstr>
      <vt:lpstr>Calibri</vt:lpstr>
      <vt:lpstr>Cambria</vt:lpstr>
      <vt:lpstr>Symbol</vt:lpstr>
      <vt:lpstr>Wingdings</vt:lpstr>
      <vt:lpstr>Perspective</vt:lpstr>
      <vt:lpstr>Image</vt:lpstr>
      <vt:lpstr>Bitmap Image</vt:lpstr>
      <vt:lpstr>PowerPoint Presentation</vt:lpstr>
      <vt:lpstr>Summary</vt:lpstr>
      <vt:lpstr>PowerPoint Presentation</vt:lpstr>
      <vt:lpstr>Structure of Congress</vt:lpstr>
      <vt:lpstr>Organization of Congress</vt:lpstr>
      <vt:lpstr>PowerPoint Presentation</vt:lpstr>
      <vt:lpstr>PowerPoint Presentation</vt:lpstr>
      <vt:lpstr>PowerPoint Presentation</vt:lpstr>
      <vt:lpstr>PowerPoint Presentation</vt:lpstr>
      <vt:lpstr>Election to Congress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President Pro Tempore Charles Grassley (R) Iowa</vt:lpstr>
      <vt:lpstr>PowerPoint Presentation</vt:lpstr>
      <vt:lpstr>PowerPoint Presentation</vt:lpstr>
      <vt:lpstr>PowerPoint Presentation</vt:lpstr>
      <vt:lpstr>The Committee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Influences on Congress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3: Regional and Trans-regional Interactions  (600 c.e. – 1450)</dc:title>
  <dc:creator>CCSD</dc:creator>
  <cp:lastModifiedBy>Casolari, Adriane K.</cp:lastModifiedBy>
  <cp:revision>71</cp:revision>
  <dcterms:created xsi:type="dcterms:W3CDTF">2011-10-11T19:46:34Z</dcterms:created>
  <dcterms:modified xsi:type="dcterms:W3CDTF">2019-04-05T04:14:38Z</dcterms:modified>
</cp:coreProperties>
</file>