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3"/>
  </p:notesMasterIdLst>
  <p:sldIdLst>
    <p:sldId id="256" r:id="rId2"/>
    <p:sldId id="257" r:id="rId3"/>
    <p:sldId id="297" r:id="rId4"/>
    <p:sldId id="298" r:id="rId5"/>
    <p:sldId id="299" r:id="rId6"/>
    <p:sldId id="300" r:id="rId7"/>
    <p:sldId id="301" r:id="rId8"/>
    <p:sldId id="325" r:id="rId9"/>
    <p:sldId id="302" r:id="rId10"/>
    <p:sldId id="303" r:id="rId11"/>
    <p:sldId id="304" r:id="rId12"/>
    <p:sldId id="305" r:id="rId13"/>
    <p:sldId id="306" r:id="rId14"/>
    <p:sldId id="352" r:id="rId15"/>
    <p:sldId id="307" r:id="rId16"/>
    <p:sldId id="308" r:id="rId17"/>
    <p:sldId id="309" r:id="rId18"/>
    <p:sldId id="310" r:id="rId19"/>
    <p:sldId id="311" r:id="rId20"/>
    <p:sldId id="312" r:id="rId21"/>
    <p:sldId id="313" r:id="rId22"/>
    <p:sldId id="314" r:id="rId23"/>
    <p:sldId id="315" r:id="rId24"/>
    <p:sldId id="316" r:id="rId25"/>
    <p:sldId id="317" r:id="rId26"/>
    <p:sldId id="353" r:id="rId27"/>
    <p:sldId id="318" r:id="rId28"/>
    <p:sldId id="319" r:id="rId29"/>
    <p:sldId id="320" r:id="rId30"/>
    <p:sldId id="321" r:id="rId31"/>
    <p:sldId id="32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7E19"/>
    <a:srgbClr val="37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F01C1C-869B-2B4A-A3A8-5C42327C3408}" type="datetimeFigureOut">
              <a:rPr lang="en-US" smtClean="0"/>
              <a:t>3/7/19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6110F-2A8D-2741-A606-606D40E38933}" type="slidenum">
              <a:rPr lang="en-US" smtClean="0"/>
              <a:t>‹#›</a:t>
            </a:fld>
            <a:endParaRPr lang="en-US"/>
          </a:p>
        </p:txBody>
      </p:sp>
    </p:spTree>
    <p:extLst>
      <p:ext uri="{BB962C8B-B14F-4D97-AF65-F5344CB8AC3E}">
        <p14:creationId xmlns:p14="http://schemas.microsoft.com/office/powerpoint/2010/main" val="1669016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1D2B7-9CC0-FE4C-A8CC-06FD903F24F1}" type="slidenum">
              <a:rPr lang="en-US"/>
              <a:pPr/>
              <a:t>8</a:t>
            </a:fld>
            <a:endParaRPr lang="en-US"/>
          </a:p>
        </p:txBody>
      </p:sp>
      <p:sp>
        <p:nvSpPr>
          <p:cNvPr id="45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875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778F24D-EB19-4AE0-B015-2BEA6D5224F2}" type="datetimeFigureOut">
              <a:rPr lang="en-US" smtClean="0"/>
              <a:t>3/7/19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78F24D-EB19-4AE0-B015-2BEA6D5224F2}"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778F24D-EB19-4AE0-B015-2BEA6D5224F2}" type="datetimeFigureOut">
              <a:rPr lang="en-US" smtClean="0"/>
              <a:t>3/7/19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1778F24D-EB19-4AE0-B015-2BEA6D5224F2}" type="datetimeFigureOut">
              <a:rPr lang="en-US" smtClean="0"/>
              <a:t>3/7/19</a:t>
            </a:fld>
            <a:endParaRPr lang="en-US"/>
          </a:p>
        </p:txBody>
      </p:sp>
      <p:sp>
        <p:nvSpPr>
          <p:cNvPr id="8" name="Slide Number Placeholder 7"/>
          <p:cNvSpPr>
            <a:spLocks noGrp="1"/>
          </p:cNvSpPr>
          <p:nvPr>
            <p:ph type="sldNum" sz="quarter" idx="11"/>
          </p:nvPr>
        </p:nvSpPr>
        <p:spPr/>
        <p:txBody>
          <a:bodyPr/>
          <a:lstStyle/>
          <a:p>
            <a:fld id="{190D9BD3-E57B-4194-A545-2804EB95D97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3/7/19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78F24D-EB19-4AE0-B015-2BEA6D5224F2}"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90D9BD3-E57B-4194-A545-2804EB95D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778F24D-EB19-4AE0-B015-2BEA6D5224F2}"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778F24D-EB19-4AE0-B015-2BEA6D5224F2}" type="datetimeFigureOut">
              <a:rPr lang="en-US" smtClean="0"/>
              <a:t>3/7/19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90D9BD3-E57B-4194-A545-2804EB95D9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4862196"/>
            <a:ext cx="6723989" cy="1995804"/>
          </a:xfrm>
        </p:spPr>
        <p:txBody>
          <a:bodyPr/>
          <a:lstStyle/>
          <a:p>
            <a:r>
              <a:rPr lang="en-US" b="1" dirty="0">
                <a:solidFill>
                  <a:srgbClr val="37FF00"/>
                </a:solidFill>
                <a:latin typeface="Arial"/>
                <a:cs typeface="Arial"/>
              </a:rPr>
              <a:t>Civil Rights and Civil Liberties</a:t>
            </a:r>
          </a:p>
        </p:txBody>
      </p:sp>
    </p:spTree>
    <p:extLst>
      <p:ext uri="{BB962C8B-B14F-4D97-AF65-F5344CB8AC3E}">
        <p14:creationId xmlns:p14="http://schemas.microsoft.com/office/powerpoint/2010/main" val="89230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z="4000" dirty="0"/>
              <a:t>In </a:t>
            </a:r>
            <a:r>
              <a:rPr lang="en-US" sz="4000" i="1" dirty="0"/>
              <a:t>Brown v. Board of Education II</a:t>
            </a:r>
            <a:r>
              <a:rPr lang="en-US" sz="4000" dirty="0"/>
              <a:t> (1955) the Supreme Court ordered the desegregation of schools </a:t>
            </a:r>
            <a:r>
              <a:rPr lang="en-US" sz="4000" b="1" u="sng" dirty="0">
                <a:solidFill>
                  <a:srgbClr val="37FF00"/>
                </a:solidFill>
              </a:rPr>
              <a:t>“with all deliberate speed.”</a:t>
            </a:r>
            <a:endParaRPr lang="en-US" sz="4000" dirty="0">
              <a:solidFill>
                <a:srgbClr val="37FF00"/>
              </a:solidFill>
            </a:endParaRPr>
          </a:p>
          <a:p>
            <a:pPr lvl="0"/>
            <a:r>
              <a:rPr lang="en-US" sz="4000" dirty="0"/>
              <a:t>The Civil Rights Act of 1957 created the Civil Rights Division within the Justice Department and made it a crime </a:t>
            </a:r>
            <a:r>
              <a:rPr lang="en-US" sz="4000" b="1" u="sng" dirty="0">
                <a:solidFill>
                  <a:srgbClr val="37FF00"/>
                </a:solidFill>
              </a:rPr>
              <a:t>to prevent a person from voting in federal elections.</a:t>
            </a:r>
            <a:endParaRPr lang="en-US" sz="4000" dirty="0">
              <a:solidFill>
                <a:srgbClr val="37FF00"/>
              </a:solidFill>
            </a:endParaRPr>
          </a:p>
          <a:p>
            <a:endParaRPr lang="en-US" dirty="0"/>
          </a:p>
        </p:txBody>
      </p:sp>
    </p:spTree>
    <p:extLst>
      <p:ext uri="{BB962C8B-B14F-4D97-AF65-F5344CB8AC3E}">
        <p14:creationId xmlns:p14="http://schemas.microsoft.com/office/powerpoint/2010/main" val="6668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lvl="0"/>
            <a:r>
              <a:rPr lang="en-US" dirty="0"/>
              <a:t>The Civil Rights Act of 1964 prohibited discrimination in employment and in places of public accommodation, outlawed bias in federally funded programs, and created the </a:t>
            </a:r>
            <a:r>
              <a:rPr lang="en-US" b="1" u="sng" dirty="0">
                <a:solidFill>
                  <a:srgbClr val="37FF00"/>
                </a:solidFill>
              </a:rPr>
              <a:t>Equal Employment Opportunity Commission's</a:t>
            </a:r>
            <a:r>
              <a:rPr lang="en-US" dirty="0">
                <a:solidFill>
                  <a:srgbClr val="37FF00"/>
                </a:solidFill>
              </a:rPr>
              <a:t> </a:t>
            </a:r>
            <a:r>
              <a:rPr lang="en-US" dirty="0"/>
              <a:t>(EEOC). </a:t>
            </a:r>
          </a:p>
          <a:p>
            <a:pPr lvl="0"/>
            <a:r>
              <a:rPr lang="en-US" dirty="0"/>
              <a:t>The Twenty-Fourth Amendment (1964) </a:t>
            </a:r>
            <a:r>
              <a:rPr lang="en-US" b="1" u="sng" dirty="0">
                <a:solidFill>
                  <a:srgbClr val="37FF00"/>
                </a:solidFill>
              </a:rPr>
              <a:t>outlawed poll taxes in federal election</a:t>
            </a:r>
            <a:r>
              <a:rPr lang="en-US" dirty="0">
                <a:solidFill>
                  <a:srgbClr val="37FF00"/>
                </a:solidFill>
              </a:rPr>
              <a:t>.</a:t>
            </a:r>
          </a:p>
          <a:p>
            <a:pPr lvl="0"/>
            <a:r>
              <a:rPr lang="en-US" dirty="0"/>
              <a:t>The Voting Rights Act of 1965 allowed federal registrars to register voters and </a:t>
            </a:r>
            <a:r>
              <a:rPr lang="en-US" b="1" u="sng" dirty="0">
                <a:solidFill>
                  <a:srgbClr val="37FF00"/>
                </a:solidFill>
              </a:rPr>
              <a:t>outlawed literacy tests</a:t>
            </a:r>
            <a:r>
              <a:rPr lang="en-US" dirty="0"/>
              <a:t> and other discriminatory tests in voter registration. </a:t>
            </a:r>
          </a:p>
          <a:p>
            <a:pPr lvl="0"/>
            <a:r>
              <a:rPr lang="en-US" b="1" u="sng" dirty="0">
                <a:solidFill>
                  <a:srgbClr val="37FF00"/>
                </a:solidFill>
              </a:rPr>
              <a:t>The Civil Rights Act of 1991</a:t>
            </a:r>
            <a:r>
              <a:rPr lang="en-US" dirty="0">
                <a:solidFill>
                  <a:srgbClr val="37FF00"/>
                </a:solidFill>
              </a:rPr>
              <a:t> </a:t>
            </a:r>
            <a:r>
              <a:rPr lang="en-US" dirty="0"/>
              <a:t>made it easier for job applicants and employees to bring suit against employers with discriminatory hiring practices. </a:t>
            </a:r>
            <a:br>
              <a:rPr lang="en-US" dirty="0"/>
            </a:br>
            <a:endParaRPr lang="en-US" dirty="0"/>
          </a:p>
          <a:p>
            <a:endParaRPr lang="en-US" dirty="0"/>
          </a:p>
        </p:txBody>
      </p:sp>
    </p:spTree>
    <p:extLst>
      <p:ext uri="{BB962C8B-B14F-4D97-AF65-F5344CB8AC3E}">
        <p14:creationId xmlns:p14="http://schemas.microsoft.com/office/powerpoint/2010/main" val="6909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897"/>
            <a:ext cx="9144000" cy="629905"/>
          </a:xfrm>
        </p:spPr>
        <p:txBody>
          <a:bodyPr>
            <a:normAutofit fontScale="90000"/>
          </a:bodyPr>
          <a:lstStyle/>
          <a:p>
            <a:pPr algn="ctr"/>
            <a:r>
              <a:rPr lang="en-US" dirty="0">
                <a:solidFill>
                  <a:srgbClr val="37FF00"/>
                </a:solidFill>
              </a:rPr>
              <a:t>Other Minorities</a:t>
            </a:r>
          </a:p>
        </p:txBody>
      </p:sp>
      <p:sp>
        <p:nvSpPr>
          <p:cNvPr id="3" name="Content Placeholder 2"/>
          <p:cNvSpPr>
            <a:spLocks noGrp="1"/>
          </p:cNvSpPr>
          <p:nvPr>
            <p:ph idx="1"/>
          </p:nvPr>
        </p:nvSpPr>
        <p:spPr>
          <a:xfrm>
            <a:off x="0" y="695802"/>
            <a:ext cx="9144000" cy="6162198"/>
          </a:xfrm>
        </p:spPr>
        <p:txBody>
          <a:bodyPr>
            <a:normAutofit/>
          </a:bodyPr>
          <a:lstStyle/>
          <a:p>
            <a:r>
              <a:rPr lang="en-US" sz="4000" dirty="0"/>
              <a:t>With the successes of the African American civil rights movement, other minorities have also pressed </a:t>
            </a:r>
            <a:r>
              <a:rPr lang="en-US" sz="4000" b="1" u="sng" dirty="0">
                <a:solidFill>
                  <a:srgbClr val="37FF00"/>
                </a:solidFill>
              </a:rPr>
              <a:t>to end discrimination</a:t>
            </a:r>
            <a:r>
              <a:rPr lang="en-US" sz="4000" dirty="0"/>
              <a:t>. Hispanics, American Indians, Asian Americans, women, and people with disabilities have all joined in the quest for protection from discriminatory actions. </a:t>
            </a:r>
          </a:p>
        </p:txBody>
      </p:sp>
    </p:spTree>
    <p:extLst>
      <p:ext uri="{BB962C8B-B14F-4D97-AF65-F5344CB8AC3E}">
        <p14:creationId xmlns:p14="http://schemas.microsoft.com/office/powerpoint/2010/main" val="7148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36576" indent="0">
              <a:buNone/>
            </a:pPr>
            <a:r>
              <a:rPr lang="en-US" sz="3600" b="1" dirty="0"/>
              <a:t>Hispanic Americans </a:t>
            </a:r>
            <a:br>
              <a:rPr lang="en-US" sz="3600" dirty="0"/>
            </a:br>
            <a:endParaRPr lang="en-US" sz="3600" dirty="0"/>
          </a:p>
          <a:p>
            <a:r>
              <a:rPr lang="en-US" sz="3600" dirty="0"/>
              <a:t>Hispanic Americans is a term often used to describe people in the United States who have a Spanish-speaking heritage, including Mexican Americans, Cuban Americans, Puerto Ricans, and Central and South Americans. Today, the Hispanic population is the </a:t>
            </a:r>
            <a:r>
              <a:rPr lang="en-US" sz="3600" b="1" u="sng" dirty="0">
                <a:solidFill>
                  <a:srgbClr val="37FF00"/>
                </a:solidFill>
              </a:rPr>
              <a:t>fastest growing minority in America. </a:t>
            </a:r>
            <a:endParaRPr lang="en-US" sz="3600" dirty="0">
              <a:solidFill>
                <a:srgbClr val="37FF00"/>
              </a:solidFill>
            </a:endParaRPr>
          </a:p>
        </p:txBody>
      </p:sp>
    </p:spTree>
    <p:extLst>
      <p:ext uri="{BB962C8B-B14F-4D97-AF65-F5344CB8AC3E}">
        <p14:creationId xmlns:p14="http://schemas.microsoft.com/office/powerpoint/2010/main" val="69439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13258" cy="6858001"/>
          </a:xfrm>
          <a:prstGeom prst="rect">
            <a:avLst/>
          </a:prstGeom>
        </p:spPr>
      </p:pic>
    </p:spTree>
    <p:extLst>
      <p:ext uri="{BB962C8B-B14F-4D97-AF65-F5344CB8AC3E}">
        <p14:creationId xmlns:p14="http://schemas.microsoft.com/office/powerpoint/2010/main" val="29719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3600" dirty="0"/>
              <a:t>Although the number of Hispanics elected to public office has increased since the 1970s, their progress continues to be hampered </a:t>
            </a:r>
            <a:r>
              <a:rPr lang="en-US" sz="3600" b="1" u="sng" dirty="0">
                <a:solidFill>
                  <a:srgbClr val="37FF00"/>
                </a:solidFill>
              </a:rPr>
              <a:t>by unequal educational opportunities and language barriers</a:t>
            </a:r>
            <a:r>
              <a:rPr lang="en-US" sz="3600" dirty="0">
                <a:solidFill>
                  <a:srgbClr val="37FF00"/>
                </a:solidFill>
              </a:rPr>
              <a:t>. </a:t>
            </a:r>
            <a:r>
              <a:rPr lang="en-US" sz="3600" dirty="0"/>
              <a:t>Civil Rights action on behalf of Hispanics has concentrated on health care for undocumented immigrants, affirmative action, admission of more Hispanic students to state colleges and universities, and redistricting plans that do not discriminate against Hispanic Americans. </a:t>
            </a:r>
          </a:p>
          <a:p>
            <a:endParaRPr lang="en-US" dirty="0"/>
          </a:p>
        </p:txBody>
      </p:sp>
    </p:spTree>
    <p:extLst>
      <p:ext uri="{BB962C8B-B14F-4D97-AF65-F5344CB8AC3E}">
        <p14:creationId xmlns:p14="http://schemas.microsoft.com/office/powerpoint/2010/main" val="13905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36576" indent="0">
              <a:buNone/>
            </a:pPr>
            <a:r>
              <a:rPr lang="en-US" sz="3200" b="1" dirty="0"/>
              <a:t>Native Americans</a:t>
            </a:r>
            <a:endParaRPr lang="en-US" sz="3200" dirty="0"/>
          </a:p>
          <a:p>
            <a:endParaRPr lang="en-US" sz="3200" dirty="0"/>
          </a:p>
          <a:p>
            <a:r>
              <a:rPr lang="en-US" sz="3200" dirty="0"/>
              <a:t>More than two million Native Americans </a:t>
            </a:r>
            <a:r>
              <a:rPr lang="en-US" sz="3200" b="1" u="sng" dirty="0">
                <a:solidFill>
                  <a:srgbClr val="37FF00"/>
                </a:solidFill>
              </a:rPr>
              <a:t>live on reservations in the United States</a:t>
            </a:r>
            <a:r>
              <a:rPr lang="en-US" sz="3200" dirty="0"/>
              <a:t>. As a result of discrimination, poverty, and unemployment, are common problems. Lack of organization has hampered Native American attempts to gain political power. With the formation of militant organizations (National Indian Youth Council and American Indian Movement) and protests (siege at Wounded Knee), Native Americans have brought attention to their concerns.</a:t>
            </a:r>
          </a:p>
          <a:p>
            <a:endParaRPr lang="en-US" dirty="0"/>
          </a:p>
        </p:txBody>
      </p:sp>
    </p:spTree>
    <p:extLst>
      <p:ext uri="{BB962C8B-B14F-4D97-AF65-F5344CB8AC3E}">
        <p14:creationId xmlns:p14="http://schemas.microsoft.com/office/powerpoint/2010/main" val="18644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a:t>A 1985 Supreme Court ruling upheld treaty rights of Native American tribes. </a:t>
            </a:r>
            <a:r>
              <a:rPr lang="en-US" sz="3600" b="1" u="sng" dirty="0">
                <a:solidFill>
                  <a:srgbClr val="37FF00"/>
                </a:solidFill>
              </a:rPr>
              <a:t>The Indian Gaming Regulatory Act (1988</a:t>
            </a:r>
            <a:r>
              <a:rPr lang="en-US" sz="3600" b="1" dirty="0">
                <a:solidFill>
                  <a:srgbClr val="37FF00"/>
                </a:solidFill>
              </a:rPr>
              <a:t>)</a:t>
            </a:r>
            <a:r>
              <a:rPr lang="en-US" sz="3600" b="1" dirty="0"/>
              <a:t> </a:t>
            </a:r>
            <a:r>
              <a:rPr lang="en-US" sz="3600" dirty="0"/>
              <a:t>allowed Native Americans to have gaming operations (casinos) on their reservations, creating an economic boom in many tribes. In 1990 Congress passed the Native American Languages Act, encouraging the continuation of native languages and culture. </a:t>
            </a:r>
          </a:p>
          <a:p>
            <a:endParaRPr lang="en-US" dirty="0"/>
          </a:p>
        </p:txBody>
      </p:sp>
    </p:spTree>
    <p:extLst>
      <p:ext uri="{BB962C8B-B14F-4D97-AF65-F5344CB8AC3E}">
        <p14:creationId xmlns:p14="http://schemas.microsoft.com/office/powerpoint/2010/main" val="170198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36576" indent="0">
              <a:buNone/>
            </a:pPr>
            <a:r>
              <a:rPr lang="en-US" sz="3600" b="1" dirty="0"/>
              <a:t>Asian Americans </a:t>
            </a:r>
            <a:endParaRPr lang="en-US" sz="3600" dirty="0"/>
          </a:p>
          <a:p>
            <a:endParaRPr lang="en-US" sz="3600" dirty="0"/>
          </a:p>
          <a:p>
            <a:r>
              <a:rPr lang="en-US" sz="3600" dirty="0"/>
              <a:t>Discrimination against Asians arriving in the United States began almost immediately as Asian workers began competing for jobs. Beginning in 1882, </a:t>
            </a:r>
            <a:r>
              <a:rPr lang="en-US" sz="3600" b="1" u="sng" dirty="0">
                <a:solidFill>
                  <a:srgbClr val="37FF00"/>
                </a:solidFill>
              </a:rPr>
              <a:t>the Chinese Exclusion Act</a:t>
            </a:r>
            <a:r>
              <a:rPr lang="en-US" sz="3600" dirty="0">
                <a:solidFill>
                  <a:srgbClr val="37FF00"/>
                </a:solidFill>
              </a:rPr>
              <a:t> </a:t>
            </a:r>
            <a:r>
              <a:rPr lang="en-US" sz="3600" dirty="0"/>
              <a:t>(and other similar acts) limited the number of Asians permitted to enter the U.S. After the bombing of Pearl Harbor, people of Japanese descent were forced into relocation camps. </a:t>
            </a:r>
          </a:p>
          <a:p>
            <a:endParaRPr lang="en-US" dirty="0"/>
          </a:p>
        </p:txBody>
      </p:sp>
    </p:spTree>
    <p:extLst>
      <p:ext uri="{BB962C8B-B14F-4D97-AF65-F5344CB8AC3E}">
        <p14:creationId xmlns:p14="http://schemas.microsoft.com/office/powerpoint/2010/main" val="117949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36576" indent="0">
              <a:buNone/>
            </a:pPr>
            <a:endParaRPr lang="en-US" dirty="0"/>
          </a:p>
          <a:p>
            <a:r>
              <a:rPr lang="en-US" sz="4000" dirty="0"/>
              <a:t>The Supreme Court upheld these actions until 1944, when they declared the internments to be illegal in </a:t>
            </a:r>
            <a:r>
              <a:rPr lang="en-US" sz="4000" b="1" i="1" u="sng" dirty="0" err="1">
                <a:solidFill>
                  <a:srgbClr val="37FF00"/>
                </a:solidFill>
              </a:rPr>
              <a:t>Korematsu</a:t>
            </a:r>
            <a:r>
              <a:rPr lang="en-US" sz="4000" b="1" i="1" u="sng" dirty="0">
                <a:solidFill>
                  <a:srgbClr val="37FF00"/>
                </a:solidFill>
              </a:rPr>
              <a:t> v. U.S.</a:t>
            </a:r>
            <a:r>
              <a:rPr lang="en-US" sz="4000" dirty="0">
                <a:solidFill>
                  <a:srgbClr val="37FF00"/>
                </a:solidFill>
              </a:rPr>
              <a:t> </a:t>
            </a:r>
            <a:r>
              <a:rPr lang="en-US" sz="4000" dirty="0"/>
              <a:t>In 1988 Congress appropriated funds to compensate former camp detainees or their survivors. </a:t>
            </a:r>
          </a:p>
          <a:p>
            <a:endParaRPr lang="en-US" dirty="0"/>
          </a:p>
        </p:txBody>
      </p:sp>
    </p:spTree>
    <p:extLst>
      <p:ext uri="{BB962C8B-B14F-4D97-AF65-F5344CB8AC3E}">
        <p14:creationId xmlns:p14="http://schemas.microsoft.com/office/powerpoint/2010/main" val="192327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36"/>
            <a:ext cx="9144000" cy="890542"/>
          </a:xfrm>
        </p:spPr>
        <p:txBody>
          <a:bodyPr/>
          <a:lstStyle/>
          <a:p>
            <a:pPr algn="ctr"/>
            <a:r>
              <a:rPr lang="en-US" b="1" dirty="0">
                <a:solidFill>
                  <a:srgbClr val="37FF00"/>
                </a:solidFill>
              </a:rPr>
              <a:t>Summary</a:t>
            </a:r>
          </a:p>
        </p:txBody>
      </p:sp>
      <p:sp>
        <p:nvSpPr>
          <p:cNvPr id="3" name="Content Placeholder 2"/>
          <p:cNvSpPr>
            <a:spLocks noGrp="1"/>
          </p:cNvSpPr>
          <p:nvPr>
            <p:ph idx="1"/>
          </p:nvPr>
        </p:nvSpPr>
        <p:spPr>
          <a:xfrm>
            <a:off x="0" y="957778"/>
            <a:ext cx="9144000" cy="5900222"/>
          </a:xfrm>
        </p:spPr>
        <p:txBody>
          <a:bodyPr>
            <a:noAutofit/>
          </a:bodyPr>
          <a:lstStyle/>
          <a:p>
            <a:r>
              <a:rPr lang="en-US" sz="3400" dirty="0"/>
              <a:t>In the Declaration of Independence, Thomas Jefferson wrote that all people “are endowed by their creator with certain un alienable rights.” </a:t>
            </a:r>
            <a:r>
              <a:rPr lang="en-US" sz="3400" b="1" dirty="0">
                <a:solidFill>
                  <a:srgbClr val="37FF00"/>
                </a:solidFill>
              </a:rPr>
              <a:t>Civil liberties</a:t>
            </a:r>
            <a:r>
              <a:rPr lang="en-US" sz="3400" dirty="0">
                <a:solidFill>
                  <a:srgbClr val="37FF00"/>
                </a:solidFill>
              </a:rPr>
              <a:t> </a:t>
            </a:r>
            <a:r>
              <a:rPr lang="en-US" sz="3400" dirty="0"/>
              <a:t>are those rights that belong to everyone; they are protections against government and are guaranteed by the Constitution, legislation, and judicial decisions. </a:t>
            </a:r>
            <a:r>
              <a:rPr lang="en-US" sz="3400" b="1" dirty="0">
                <a:solidFill>
                  <a:srgbClr val="37FF00"/>
                </a:solidFill>
              </a:rPr>
              <a:t>Civil rights</a:t>
            </a:r>
            <a:r>
              <a:rPr lang="en-US" sz="3400" dirty="0">
                <a:solidFill>
                  <a:srgbClr val="37FF00"/>
                </a:solidFill>
              </a:rPr>
              <a:t> </a:t>
            </a:r>
            <a:r>
              <a:rPr lang="en-US" sz="3400" dirty="0"/>
              <a:t>are the positive acts of government, designed to prevent discrimination and provide equality before the law. </a:t>
            </a:r>
          </a:p>
        </p:txBody>
      </p:sp>
    </p:spTree>
    <p:extLst>
      <p:ext uri="{BB962C8B-B14F-4D97-AF65-F5344CB8AC3E}">
        <p14:creationId xmlns:p14="http://schemas.microsoft.com/office/powerpoint/2010/main" val="149756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14491"/>
          </a:xfrm>
        </p:spPr>
        <p:txBody>
          <a:bodyPr>
            <a:normAutofit fontScale="92500" lnSpcReduction="10000"/>
          </a:bodyPr>
          <a:lstStyle/>
          <a:p>
            <a:pPr marL="36576" indent="0">
              <a:buNone/>
            </a:pPr>
            <a:r>
              <a:rPr lang="en-US" sz="3600" b="1" dirty="0"/>
              <a:t>The Women’s Movement </a:t>
            </a:r>
            <a:endParaRPr lang="en-US" sz="3600" dirty="0"/>
          </a:p>
          <a:p>
            <a:pPr marL="36576" indent="0">
              <a:buNone/>
            </a:pPr>
            <a:endParaRPr lang="en-US" sz="3600" dirty="0"/>
          </a:p>
          <a:p>
            <a:r>
              <a:rPr lang="en-US" sz="3600" dirty="0"/>
              <a:t>Throughout much of American history, women have not been given the same rights as men. </a:t>
            </a:r>
          </a:p>
          <a:p>
            <a:pPr lvl="1"/>
            <a:r>
              <a:rPr lang="en-US" sz="3600" b="1" u="sng" dirty="0">
                <a:solidFill>
                  <a:srgbClr val="37FF00"/>
                </a:solidFill>
              </a:rPr>
              <a:t>The 19</a:t>
            </a:r>
            <a:r>
              <a:rPr lang="en-US" sz="3600" b="1" u="sng" baseline="30000" dirty="0">
                <a:solidFill>
                  <a:srgbClr val="37FF00"/>
                </a:solidFill>
              </a:rPr>
              <a:t>th</a:t>
            </a:r>
            <a:r>
              <a:rPr lang="en-US" sz="3600" b="1" u="sng" dirty="0">
                <a:solidFill>
                  <a:srgbClr val="37FF00"/>
                </a:solidFill>
              </a:rPr>
              <a:t> Amendment</a:t>
            </a:r>
            <a:r>
              <a:rPr lang="en-US" sz="3600" dirty="0">
                <a:solidFill>
                  <a:srgbClr val="37FF00"/>
                </a:solidFill>
              </a:rPr>
              <a:t> </a:t>
            </a:r>
            <a:r>
              <a:rPr lang="en-US" sz="3600" dirty="0"/>
              <a:t>(1920) gave women the right to vote. </a:t>
            </a:r>
          </a:p>
          <a:p>
            <a:pPr lvl="1"/>
            <a:r>
              <a:rPr lang="en-US" sz="3600" dirty="0"/>
              <a:t>The Equal Pay Act (1963) made it illegal to base an employee’s pay on race, gender, religion, or national origin. This also affected the African American Civil Rights movement. </a:t>
            </a:r>
          </a:p>
          <a:p>
            <a:pPr lvl="1"/>
            <a:r>
              <a:rPr lang="en-US" sz="3600" b="1" u="sng" dirty="0">
                <a:solidFill>
                  <a:srgbClr val="37FF00"/>
                </a:solidFill>
              </a:rPr>
              <a:t>The Civil Rights Act of 1964</a:t>
            </a:r>
            <a:r>
              <a:rPr lang="en-US" sz="3600" dirty="0">
                <a:solidFill>
                  <a:srgbClr val="37FF00"/>
                </a:solidFill>
              </a:rPr>
              <a:t> </a:t>
            </a:r>
            <a:r>
              <a:rPr lang="en-US" sz="3600" dirty="0"/>
              <a:t>banned job discrimination on the basis of gender. </a:t>
            </a:r>
          </a:p>
          <a:p>
            <a:endParaRPr lang="en-US" dirty="0"/>
          </a:p>
        </p:txBody>
      </p:sp>
    </p:spTree>
    <p:extLst>
      <p:ext uri="{BB962C8B-B14F-4D97-AF65-F5344CB8AC3E}">
        <p14:creationId xmlns:p14="http://schemas.microsoft.com/office/powerpoint/2010/main" val="12540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4" end="4"/>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600" dirty="0"/>
              <a:t>In </a:t>
            </a:r>
            <a:r>
              <a:rPr lang="en-US" sz="3600" i="1" dirty="0"/>
              <a:t>Reed v. Reed</a:t>
            </a:r>
            <a:r>
              <a:rPr lang="en-US" sz="3600" dirty="0"/>
              <a:t> (1971) the Supreme Court ruled against a law that discriminated against women deciding that the equal protection clause of the 14</a:t>
            </a:r>
            <a:r>
              <a:rPr lang="en-US" sz="3600" baseline="30000" dirty="0"/>
              <a:t>th</a:t>
            </a:r>
            <a:r>
              <a:rPr lang="en-US" sz="3600" dirty="0"/>
              <a:t> Amendment denied unreasonable classifications based on gender. </a:t>
            </a:r>
          </a:p>
          <a:p>
            <a:pPr lvl="0"/>
            <a:r>
              <a:rPr lang="en-US" sz="3600" b="1" u="sng" dirty="0">
                <a:solidFill>
                  <a:srgbClr val="37FF00"/>
                </a:solidFill>
              </a:rPr>
              <a:t>The Equal Employment Opportunity Act</a:t>
            </a:r>
            <a:r>
              <a:rPr lang="en-US" sz="3600" dirty="0">
                <a:solidFill>
                  <a:srgbClr val="37FF00"/>
                </a:solidFill>
              </a:rPr>
              <a:t> </a:t>
            </a:r>
            <a:r>
              <a:rPr lang="en-US" sz="3600" dirty="0"/>
              <a:t>(1972) required schools to give all boys and girls an equal opportunity to participate in sports programs. </a:t>
            </a:r>
          </a:p>
          <a:p>
            <a:endParaRPr lang="en-US" sz="3600" dirty="0"/>
          </a:p>
        </p:txBody>
      </p:sp>
    </p:spTree>
    <p:extLst>
      <p:ext uri="{BB962C8B-B14F-4D97-AF65-F5344CB8AC3E}">
        <p14:creationId xmlns:p14="http://schemas.microsoft.com/office/powerpoint/2010/main" val="41988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800" b="1" u="sng" dirty="0">
                <a:solidFill>
                  <a:srgbClr val="37FF00"/>
                </a:solidFill>
              </a:rPr>
              <a:t>The Equal Credit Opportunity Act</a:t>
            </a:r>
            <a:r>
              <a:rPr lang="en-US" sz="3800" dirty="0">
                <a:solidFill>
                  <a:srgbClr val="37FF00"/>
                </a:solidFill>
              </a:rPr>
              <a:t> </a:t>
            </a:r>
            <a:r>
              <a:rPr lang="en-US" sz="3800" dirty="0"/>
              <a:t>(1972) prohibited discrimination against women seeking credit from banks, finance agencies, or the government and made it illegal to ask about a person’s gender or martial status on a credit application.</a:t>
            </a:r>
          </a:p>
          <a:p>
            <a:pPr lvl="0"/>
            <a:r>
              <a:rPr lang="en-US" sz="3800" b="1" u="sng" dirty="0">
                <a:solidFill>
                  <a:srgbClr val="37FF00"/>
                </a:solidFill>
              </a:rPr>
              <a:t>The Women’s Equity in Employment Act</a:t>
            </a:r>
            <a:r>
              <a:rPr lang="en-US" sz="3800" dirty="0">
                <a:solidFill>
                  <a:srgbClr val="37FF00"/>
                </a:solidFill>
              </a:rPr>
              <a:t> </a:t>
            </a:r>
            <a:r>
              <a:rPr lang="en-US" sz="3800" dirty="0"/>
              <a:t>(1991) required employers to justify gender discriminations in hiring and job performance. </a:t>
            </a:r>
          </a:p>
          <a:p>
            <a:endParaRPr lang="en-US" sz="3800" dirty="0"/>
          </a:p>
        </p:txBody>
      </p:sp>
    </p:spTree>
    <p:extLst>
      <p:ext uri="{BB962C8B-B14F-4D97-AF65-F5344CB8AC3E}">
        <p14:creationId xmlns:p14="http://schemas.microsoft.com/office/powerpoint/2010/main" val="8668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36576" indent="0">
              <a:buNone/>
            </a:pPr>
            <a:r>
              <a:rPr lang="en-US" sz="3600" b="1" dirty="0"/>
              <a:t>People with Disabilities</a:t>
            </a:r>
            <a:endParaRPr lang="en-US" sz="3600" dirty="0"/>
          </a:p>
          <a:p>
            <a:endParaRPr lang="en-US" sz="3600" dirty="0"/>
          </a:p>
          <a:p>
            <a:pPr lvl="0"/>
            <a:r>
              <a:rPr lang="en-US" sz="3600" b="1" u="sng" dirty="0">
                <a:solidFill>
                  <a:srgbClr val="37FF00"/>
                </a:solidFill>
              </a:rPr>
              <a:t>The Rehabilitation Act</a:t>
            </a:r>
            <a:r>
              <a:rPr lang="en-US" sz="3600" dirty="0">
                <a:solidFill>
                  <a:srgbClr val="37FF00"/>
                </a:solidFill>
              </a:rPr>
              <a:t> </a:t>
            </a:r>
            <a:r>
              <a:rPr lang="en-US" sz="3600" dirty="0"/>
              <a:t>(1973) prohibited discrimination against people with disabilities in federal programs. </a:t>
            </a:r>
          </a:p>
          <a:p>
            <a:pPr lvl="0"/>
            <a:r>
              <a:rPr lang="en-US" sz="3600" b="1" u="sng" dirty="0">
                <a:solidFill>
                  <a:srgbClr val="37FF00"/>
                </a:solidFill>
              </a:rPr>
              <a:t>The Education for All Handicapped Children Act</a:t>
            </a:r>
            <a:r>
              <a:rPr lang="en-US" sz="3600" dirty="0">
                <a:solidFill>
                  <a:srgbClr val="37FF00"/>
                </a:solidFill>
              </a:rPr>
              <a:t> </a:t>
            </a:r>
            <a:r>
              <a:rPr lang="en-US" sz="3600" dirty="0"/>
              <a:t>(1975) guarantees that children with disabilities will receive an “appropriate” education.</a:t>
            </a:r>
          </a:p>
          <a:p>
            <a:endParaRPr lang="en-US" dirty="0"/>
          </a:p>
        </p:txBody>
      </p:sp>
    </p:spTree>
    <p:extLst>
      <p:ext uri="{BB962C8B-B14F-4D97-AF65-F5344CB8AC3E}">
        <p14:creationId xmlns:p14="http://schemas.microsoft.com/office/powerpoint/2010/main" val="13242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800" b="1" u="sng" dirty="0">
                <a:solidFill>
                  <a:srgbClr val="37FF00"/>
                </a:solidFill>
              </a:rPr>
              <a:t>The Americans with Disabilities Act</a:t>
            </a:r>
            <a:r>
              <a:rPr lang="en-US" sz="3800" dirty="0">
                <a:solidFill>
                  <a:srgbClr val="37FF00"/>
                </a:solidFill>
              </a:rPr>
              <a:t> </a:t>
            </a:r>
            <a:r>
              <a:rPr lang="en-US" sz="3800" dirty="0"/>
              <a:t>(1990) forbids employers and owners of public accommodations from discriminations against people with disabilities (must make facilities wheelchair accessible, etc.). The act created the Telecommunications Relay Service, which allows hearing and speech-impaired people access to telephone communications. </a:t>
            </a:r>
          </a:p>
          <a:p>
            <a:endParaRPr lang="en-US" dirty="0"/>
          </a:p>
        </p:txBody>
      </p:sp>
    </p:spTree>
    <p:extLst>
      <p:ext uri="{BB962C8B-B14F-4D97-AF65-F5344CB8AC3E}">
        <p14:creationId xmlns:p14="http://schemas.microsoft.com/office/powerpoint/2010/main" val="282967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36576" indent="0">
              <a:buNone/>
            </a:pPr>
            <a:r>
              <a:rPr lang="en-US" sz="4000" b="1" dirty="0"/>
              <a:t>Homosexuals</a:t>
            </a:r>
            <a:endParaRPr lang="en-US" sz="4000" dirty="0"/>
          </a:p>
          <a:p>
            <a:pPr marL="36576" indent="0">
              <a:buNone/>
            </a:pPr>
            <a:r>
              <a:rPr lang="en-US" sz="4000" dirty="0"/>
              <a:t> </a:t>
            </a:r>
          </a:p>
          <a:p>
            <a:r>
              <a:rPr lang="en-US" sz="4000" dirty="0"/>
              <a:t>Prior to the 1960s and 1970s few people were willing to discuss their sexual preferences in relation to same-sex relationships. After </a:t>
            </a:r>
            <a:r>
              <a:rPr lang="en-US" sz="4000" b="1" u="sng" dirty="0">
                <a:solidFill>
                  <a:srgbClr val="37FF00"/>
                </a:solidFill>
              </a:rPr>
              <a:t>the Stonewall Riots</a:t>
            </a:r>
            <a:r>
              <a:rPr lang="en-US" sz="4000" dirty="0"/>
              <a:t> following a police raid of gay and lesbian bar in 1969, the gay power movement gained momentum. </a:t>
            </a:r>
          </a:p>
          <a:p>
            <a:endParaRPr lang="en-US" dirty="0"/>
          </a:p>
        </p:txBody>
      </p:sp>
    </p:spTree>
    <p:extLst>
      <p:ext uri="{BB962C8B-B14F-4D97-AF65-F5344CB8AC3E}">
        <p14:creationId xmlns:p14="http://schemas.microsoft.com/office/powerpoint/2010/main" val="37922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4845561" cy="3365326"/>
          </a:xfrm>
          <a:prstGeom prst="rect">
            <a:avLst/>
          </a:prstGeom>
        </p:spPr>
      </p:pic>
      <p:pic>
        <p:nvPicPr>
          <p:cNvPr id="5" name="Picture 4"/>
          <p:cNvPicPr>
            <a:picLocks noChangeAspect="1"/>
          </p:cNvPicPr>
          <p:nvPr/>
        </p:nvPicPr>
        <p:blipFill>
          <a:blip r:embed="rId3"/>
          <a:stretch>
            <a:fillRect/>
          </a:stretch>
        </p:blipFill>
        <p:spPr>
          <a:xfrm>
            <a:off x="0" y="3365326"/>
            <a:ext cx="4845561" cy="3452200"/>
          </a:xfrm>
          <a:prstGeom prst="rect">
            <a:avLst/>
          </a:prstGeom>
        </p:spPr>
      </p:pic>
      <p:pic>
        <p:nvPicPr>
          <p:cNvPr id="6" name="Picture 5"/>
          <p:cNvPicPr>
            <a:picLocks noChangeAspect="1"/>
          </p:cNvPicPr>
          <p:nvPr/>
        </p:nvPicPr>
        <p:blipFill>
          <a:blip r:embed="rId4"/>
          <a:stretch>
            <a:fillRect/>
          </a:stretch>
        </p:blipFill>
        <p:spPr>
          <a:xfrm>
            <a:off x="4845561" y="0"/>
            <a:ext cx="4298439" cy="3365326"/>
          </a:xfrm>
          <a:prstGeom prst="rect">
            <a:avLst/>
          </a:prstGeom>
        </p:spPr>
      </p:pic>
      <p:pic>
        <p:nvPicPr>
          <p:cNvPr id="7" name="Picture 6"/>
          <p:cNvPicPr>
            <a:picLocks noChangeAspect="1"/>
          </p:cNvPicPr>
          <p:nvPr/>
        </p:nvPicPr>
        <p:blipFill>
          <a:blip r:embed="rId5"/>
          <a:stretch>
            <a:fillRect/>
          </a:stretch>
        </p:blipFill>
        <p:spPr>
          <a:xfrm>
            <a:off x="4845561" y="3365327"/>
            <a:ext cx="4428380" cy="3492674"/>
          </a:xfrm>
          <a:prstGeom prst="rect">
            <a:avLst/>
          </a:prstGeom>
        </p:spPr>
      </p:pic>
      <p:sp>
        <p:nvSpPr>
          <p:cNvPr id="8" name="Rectangle 7"/>
          <p:cNvSpPr/>
          <p:nvPr/>
        </p:nvSpPr>
        <p:spPr>
          <a:xfrm>
            <a:off x="0" y="0"/>
            <a:ext cx="4003821" cy="707886"/>
          </a:xfrm>
          <a:prstGeom prst="rect">
            <a:avLst/>
          </a:prstGeom>
          <a:noFill/>
        </p:spPr>
        <p:txBody>
          <a:bodyPr wrap="none" lIns="91440" tIns="45720" rIns="91440" bIns="45720">
            <a:spAutoFit/>
          </a:bodyPr>
          <a:lstStyle/>
          <a:p>
            <a:pPr algn="ctr"/>
            <a:r>
              <a:rPr lang="en-US" sz="4000" b="1" cap="none" spc="0" dirty="0">
                <a:ln w="12700">
                  <a:solidFill>
                    <a:schemeClr val="tx2">
                      <a:satMod val="155000"/>
                    </a:schemeClr>
                  </a:solidFill>
                  <a:prstDash val="solid"/>
                </a:ln>
                <a:solidFill>
                  <a:srgbClr val="37FF00"/>
                </a:solidFill>
                <a:effectLst>
                  <a:outerShdw blurRad="41275" dist="20320" dir="1800000" algn="tl" rotWithShape="0">
                    <a:srgbClr val="000000">
                      <a:alpha val="40000"/>
                    </a:srgbClr>
                  </a:outerShdw>
                </a:effectLst>
              </a:rPr>
              <a:t>Stonewall Riots</a:t>
            </a:r>
          </a:p>
        </p:txBody>
      </p:sp>
    </p:spTree>
    <p:extLst>
      <p:ext uri="{BB962C8B-B14F-4D97-AF65-F5344CB8AC3E}">
        <p14:creationId xmlns:p14="http://schemas.microsoft.com/office/powerpoint/2010/main" val="512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a:t>Organizations such as the </a:t>
            </a:r>
            <a:r>
              <a:rPr lang="en-US" b="1" u="sng" dirty="0">
                <a:solidFill>
                  <a:srgbClr val="37FF00"/>
                </a:solidFill>
              </a:rPr>
              <a:t>Gay Activist Alliance and the Gay Liberation Front</a:t>
            </a:r>
            <a:r>
              <a:rPr lang="en-US" dirty="0">
                <a:solidFill>
                  <a:srgbClr val="37FF00"/>
                </a:solidFill>
              </a:rPr>
              <a:t> </a:t>
            </a:r>
            <a:r>
              <a:rPr lang="en-US" dirty="0"/>
              <a:t>began exerting pressure and influence on state legislatures to repeal laws prohibiting homosexual conduct. As a result of the growth of the gay rights movement, the Democratic Party has included </a:t>
            </a:r>
            <a:r>
              <a:rPr lang="en-US" b="1" u="sng" dirty="0">
                <a:solidFill>
                  <a:srgbClr val="37FF00"/>
                </a:solidFill>
              </a:rPr>
              <a:t>protection of gay rights</a:t>
            </a:r>
            <a:r>
              <a:rPr lang="en-US" dirty="0">
                <a:solidFill>
                  <a:srgbClr val="37FF00"/>
                </a:solidFill>
              </a:rPr>
              <a:t> </a:t>
            </a:r>
            <a:r>
              <a:rPr lang="en-US" dirty="0"/>
              <a:t>as part of its platform, and several states have passed laws prohibiting discrimination against homosexuals in employment, housing, education, and public accommodations. </a:t>
            </a:r>
          </a:p>
          <a:p>
            <a:r>
              <a:rPr lang="en-US" dirty="0"/>
              <a:t>In </a:t>
            </a:r>
            <a:r>
              <a:rPr lang="en-US" i="1" dirty="0" err="1"/>
              <a:t>Romer</a:t>
            </a:r>
            <a:r>
              <a:rPr lang="en-US" i="1" dirty="0"/>
              <a:t> v. Evans</a:t>
            </a:r>
            <a:r>
              <a:rPr lang="en-US" dirty="0"/>
              <a:t> (1996) the Supreme Court ruled that a Colorado constitutional amendment invalidating state and local laws that protected homosexuals from discrimination was unconstitutional because it violated the </a:t>
            </a:r>
            <a:r>
              <a:rPr lang="en-US" b="1" u="sng" dirty="0">
                <a:solidFill>
                  <a:srgbClr val="37FF00"/>
                </a:solidFill>
              </a:rPr>
              <a:t>Equal Protection Clause of the Fourteenth Amendment. </a:t>
            </a:r>
            <a:endParaRPr lang="en-US" dirty="0">
              <a:solidFill>
                <a:srgbClr val="37FF00"/>
              </a:solidFill>
            </a:endParaRPr>
          </a:p>
          <a:p>
            <a:endParaRPr lang="en-US" dirty="0"/>
          </a:p>
        </p:txBody>
      </p:sp>
    </p:spTree>
    <p:extLst>
      <p:ext uri="{BB962C8B-B14F-4D97-AF65-F5344CB8AC3E}">
        <p14:creationId xmlns:p14="http://schemas.microsoft.com/office/powerpoint/2010/main" val="1712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36576" indent="0">
              <a:buNone/>
            </a:pPr>
            <a:r>
              <a:rPr lang="en-US" sz="4000" b="1" dirty="0"/>
              <a:t>The Elderly</a:t>
            </a:r>
            <a:endParaRPr lang="en-US" sz="4000" dirty="0"/>
          </a:p>
          <a:p>
            <a:r>
              <a:rPr lang="en-US" sz="4000" dirty="0"/>
              <a:t>Discrimination has also been an issue with the elderly. Job discrimination made it difficult for older people to find work. As a result, in 1967 Congress passed the </a:t>
            </a:r>
            <a:r>
              <a:rPr lang="en-US" sz="4000" b="1" u="sng" dirty="0">
                <a:solidFill>
                  <a:srgbClr val="37FF00"/>
                </a:solidFill>
              </a:rPr>
              <a:t>Age Discrimination in the Employment Act</a:t>
            </a:r>
            <a:r>
              <a:rPr lang="en-US" sz="4000" dirty="0"/>
              <a:t>, prohibiting employers from discriminations against individuals over the age of 40 on the basis of age.</a:t>
            </a:r>
          </a:p>
          <a:p>
            <a:endParaRPr lang="en-US" dirty="0"/>
          </a:p>
        </p:txBody>
      </p:sp>
    </p:spTree>
    <p:extLst>
      <p:ext uri="{BB962C8B-B14F-4D97-AF65-F5344CB8AC3E}">
        <p14:creationId xmlns:p14="http://schemas.microsoft.com/office/powerpoint/2010/main" val="321330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36576" indent="0">
              <a:buNone/>
            </a:pPr>
            <a:r>
              <a:rPr lang="en-US" sz="3400" b="1" dirty="0"/>
              <a:t>Affirmative Action </a:t>
            </a:r>
            <a:endParaRPr lang="en-US" sz="3400" dirty="0"/>
          </a:p>
          <a:p>
            <a:r>
              <a:rPr lang="en-US" sz="3400" dirty="0"/>
              <a:t>Affirmative Action is a policy </a:t>
            </a:r>
            <a:r>
              <a:rPr lang="en-US" sz="3400" b="1" u="sng" dirty="0">
                <a:solidFill>
                  <a:srgbClr val="37FF00"/>
                </a:solidFill>
              </a:rPr>
              <a:t>designed to correct the effects of past discrimination</a:t>
            </a:r>
            <a:r>
              <a:rPr lang="en-US" sz="3400" dirty="0"/>
              <a:t>. Most issues of affirmative action are race or gender based. In 1978 the Supreme Court ruled in </a:t>
            </a:r>
            <a:r>
              <a:rPr lang="en-US" sz="3400" i="1" dirty="0"/>
              <a:t>Regents of the University of California v. Bakke </a:t>
            </a:r>
            <a:r>
              <a:rPr lang="en-US" sz="3400" dirty="0"/>
              <a:t>that the affirmative action quotas used by the University of California in their admissions policies were unconstitutional, and that Bakke had been denied equal protection because the university used race as the sole criterion for admissions. </a:t>
            </a:r>
          </a:p>
          <a:p>
            <a:endParaRPr lang="en-US" sz="3400" dirty="0"/>
          </a:p>
        </p:txBody>
      </p:sp>
    </p:spTree>
    <p:extLst>
      <p:ext uri="{BB962C8B-B14F-4D97-AF65-F5344CB8AC3E}">
        <p14:creationId xmlns:p14="http://schemas.microsoft.com/office/powerpoint/2010/main" val="574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99042"/>
          </a:xfrm>
        </p:spPr>
        <p:txBody>
          <a:bodyPr>
            <a:normAutofit fontScale="90000"/>
          </a:bodyPr>
          <a:lstStyle/>
          <a:p>
            <a:pPr algn="ctr"/>
            <a:r>
              <a:rPr lang="en-US" dirty="0">
                <a:solidFill>
                  <a:srgbClr val="37FF00"/>
                </a:solidFill>
              </a:rPr>
              <a:t>Civil Rights </a:t>
            </a:r>
          </a:p>
        </p:txBody>
      </p:sp>
      <p:sp>
        <p:nvSpPr>
          <p:cNvPr id="3" name="Content Placeholder 2"/>
          <p:cNvSpPr>
            <a:spLocks noGrp="1"/>
          </p:cNvSpPr>
          <p:nvPr>
            <p:ph idx="1"/>
          </p:nvPr>
        </p:nvSpPr>
        <p:spPr>
          <a:xfrm>
            <a:off x="0" y="699042"/>
            <a:ext cx="9144000" cy="6158958"/>
          </a:xfrm>
        </p:spPr>
        <p:txBody>
          <a:bodyPr/>
          <a:lstStyle/>
          <a:p>
            <a:r>
              <a:rPr lang="en-US" sz="4000" dirty="0"/>
              <a:t>Civil rights are guaranteed by </a:t>
            </a:r>
            <a:r>
              <a:rPr lang="en-US" sz="4000" b="1" u="sng" dirty="0">
                <a:solidFill>
                  <a:srgbClr val="37FF00"/>
                </a:solidFill>
              </a:rPr>
              <a:t>the Equal Protection Clause of the 14th. Amendment</a:t>
            </a:r>
            <a:r>
              <a:rPr lang="en-US" sz="4000" dirty="0"/>
              <a:t>, which was added to the Constitution after the Civil War to prevent states from discriminating against former slaves and to protect former slaves’ rights. </a:t>
            </a:r>
          </a:p>
          <a:p>
            <a:endParaRPr lang="en-US" dirty="0"/>
          </a:p>
        </p:txBody>
      </p:sp>
    </p:spTree>
    <p:extLst>
      <p:ext uri="{BB962C8B-B14F-4D97-AF65-F5344CB8AC3E}">
        <p14:creationId xmlns:p14="http://schemas.microsoft.com/office/powerpoint/2010/main" val="14249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a:t>In the more recent </a:t>
            </a:r>
            <a:r>
              <a:rPr lang="en-US" sz="3600" b="1" i="1" u="sng" dirty="0">
                <a:solidFill>
                  <a:srgbClr val="37FF00"/>
                </a:solidFill>
              </a:rPr>
              <a:t>Hopwood v. Texas</a:t>
            </a:r>
            <a:r>
              <a:rPr lang="en-US" sz="3600" b="1" u="sng" dirty="0">
                <a:solidFill>
                  <a:srgbClr val="37FF00"/>
                </a:solidFill>
              </a:rPr>
              <a:t> (1996)</a:t>
            </a:r>
            <a:r>
              <a:rPr lang="en-US" sz="3600" dirty="0">
                <a:solidFill>
                  <a:srgbClr val="37FF00"/>
                </a:solidFill>
              </a:rPr>
              <a:t> </a:t>
            </a:r>
            <a:r>
              <a:rPr lang="en-US" sz="3600" dirty="0"/>
              <a:t>the Court struck down the University of Texas Law School’s admissions program, stating that race could not be used as a factors in deciding which applicants to admit to achieve student body diversity, to prevent a hostile environment at the law school, to counteract the law school’s reputation among minorities, or to end the effects of past discrimination by institutions other than the law of school. </a:t>
            </a:r>
          </a:p>
          <a:p>
            <a:endParaRPr lang="en-US" dirty="0"/>
          </a:p>
        </p:txBody>
      </p:sp>
    </p:spTree>
    <p:extLst>
      <p:ext uri="{BB962C8B-B14F-4D97-AF65-F5344CB8AC3E}">
        <p14:creationId xmlns:p14="http://schemas.microsoft.com/office/powerpoint/2010/main" val="149260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4000" dirty="0"/>
              <a:t>In 2003 the Supreme Court ruled that universities within the jurisdiction of the Fifth Circuit can use race as a factor in admissions </a:t>
            </a:r>
            <a:r>
              <a:rPr lang="en-US" sz="4000" b="1" u="sng" dirty="0">
                <a:solidFill>
                  <a:srgbClr val="37FF00"/>
                </a:solidFill>
              </a:rPr>
              <a:t>as long as quotas are not used</a:t>
            </a:r>
            <a:r>
              <a:rPr lang="en-US" sz="4000" dirty="0"/>
              <a:t>. In recent court decisions the court seems to be taking a more conservative view of affirmative action programs and many fear that affirmative action is on the decline. </a:t>
            </a:r>
          </a:p>
          <a:p>
            <a:endParaRPr lang="en-US" dirty="0"/>
          </a:p>
        </p:txBody>
      </p:sp>
    </p:spTree>
    <p:extLst>
      <p:ext uri="{BB962C8B-B14F-4D97-AF65-F5344CB8AC3E}">
        <p14:creationId xmlns:p14="http://schemas.microsoft.com/office/powerpoint/2010/main" val="25472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a:t>The courts recognize that some forms of discrimination may be valid (preventing those under 21 from consuming alcohol) and have therefore devised the </a:t>
            </a:r>
            <a:r>
              <a:rPr lang="en-US" b="1" u="sng" dirty="0">
                <a:solidFill>
                  <a:srgbClr val="37FF00"/>
                </a:solidFill>
              </a:rPr>
              <a:t>rational basis test</a:t>
            </a:r>
            <a:r>
              <a:rPr lang="en-US" dirty="0">
                <a:solidFill>
                  <a:srgbClr val="37FF00"/>
                </a:solidFill>
              </a:rPr>
              <a:t> </a:t>
            </a:r>
            <a:r>
              <a:rPr lang="en-US" dirty="0"/>
              <a:t>to determine if the discrimination has a legitimate purpose. The courts have also developed the </a:t>
            </a:r>
            <a:r>
              <a:rPr lang="en-US" b="1" u="sng" dirty="0">
                <a:solidFill>
                  <a:srgbClr val="37FF00"/>
                </a:solidFill>
              </a:rPr>
              <a:t>strict scrutiny test</a:t>
            </a:r>
            <a:r>
              <a:rPr lang="en-US" dirty="0"/>
              <a:t>, a much stricter standard. </a:t>
            </a:r>
          </a:p>
          <a:p>
            <a:r>
              <a:rPr lang="en-US" dirty="0"/>
              <a:t>If the discrimination reflects prejudice, the courts automatically classify it as suspect and require the government </a:t>
            </a:r>
            <a:r>
              <a:rPr lang="en-US" b="1" u="sng" dirty="0">
                <a:solidFill>
                  <a:srgbClr val="37FF00"/>
                </a:solidFill>
              </a:rPr>
              <a:t>to prove a compelling reason</a:t>
            </a:r>
            <a:r>
              <a:rPr lang="en-US" dirty="0">
                <a:solidFill>
                  <a:srgbClr val="37FF00"/>
                </a:solidFill>
              </a:rPr>
              <a:t> </a:t>
            </a:r>
            <a:r>
              <a:rPr lang="en-US" dirty="0"/>
              <a:t>for the discrimination. For example, if a city had separate schools for different races, the city would have to prove how this serves a compelling public interest. </a:t>
            </a:r>
            <a:br>
              <a:rPr lang="en-US" dirty="0"/>
            </a:br>
            <a:endParaRPr lang="en-US" dirty="0"/>
          </a:p>
        </p:txBody>
      </p:sp>
    </p:spTree>
    <p:extLst>
      <p:ext uri="{BB962C8B-B14F-4D97-AF65-F5344CB8AC3E}">
        <p14:creationId xmlns:p14="http://schemas.microsoft.com/office/powerpoint/2010/main" val="5421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2"/>
            <a:ext cx="9144000" cy="560325"/>
          </a:xfrm>
        </p:spPr>
        <p:txBody>
          <a:bodyPr>
            <a:normAutofit fontScale="90000"/>
          </a:bodyPr>
          <a:lstStyle/>
          <a:p>
            <a:pPr algn="ctr"/>
            <a:r>
              <a:rPr lang="en-US" dirty="0">
                <a:solidFill>
                  <a:srgbClr val="37FF00"/>
                </a:solidFill>
              </a:rPr>
              <a:t>The Civil Rights Movement</a:t>
            </a:r>
          </a:p>
        </p:txBody>
      </p:sp>
      <p:sp>
        <p:nvSpPr>
          <p:cNvPr id="3" name="Content Placeholder 2"/>
          <p:cNvSpPr>
            <a:spLocks noGrp="1"/>
          </p:cNvSpPr>
          <p:nvPr>
            <p:ph idx="1"/>
          </p:nvPr>
        </p:nvSpPr>
        <p:spPr>
          <a:xfrm>
            <a:off x="0" y="800172"/>
            <a:ext cx="9144000" cy="6057828"/>
          </a:xfrm>
        </p:spPr>
        <p:txBody>
          <a:bodyPr>
            <a:normAutofit/>
          </a:bodyPr>
          <a:lstStyle/>
          <a:p>
            <a:r>
              <a:rPr lang="en-US" sz="3200" dirty="0"/>
              <a:t>After the Civil War three amendments were passed to ensure the rights of the former slaves. </a:t>
            </a:r>
          </a:p>
          <a:p>
            <a:pPr lvl="1"/>
            <a:r>
              <a:rPr lang="en-US" sz="3200" dirty="0"/>
              <a:t>The 13th Amendment </a:t>
            </a:r>
            <a:r>
              <a:rPr lang="en-US" sz="3200" b="1" u="sng" dirty="0">
                <a:solidFill>
                  <a:srgbClr val="37FF00"/>
                </a:solidFill>
              </a:rPr>
              <a:t>abolished slavery.</a:t>
            </a:r>
            <a:endParaRPr lang="en-US" sz="3200" dirty="0">
              <a:solidFill>
                <a:srgbClr val="37FF00"/>
              </a:solidFill>
            </a:endParaRPr>
          </a:p>
          <a:p>
            <a:pPr lvl="1"/>
            <a:r>
              <a:rPr lang="en-US" sz="3200" dirty="0"/>
              <a:t>The 14th Amendment </a:t>
            </a:r>
            <a:r>
              <a:rPr lang="en-US" sz="3200" b="1" u="sng" dirty="0">
                <a:solidFill>
                  <a:srgbClr val="37FF00"/>
                </a:solidFill>
              </a:rPr>
              <a:t>defined citizenship to include the former slaves and provided for due process and equal protection</a:t>
            </a:r>
            <a:r>
              <a:rPr lang="en-US" sz="3200" dirty="0"/>
              <a:t>, which were used by the Supreme Court to apply the Bill of Rights to the state and local governments. </a:t>
            </a:r>
          </a:p>
          <a:p>
            <a:endParaRPr lang="en-US" dirty="0"/>
          </a:p>
        </p:txBody>
      </p:sp>
    </p:spTree>
    <p:extLst>
      <p:ext uri="{BB962C8B-B14F-4D97-AF65-F5344CB8AC3E}">
        <p14:creationId xmlns:p14="http://schemas.microsoft.com/office/powerpoint/2010/main" val="197320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300" dirty="0"/>
              <a:t>The 15th Amendment provided that individuals could </a:t>
            </a:r>
            <a:r>
              <a:rPr lang="en-US" sz="3300" b="1" u="sng" dirty="0">
                <a:solidFill>
                  <a:srgbClr val="37FF00"/>
                </a:solidFill>
              </a:rPr>
              <a:t>not be denied the right to vote based on race</a:t>
            </a:r>
            <a:r>
              <a:rPr lang="en-US" sz="3300" dirty="0">
                <a:solidFill>
                  <a:srgbClr val="37FF00"/>
                </a:solidFill>
              </a:rPr>
              <a:t> </a:t>
            </a:r>
            <a:r>
              <a:rPr lang="en-US" sz="3300" dirty="0"/>
              <a:t>or the fact that they were once a slave. Until the 1950s and 1960s states continued to use discriminatory practices to prevent African Americans from participating in the political processes. </a:t>
            </a:r>
          </a:p>
          <a:p>
            <a:pPr lvl="0"/>
            <a:r>
              <a:rPr lang="en-US" sz="3300" dirty="0"/>
              <a:t>Block codes were state laws passed to keep former slaves in state of political bondage. The laws included </a:t>
            </a:r>
            <a:r>
              <a:rPr lang="en-US" sz="3300" b="1" u="sng" dirty="0">
                <a:solidFill>
                  <a:srgbClr val="37FF00"/>
                </a:solidFill>
              </a:rPr>
              <a:t>literacy tests, poll taxes, registration laws, and white primaries. </a:t>
            </a:r>
            <a:endParaRPr lang="en-US" sz="3300" dirty="0">
              <a:solidFill>
                <a:srgbClr val="37FF00"/>
              </a:solidFill>
            </a:endParaRPr>
          </a:p>
          <a:p>
            <a:endParaRPr lang="en-US" dirty="0"/>
          </a:p>
        </p:txBody>
      </p:sp>
    </p:spTree>
    <p:extLst>
      <p:ext uri="{BB962C8B-B14F-4D97-AF65-F5344CB8AC3E}">
        <p14:creationId xmlns:p14="http://schemas.microsoft.com/office/powerpoint/2010/main" val="11235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a:t>The </a:t>
            </a:r>
            <a:r>
              <a:rPr lang="en-US" b="1" u="sng" dirty="0">
                <a:solidFill>
                  <a:srgbClr val="37FF00"/>
                </a:solidFill>
              </a:rPr>
              <a:t>Civil Rights Act of 1875</a:t>
            </a:r>
            <a:r>
              <a:rPr lang="en-US" dirty="0">
                <a:solidFill>
                  <a:srgbClr val="37FF00"/>
                </a:solidFill>
              </a:rPr>
              <a:t> </a:t>
            </a:r>
            <a:r>
              <a:rPr lang="en-US" dirty="0"/>
              <a:t>outlawed racial discrimination in public places such as hotels, theaters, and railroads but required African Americans to take their cases to federal court, a time-consuming and costly endeavor. The act was ruled unconstitutional in 1883. </a:t>
            </a:r>
          </a:p>
          <a:p>
            <a:pPr lvl="0"/>
            <a:r>
              <a:rPr lang="en-US" b="1" u="sng" dirty="0">
                <a:solidFill>
                  <a:srgbClr val="37FF00"/>
                </a:solidFill>
              </a:rPr>
              <a:t>Jim Crow laws</a:t>
            </a:r>
            <a:r>
              <a:rPr lang="en-US" dirty="0">
                <a:solidFill>
                  <a:srgbClr val="37FF00"/>
                </a:solidFill>
              </a:rPr>
              <a:t> </a:t>
            </a:r>
            <a:r>
              <a:rPr lang="en-US" dirty="0"/>
              <a:t>were laws designed to segregate the races in schools, public transportation, and hotels. </a:t>
            </a:r>
          </a:p>
          <a:p>
            <a:pPr lvl="0"/>
            <a:r>
              <a:rPr lang="en-US" dirty="0"/>
              <a:t>In </a:t>
            </a:r>
            <a:r>
              <a:rPr lang="en-US" b="1" i="1" u="sng" dirty="0" err="1">
                <a:solidFill>
                  <a:srgbClr val="37FF00"/>
                </a:solidFill>
              </a:rPr>
              <a:t>Plessy</a:t>
            </a:r>
            <a:r>
              <a:rPr lang="en-US" b="1" i="1" u="sng" dirty="0">
                <a:solidFill>
                  <a:srgbClr val="37FF00"/>
                </a:solidFill>
              </a:rPr>
              <a:t> v. Ferguson</a:t>
            </a:r>
            <a:r>
              <a:rPr lang="en-US" dirty="0">
                <a:solidFill>
                  <a:srgbClr val="37FF00"/>
                </a:solidFill>
              </a:rPr>
              <a:t> </a:t>
            </a:r>
            <a:r>
              <a:rPr lang="en-US" dirty="0"/>
              <a:t>(1896) the Supreme Court upheld the Jim Crow laws by allowing separate facilities for the different races if those facilities were equal. This created </a:t>
            </a:r>
            <a:r>
              <a:rPr lang="en-US" b="1" u="sng" dirty="0">
                <a:solidFill>
                  <a:srgbClr val="37FF00"/>
                </a:solidFill>
              </a:rPr>
              <a:t>the separate but equal doctrine.</a:t>
            </a:r>
            <a:r>
              <a:rPr lang="en-US" dirty="0">
                <a:solidFill>
                  <a:srgbClr val="37FF00"/>
                </a:solidFill>
              </a:rPr>
              <a:t> </a:t>
            </a:r>
          </a:p>
          <a:p>
            <a:endParaRPr lang="en-US" dirty="0"/>
          </a:p>
        </p:txBody>
      </p:sp>
    </p:spTree>
    <p:extLst>
      <p:ext uri="{BB962C8B-B14F-4D97-AF65-F5344CB8AC3E}">
        <p14:creationId xmlns:p14="http://schemas.microsoft.com/office/powerpoint/2010/main" val="11028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1714500" cy="2143125"/>
          </a:xfrm>
          <a:prstGeom prst="rect">
            <a:avLst/>
          </a:prstGeom>
          <a:noFill/>
          <a:ln>
            <a:noFill/>
          </a:ln>
          <a:effectLst/>
        </p:spPr>
      </p:pic>
      <p:sp>
        <p:nvSpPr>
          <p:cNvPr id="165891" name="Rectangle 3"/>
          <p:cNvSpPr>
            <a:spLocks noChangeArrowheads="1"/>
          </p:cNvSpPr>
          <p:nvPr/>
        </p:nvSpPr>
        <p:spPr bwMode="auto">
          <a:xfrm>
            <a:off x="0" y="6096000"/>
            <a:ext cx="1798638" cy="517525"/>
          </a:xfrm>
          <a:prstGeom prst="rect">
            <a:avLst/>
          </a:prstGeom>
          <a:noFill/>
          <a:ln>
            <a:noFill/>
          </a:ln>
          <a:effectLst/>
        </p:spPr>
        <p:txBody>
          <a:bodyPr anchor="ctr">
            <a:spAutoFit/>
          </a:bodyPr>
          <a:lstStyle/>
          <a:p>
            <a:r>
              <a:rPr lang="en-US" sz="1400" b="1">
                <a:latin typeface="Verdana" charset="0"/>
              </a:rPr>
              <a:t>Justice Henry Billings Brown</a:t>
            </a:r>
            <a:endParaRPr lang="en-US" sz="1400"/>
          </a:p>
        </p:txBody>
      </p:sp>
      <p:sp>
        <p:nvSpPr>
          <p:cNvPr id="165892" name="Rectangle 4"/>
          <p:cNvSpPr>
            <a:spLocks noChangeArrowheads="1"/>
          </p:cNvSpPr>
          <p:nvPr/>
        </p:nvSpPr>
        <p:spPr bwMode="auto">
          <a:xfrm>
            <a:off x="4267200" y="4114800"/>
            <a:ext cx="2663825" cy="1890713"/>
          </a:xfrm>
          <a:prstGeom prst="rect">
            <a:avLst/>
          </a:prstGeom>
          <a:noFill/>
          <a:ln>
            <a:noFill/>
          </a:ln>
          <a:effectLst/>
        </p:spPr>
        <p:txBody>
          <a:bodyPr anchor="ctr">
            <a:spAutoFit/>
          </a:bodyPr>
          <a:lstStyle/>
          <a:p>
            <a:pPr algn="ctr"/>
            <a:r>
              <a:rPr lang="en-US" sz="1800" b="1">
                <a:latin typeface="Verdana" charset="0"/>
              </a:rPr>
              <a:t>Albion W. Tourgée</a:t>
            </a:r>
          </a:p>
          <a:p>
            <a:pPr algn="ctr"/>
            <a:r>
              <a:rPr lang="en-US" sz="2000" i="1">
                <a:latin typeface="Verdana" charset="0"/>
              </a:rPr>
              <a:t>"Justice is pictured as blind and her daughter the Law, ought at least to be color-blind."</a:t>
            </a:r>
            <a:r>
              <a:rPr lang="en-US" sz="2000" b="1" i="1">
                <a:latin typeface="Verdana" charset="0"/>
              </a:rPr>
              <a:t> </a:t>
            </a:r>
          </a:p>
        </p:txBody>
      </p:sp>
      <p:sp>
        <p:nvSpPr>
          <p:cNvPr id="165893" name="Text Box 5"/>
          <p:cNvSpPr txBox="1">
            <a:spLocks noChangeArrowheads="1"/>
          </p:cNvSpPr>
          <p:nvPr/>
        </p:nvSpPr>
        <p:spPr bwMode="auto">
          <a:xfrm>
            <a:off x="0" y="458788"/>
            <a:ext cx="9144000" cy="3416320"/>
          </a:xfrm>
          <a:prstGeom prst="rect">
            <a:avLst/>
          </a:prstGeom>
          <a:noFill/>
          <a:ln>
            <a:noFill/>
          </a:ln>
          <a:effectLst/>
        </p:spPr>
        <p:txBody>
          <a:bodyPr>
            <a:spAutoFit/>
          </a:bodyPr>
          <a:lstStyle/>
          <a:p>
            <a:pPr marL="285750" indent="-285750">
              <a:buSzPct val="150000"/>
              <a:buFont typeface="Arial"/>
              <a:buChar char="•"/>
            </a:pPr>
            <a:r>
              <a:rPr lang="en-US" sz="1800" b="1" dirty="0">
                <a:latin typeface="Verdana" charset="0"/>
              </a:rPr>
              <a:t>The Supreme Court, under Chief Justice</a:t>
            </a:r>
            <a:r>
              <a:rPr lang="en-US" sz="1800" b="1" dirty="0">
                <a:solidFill>
                  <a:srgbClr val="FF0000"/>
                </a:solidFill>
                <a:latin typeface="Verdana" charset="0"/>
              </a:rPr>
              <a:t> </a:t>
            </a:r>
            <a:r>
              <a:rPr lang="en-US" sz="1800" b="1" dirty="0">
                <a:latin typeface="Verdana" charset="0"/>
              </a:rPr>
              <a:t>Melville Fuller, upheld racial segregation in public accommodations under the doctrine of separate but equal</a:t>
            </a:r>
            <a:r>
              <a:rPr lang="en-US" sz="1800" b="1" dirty="0">
                <a:solidFill>
                  <a:srgbClr val="990000"/>
                </a:solidFill>
                <a:latin typeface="Verdana" charset="0"/>
              </a:rPr>
              <a:t> </a:t>
            </a:r>
            <a:r>
              <a:rPr lang="en-US" sz="1800" b="1" dirty="0">
                <a:latin typeface="Verdana" charset="0"/>
              </a:rPr>
              <a:t>by a vote of seven to one</a:t>
            </a:r>
            <a:r>
              <a:rPr lang="en-US" sz="1800" b="1" dirty="0">
                <a:solidFill>
                  <a:srgbClr val="990000"/>
                </a:solidFill>
                <a:latin typeface="Verdana" charset="0"/>
              </a:rPr>
              <a:t> </a:t>
            </a:r>
            <a:r>
              <a:rPr lang="en-US" sz="1800" b="1" dirty="0">
                <a:latin typeface="Verdana" charset="0"/>
              </a:rPr>
              <a:t>in </a:t>
            </a:r>
            <a:r>
              <a:rPr lang="en-US" sz="1800" b="1" i="1" dirty="0" err="1">
                <a:latin typeface="Verdana" charset="0"/>
              </a:rPr>
              <a:t>Plessy</a:t>
            </a:r>
            <a:r>
              <a:rPr lang="en-US" sz="1800" b="1" i="1" dirty="0">
                <a:latin typeface="Verdana" charset="0"/>
              </a:rPr>
              <a:t> v. Ferguson</a:t>
            </a:r>
            <a:r>
              <a:rPr lang="en-US" sz="1800" b="1" dirty="0">
                <a:latin typeface="Verdana" charset="0"/>
              </a:rPr>
              <a:t>, 1896. </a:t>
            </a:r>
          </a:p>
          <a:p>
            <a:pPr marL="285750" indent="-285750">
              <a:buSzPct val="150000"/>
              <a:buFont typeface="Arial"/>
              <a:buChar char="•"/>
            </a:pPr>
            <a:r>
              <a:rPr lang="en-US" sz="1800" b="1" dirty="0">
                <a:latin typeface="Verdana" charset="0"/>
              </a:rPr>
              <a:t>Radical Republican</a:t>
            </a:r>
            <a:r>
              <a:rPr lang="en-US" sz="1800" b="1" dirty="0">
                <a:solidFill>
                  <a:srgbClr val="FF0000"/>
                </a:solidFill>
                <a:latin typeface="Verdana" charset="0"/>
              </a:rPr>
              <a:t> </a:t>
            </a:r>
            <a:r>
              <a:rPr lang="en-US" sz="1800" b="1" dirty="0">
                <a:latin typeface="Verdana" charset="0"/>
              </a:rPr>
              <a:t>lawyer Albion W. </a:t>
            </a:r>
            <a:r>
              <a:rPr lang="en-US" sz="1800" b="1" dirty="0" err="1">
                <a:latin typeface="Verdana" charset="0"/>
              </a:rPr>
              <a:t>Tourgée</a:t>
            </a:r>
            <a:r>
              <a:rPr lang="en-US" sz="1800" b="1" dirty="0">
                <a:latin typeface="Verdana" charset="0"/>
              </a:rPr>
              <a:t> argued the plaintiffs</a:t>
            </a:r>
            <a:r>
              <a:rPr lang="en-US" b="1" dirty="0">
                <a:latin typeface="Arial"/>
              </a:rPr>
              <a:t>’ </a:t>
            </a:r>
            <a:r>
              <a:rPr lang="en-US" sz="1800" b="1" dirty="0">
                <a:latin typeface="Verdana" charset="0"/>
              </a:rPr>
              <a:t>case.</a:t>
            </a:r>
          </a:p>
          <a:p>
            <a:pPr marL="285750" indent="-285750">
              <a:buSzPct val="150000"/>
              <a:buFont typeface="Arial"/>
              <a:buChar char="•"/>
            </a:pPr>
            <a:r>
              <a:rPr lang="en-US" sz="1800" b="1" dirty="0">
                <a:latin typeface="Verdana" charset="0"/>
              </a:rPr>
              <a:t>Writing for the court, Justice Brown ruled, "</a:t>
            </a:r>
            <a:r>
              <a:rPr lang="en-US" sz="1800" b="1" i="1" dirty="0">
                <a:latin typeface="Verdana" charset="0"/>
              </a:rPr>
              <a:t>We consider the underlying fallacy of the plaintiff's argument to consist in the assumption that the enforced separation of the two races stamps the colored race with a badge of inferiority. If this be so, it is not by reason of anything found in the act, but solely because the colored race chooses to put that construction upon it."</a:t>
            </a:r>
          </a:p>
        </p:txBody>
      </p:sp>
      <p:sp>
        <p:nvSpPr>
          <p:cNvPr id="165894" name="Rectangle 6"/>
          <p:cNvSpPr>
            <a:spLocks noChangeArrowheads="1"/>
          </p:cNvSpPr>
          <p:nvPr/>
        </p:nvSpPr>
        <p:spPr bwMode="auto">
          <a:xfrm>
            <a:off x="0" y="0"/>
            <a:ext cx="9144000" cy="457200"/>
          </a:xfrm>
          <a:prstGeom prst="rect">
            <a:avLst/>
          </a:prstGeom>
          <a:noFill/>
          <a:ln>
            <a:noFill/>
          </a:ln>
          <a:effectLst/>
        </p:spPr>
        <p:txBody>
          <a:bodyPr>
            <a:spAutoFit/>
          </a:bodyPr>
          <a:lstStyle/>
          <a:p>
            <a:pPr algn="ctr"/>
            <a:r>
              <a:rPr lang="en-US" sz="2400" b="1" i="1" dirty="0" err="1">
                <a:solidFill>
                  <a:srgbClr val="37FF00"/>
                </a:solidFill>
                <a:latin typeface="Verdana" charset="0"/>
              </a:rPr>
              <a:t>Plessy</a:t>
            </a:r>
            <a:r>
              <a:rPr lang="en-US" sz="2400" b="1" i="1" dirty="0">
                <a:solidFill>
                  <a:srgbClr val="37FF00"/>
                </a:solidFill>
                <a:latin typeface="Verdana" charset="0"/>
              </a:rPr>
              <a:t> v. Ferguson</a:t>
            </a:r>
          </a:p>
        </p:txBody>
      </p:sp>
      <p:pic>
        <p:nvPicPr>
          <p:cNvPr id="165895" name="Picture 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2947" t="8255" r="28748" b="53452"/>
          <a:stretch>
            <a:fillRect/>
          </a:stretch>
        </p:blipFill>
        <p:spPr bwMode="auto">
          <a:xfrm>
            <a:off x="1752600" y="3886200"/>
            <a:ext cx="2063750" cy="2133600"/>
          </a:xfrm>
          <a:prstGeom prst="rect">
            <a:avLst/>
          </a:prstGeom>
          <a:noFill/>
          <a:ln>
            <a:noFill/>
          </a:ln>
          <a:effectLst/>
        </p:spPr>
      </p:pic>
      <p:sp>
        <p:nvSpPr>
          <p:cNvPr id="165896" name="Rectangle 8"/>
          <p:cNvSpPr>
            <a:spLocks noChangeArrowheads="1"/>
          </p:cNvSpPr>
          <p:nvPr/>
        </p:nvSpPr>
        <p:spPr bwMode="auto">
          <a:xfrm>
            <a:off x="1752600" y="6096000"/>
            <a:ext cx="1949450" cy="581025"/>
          </a:xfrm>
          <a:prstGeom prst="rect">
            <a:avLst/>
          </a:prstGeom>
          <a:noFill/>
          <a:ln>
            <a:noFill/>
          </a:ln>
          <a:effectLst/>
        </p:spPr>
        <p:txBody>
          <a:bodyPr>
            <a:spAutoFit/>
          </a:bodyPr>
          <a:lstStyle/>
          <a:p>
            <a:pPr algn="ctr"/>
            <a:r>
              <a:rPr lang="en-US" sz="1600" b="1">
                <a:latin typeface="Verdana" charset="0"/>
              </a:rPr>
              <a:t>Chief Justice Fuller</a:t>
            </a:r>
          </a:p>
        </p:txBody>
      </p:sp>
      <p:pic>
        <p:nvPicPr>
          <p:cNvPr id="165897" name="Picture 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9868" r="10394"/>
          <a:stretch>
            <a:fillRect/>
          </a:stretch>
        </p:blipFill>
        <p:spPr bwMode="auto">
          <a:xfrm>
            <a:off x="7032625" y="3733800"/>
            <a:ext cx="1924050" cy="2214563"/>
          </a:xfrm>
          <a:prstGeom prst="rect">
            <a:avLst/>
          </a:prstGeom>
          <a:noFill/>
          <a:ln>
            <a:noFill/>
          </a:ln>
          <a:effectLst/>
        </p:spPr>
      </p:pic>
    </p:spTree>
    <p:extLst>
      <p:ext uri="{BB962C8B-B14F-4D97-AF65-F5344CB8AC3E}">
        <p14:creationId xmlns:p14="http://schemas.microsoft.com/office/powerpoint/2010/main" val="15407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600" dirty="0"/>
              <a:t>With Executive Order 8802 (1941) Franklin Roosevelt </a:t>
            </a:r>
            <a:r>
              <a:rPr lang="en-US" sz="3600" b="1" u="sng" dirty="0">
                <a:solidFill>
                  <a:srgbClr val="37FF00"/>
                </a:solidFill>
              </a:rPr>
              <a:t>banned racial discrimination in the defense industry and government offices.</a:t>
            </a:r>
            <a:r>
              <a:rPr lang="en-US" sz="3600" dirty="0">
                <a:solidFill>
                  <a:srgbClr val="37FF00"/>
                </a:solidFill>
              </a:rPr>
              <a:t> </a:t>
            </a:r>
          </a:p>
          <a:p>
            <a:pPr lvl="0"/>
            <a:r>
              <a:rPr lang="en-US" sz="3600" dirty="0"/>
              <a:t>With Executive Order 9981 (1948) Harry Truman ordered the </a:t>
            </a:r>
            <a:r>
              <a:rPr lang="en-US" sz="3600" b="1" u="sng" dirty="0">
                <a:solidFill>
                  <a:srgbClr val="37FF00"/>
                </a:solidFill>
              </a:rPr>
              <a:t>desegregation of the armed forces. </a:t>
            </a:r>
            <a:endParaRPr lang="en-US" sz="3600" dirty="0">
              <a:solidFill>
                <a:srgbClr val="37FF00"/>
              </a:solidFill>
            </a:endParaRPr>
          </a:p>
          <a:p>
            <a:pPr lvl="0"/>
            <a:r>
              <a:rPr lang="en-US" sz="3600" dirty="0"/>
              <a:t>In </a:t>
            </a:r>
            <a:r>
              <a:rPr lang="en-US" sz="3600" b="1" i="1" u="sng" dirty="0">
                <a:solidFill>
                  <a:srgbClr val="37FF00"/>
                </a:solidFill>
              </a:rPr>
              <a:t>Brown v. Board of Education</a:t>
            </a:r>
            <a:r>
              <a:rPr lang="en-US" sz="3600" dirty="0">
                <a:solidFill>
                  <a:srgbClr val="37FF00"/>
                </a:solidFill>
              </a:rPr>
              <a:t> </a:t>
            </a:r>
            <a:r>
              <a:rPr lang="en-US" sz="3600" dirty="0"/>
              <a:t>(1954) the Supreme Court overturned the </a:t>
            </a:r>
            <a:r>
              <a:rPr lang="en-US" sz="3600" i="1" dirty="0" err="1"/>
              <a:t>Plessy</a:t>
            </a:r>
            <a:r>
              <a:rPr lang="en-US" sz="3600" dirty="0"/>
              <a:t> decision, ruling that separate but equal is unconstitutional. </a:t>
            </a:r>
          </a:p>
          <a:p>
            <a:endParaRPr lang="en-US" dirty="0"/>
          </a:p>
        </p:txBody>
      </p:sp>
    </p:spTree>
    <p:extLst>
      <p:ext uri="{BB962C8B-B14F-4D97-AF65-F5344CB8AC3E}">
        <p14:creationId xmlns:p14="http://schemas.microsoft.com/office/powerpoint/2010/main" val="27079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1132</TotalTime>
  <Words>1830</Words>
  <Application>Microsoft Macintosh PowerPoint</Application>
  <PresentationFormat>On-screen Show (4:3)</PresentationFormat>
  <Paragraphs>75</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Franklin Gothic Book</vt:lpstr>
      <vt:lpstr>Verdana</vt:lpstr>
      <vt:lpstr>Wingdings 2</vt:lpstr>
      <vt:lpstr>Technic</vt:lpstr>
      <vt:lpstr>Civil Rights and Civil Liberties</vt:lpstr>
      <vt:lpstr>Summary</vt:lpstr>
      <vt:lpstr>Civil Rights </vt:lpstr>
      <vt:lpstr>PowerPoint Presentation</vt:lpstr>
      <vt:lpstr>The Civil Rights Movement</vt:lpstr>
      <vt:lpstr>PowerPoint Presentation</vt:lpstr>
      <vt:lpstr>PowerPoint Presentation</vt:lpstr>
      <vt:lpstr>PowerPoint Presentation</vt:lpstr>
      <vt:lpstr>PowerPoint Presentation</vt:lpstr>
      <vt:lpstr>PowerPoint Presentation</vt:lpstr>
      <vt:lpstr>PowerPoint Presentation</vt:lpstr>
      <vt:lpstr>Other Minorities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CCSD</dc:creator>
  <cp:lastModifiedBy>Casolari, Adriane K.</cp:lastModifiedBy>
  <cp:revision>43</cp:revision>
  <dcterms:created xsi:type="dcterms:W3CDTF">2013-03-07T19:44:13Z</dcterms:created>
  <dcterms:modified xsi:type="dcterms:W3CDTF">2019-03-07T15:04:18Z</dcterms:modified>
</cp:coreProperties>
</file>