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Lst>
  <p:sldSz cx="10160000" cy="7620000"/>
  <p:notesSz cx="7620000" cy="10160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9" d="100"/>
          <a:sy n="99" d="100"/>
        </p:scale>
        <p:origin x="-1160" y="-112"/>
      </p:cViewPr>
      <p:guideLst>
        <p:guide orient="horz" pos="2400"/>
        <p:guide pos="32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762000" y="4826000"/>
            <a:ext cx="6096000" cy="45720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418454712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Shape 2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 name="Shape 2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 name="Shape 3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 name="Shape 4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
        <p:cNvGrpSpPr/>
        <p:nvPr/>
      </p:nvGrpSpPr>
      <p:grpSpPr>
        <a:xfrm>
          <a:off x="0" y="0"/>
          <a:ext cx="0" cy="0"/>
          <a:chOff x="0" y="0"/>
          <a:chExt cx="0" cy="0"/>
        </a:xfrm>
      </p:grpSpPr>
      <p:sp>
        <p:nvSpPr>
          <p:cNvPr id="7" name="Shape 7"/>
          <p:cNvSpPr txBox="1">
            <a:spLocks noGrp="1"/>
          </p:cNvSpPr>
          <p:nvPr>
            <p:ph type="ctrTitle"/>
          </p:nvPr>
        </p:nvSpPr>
        <p:spPr>
          <a:xfrm>
            <a:off x="914400" y="3048000"/>
            <a:ext cx="8331200" cy="1219199"/>
          </a:xfrm>
          <a:prstGeom prst="rect">
            <a:avLst/>
          </a:prstGeom>
        </p:spPr>
        <p:txBody>
          <a:bodyPr lIns="91425" tIns="91425" rIns="91425" bIns="91425" anchor="t" anchorCtr="0"/>
          <a:lstStyle>
            <a:lvl1pPr algn="ctr">
              <a:buSzPct val="100000"/>
              <a:defRPr sz="4800"/>
            </a:lvl1pPr>
            <a:lvl2pPr algn="ctr">
              <a:buSzPct val="100000"/>
              <a:defRPr sz="4800"/>
            </a:lvl2pPr>
            <a:lvl3pPr algn="ctr">
              <a:buSzPct val="100000"/>
              <a:defRPr sz="4800"/>
            </a:lvl3pPr>
            <a:lvl4pPr algn="ctr">
              <a:buSzPct val="100000"/>
              <a:defRPr sz="4800"/>
            </a:lvl4pPr>
            <a:lvl5pPr algn="ctr">
              <a:buSzPct val="100000"/>
              <a:defRPr sz="4800"/>
            </a:lvl5pPr>
            <a:lvl6pPr algn="ctr">
              <a:buSzPct val="100000"/>
              <a:defRPr sz="4800"/>
            </a:lvl6pPr>
            <a:lvl7pPr algn="ctr">
              <a:buSzPct val="100000"/>
              <a:defRPr sz="4800"/>
            </a:lvl7pPr>
            <a:lvl8pPr algn="ctr">
              <a:buSzPct val="100000"/>
              <a:defRPr sz="4800"/>
            </a:lvl8pPr>
            <a:lvl9pPr algn="ctr">
              <a:buSzPct val="100000"/>
              <a:defRPr sz="4800"/>
            </a:lvl9pPr>
          </a:lstStyle>
          <a:p>
            <a:endParaRPr/>
          </a:p>
        </p:txBody>
      </p:sp>
      <p:sp>
        <p:nvSpPr>
          <p:cNvPr id="8" name="Shape 8"/>
          <p:cNvSpPr txBox="1">
            <a:spLocks noGrp="1"/>
          </p:cNvSpPr>
          <p:nvPr>
            <p:ph type="subTitle" idx="1"/>
          </p:nvPr>
        </p:nvSpPr>
        <p:spPr>
          <a:xfrm>
            <a:off x="1828800" y="4572000"/>
            <a:ext cx="6502399" cy="914400"/>
          </a:xfrm>
          <a:prstGeom prst="rect">
            <a:avLst/>
          </a:prstGeom>
        </p:spPr>
        <p:txBody>
          <a:bodyPr lIns="91425" tIns="91425" rIns="91425" b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04800" y="304800"/>
            <a:ext cx="9550400" cy="914400"/>
          </a:xfrm>
          <a:prstGeom prst="rect">
            <a:avLst/>
          </a:prstGeom>
        </p:spPr>
        <p:txBody>
          <a:bodyPr lIns="91425" tIns="91425" rIns="91425" b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a:endParaRPr/>
          </a:p>
        </p:txBody>
      </p:sp>
      <p:sp>
        <p:nvSpPr>
          <p:cNvPr id="11" name="Shape 11"/>
          <p:cNvSpPr txBox="1">
            <a:spLocks noGrp="1"/>
          </p:cNvSpPr>
          <p:nvPr>
            <p:ph type="body" idx="1"/>
          </p:nvPr>
        </p:nvSpPr>
        <p:spPr>
          <a:xfrm>
            <a:off x="304800" y="1828800"/>
            <a:ext cx="9550400" cy="5486399"/>
          </a:xfrm>
          <a:prstGeom prst="rect">
            <a:avLst/>
          </a:prstGeom>
        </p:spPr>
        <p:txBody>
          <a:bodyPr lIns="91425" tIns="91425" rIns="91425" b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04800" y="304800"/>
            <a:ext cx="9550400" cy="914400"/>
          </a:xfrm>
          <a:prstGeom prst="rect">
            <a:avLst/>
          </a:prstGeom>
        </p:spPr>
        <p:txBody>
          <a:bodyPr lIns="91425" tIns="91425" rIns="91425" b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a:endParaRPr/>
          </a:p>
        </p:txBody>
      </p:sp>
      <p:sp>
        <p:nvSpPr>
          <p:cNvPr id="14" name="Shape 14"/>
          <p:cNvSpPr txBox="1">
            <a:spLocks noGrp="1"/>
          </p:cNvSpPr>
          <p:nvPr>
            <p:ph type="body" idx="1"/>
          </p:nvPr>
        </p:nvSpPr>
        <p:spPr>
          <a:xfrm>
            <a:off x="304800" y="1828800"/>
            <a:ext cx="4470399" cy="5486399"/>
          </a:xfrm>
          <a:prstGeom prst="rect">
            <a:avLst/>
          </a:prstGeom>
        </p:spPr>
        <p:txBody>
          <a:bodyPr lIns="91425" tIns="91425" rIns="91425" b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a:endParaRPr/>
          </a:p>
        </p:txBody>
      </p:sp>
      <p:sp>
        <p:nvSpPr>
          <p:cNvPr id="15" name="Shape 15"/>
          <p:cNvSpPr txBox="1">
            <a:spLocks noGrp="1"/>
          </p:cNvSpPr>
          <p:nvPr>
            <p:ph type="body" idx="2"/>
          </p:nvPr>
        </p:nvSpPr>
        <p:spPr>
          <a:xfrm>
            <a:off x="5384800" y="1828800"/>
            <a:ext cx="4470399" cy="5486399"/>
          </a:xfrm>
          <a:prstGeom prst="rect">
            <a:avLst/>
          </a:prstGeom>
        </p:spPr>
        <p:txBody>
          <a:bodyPr lIns="91425" tIns="91425" rIns="91425" b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6"/>
        <p:cNvGrpSpPr/>
        <p:nvPr/>
      </p:nvGrpSpPr>
      <p:grpSpPr>
        <a:xfrm>
          <a:off x="0" y="0"/>
          <a:ext cx="0" cy="0"/>
          <a:chOff x="0" y="0"/>
          <a:chExt cx="0" cy="0"/>
        </a:xfrm>
      </p:grpSpPr>
      <p:sp>
        <p:nvSpPr>
          <p:cNvPr id="17" name="Shape 17"/>
          <p:cNvSpPr txBox="1">
            <a:spLocks noGrp="1"/>
          </p:cNvSpPr>
          <p:nvPr>
            <p:ph type="body" idx="1"/>
          </p:nvPr>
        </p:nvSpPr>
        <p:spPr>
          <a:xfrm>
            <a:off x="304800" y="6705600"/>
            <a:ext cx="9550400" cy="609599"/>
          </a:xfrm>
          <a:prstGeom prst="rect">
            <a:avLst/>
          </a:prstGeom>
        </p:spPr>
        <p:txBody>
          <a:bodyPr lIns="91425" tIns="91425" rIns="91425" b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stretch>
            <a:fillRect/>
          </a:stretch>
        </a:blipFill>
        <a:effectLst/>
      </p:bgPr>
    </p:bg>
    <p:spTree>
      <p:nvGrpSpPr>
        <p:cNvPr id="1" name="Shape 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914400" y="323050"/>
            <a:ext cx="8393900" cy="1300499"/>
          </a:xfrm>
          <a:prstGeom prst="rect">
            <a:avLst/>
          </a:prstGeom>
        </p:spPr>
        <p:txBody>
          <a:bodyPr lIns="38100" tIns="38100" rIns="38100" bIns="38100" anchor="t" anchorCtr="0">
            <a:noAutofit/>
          </a:bodyPr>
          <a:lstStyle/>
          <a:p>
            <a:pPr algn="ctr" rtl="0">
              <a:lnSpc>
                <a:spcPct val="100000"/>
              </a:lnSpc>
              <a:buNone/>
            </a:pPr>
            <a:r>
              <a:rPr lang="en-US" sz="3733" b="1" i="0" u="sng" dirty="0" smtClean="0">
                <a:solidFill>
                  <a:srgbClr val="660000"/>
                </a:solidFill>
                <a:latin typeface="Arial"/>
                <a:ea typeface="Arial"/>
                <a:cs typeface="Arial"/>
                <a:sym typeface="Arial"/>
              </a:rPr>
              <a:t>Reconstruction</a:t>
            </a:r>
            <a:endParaRPr lang="en-US" sz="3733" b="1" i="0" u="sng" dirty="0">
              <a:solidFill>
                <a:srgbClr val="660000"/>
              </a:solidFill>
              <a:latin typeface="Arial"/>
              <a:ea typeface="Arial"/>
              <a:cs typeface="Arial"/>
              <a:sym typeface="Arial"/>
            </a:endParaRPr>
          </a:p>
        </p:txBody>
      </p:sp>
      <p:sp>
        <p:nvSpPr>
          <p:cNvPr id="20" name="Shape 20"/>
          <p:cNvSpPr txBox="1">
            <a:spLocks noGrp="1"/>
          </p:cNvSpPr>
          <p:nvPr>
            <p:ph type="subTitle" idx="1"/>
          </p:nvPr>
        </p:nvSpPr>
        <p:spPr>
          <a:xfrm>
            <a:off x="203200" y="1034250"/>
            <a:ext cx="9661725" cy="6321699"/>
          </a:xfrm>
          <a:prstGeom prst="rect">
            <a:avLst/>
          </a:prstGeom>
        </p:spPr>
        <p:txBody>
          <a:bodyPr lIns="38100" tIns="38100" rIns="38100" bIns="38100" anchor="t" anchorCtr="0">
            <a:noAutofit/>
          </a:bodyPr>
          <a:lstStyle/>
          <a:p>
            <a:pPr algn="l" rtl="0">
              <a:lnSpc>
                <a:spcPct val="100000"/>
              </a:lnSpc>
              <a:buNone/>
            </a:pPr>
            <a:r>
              <a:rPr lang="en-US" b="1" dirty="0">
                <a:solidFill>
                  <a:srgbClr val="660000"/>
                </a:solidFill>
              </a:rPr>
              <a:t>*</a:t>
            </a:r>
            <a:r>
              <a:rPr lang="en-US" sz="3200" b="1" dirty="0" smtClean="0">
                <a:solidFill>
                  <a:srgbClr val="660000"/>
                </a:solidFill>
                <a:latin typeface="Arial"/>
                <a:ea typeface="Arial"/>
                <a:cs typeface="Arial"/>
                <a:sym typeface="Arial"/>
              </a:rPr>
              <a:t> </a:t>
            </a:r>
            <a:r>
              <a:rPr lang="en-US" sz="3200" b="1" dirty="0">
                <a:solidFill>
                  <a:srgbClr val="660000"/>
                </a:solidFill>
                <a:latin typeface="Arial"/>
                <a:ea typeface="Arial"/>
                <a:cs typeface="Arial"/>
                <a:sym typeface="Arial"/>
              </a:rPr>
              <a:t>Presidential and Radical Reconstruction</a:t>
            </a:r>
          </a:p>
          <a:p>
            <a:endParaRPr lang="en-US" sz="3200" b="1" dirty="0">
              <a:solidFill>
                <a:srgbClr val="660000"/>
              </a:solidFill>
              <a:latin typeface="Arial"/>
              <a:ea typeface="Arial"/>
              <a:cs typeface="Arial"/>
              <a:sym typeface="Arial"/>
            </a:endParaRPr>
          </a:p>
          <a:p>
            <a:pPr algn="l" rtl="0">
              <a:lnSpc>
                <a:spcPct val="100000"/>
              </a:lnSpc>
              <a:buNone/>
            </a:pPr>
            <a:r>
              <a:rPr lang="en-US" sz="3200" b="1" dirty="0" smtClean="0">
                <a:solidFill>
                  <a:srgbClr val="660000"/>
                </a:solidFill>
                <a:latin typeface="Arial"/>
                <a:ea typeface="Arial"/>
                <a:cs typeface="Arial"/>
                <a:sym typeface="Arial"/>
              </a:rPr>
              <a:t>** </a:t>
            </a:r>
            <a:r>
              <a:rPr lang="en-US" sz="3200" b="1" dirty="0">
                <a:solidFill>
                  <a:srgbClr val="660000"/>
                </a:solidFill>
                <a:latin typeface="Arial"/>
                <a:ea typeface="Arial"/>
                <a:cs typeface="Arial"/>
                <a:sym typeface="Arial"/>
              </a:rPr>
              <a:t>Southern state governments: aspirations, achievements, failures</a:t>
            </a:r>
          </a:p>
          <a:p>
            <a:endParaRPr lang="en-US" sz="3200" b="1" dirty="0">
              <a:solidFill>
                <a:srgbClr val="660000"/>
              </a:solidFill>
              <a:latin typeface="Arial"/>
              <a:ea typeface="Arial"/>
              <a:cs typeface="Arial"/>
              <a:sym typeface="Arial"/>
            </a:endParaRPr>
          </a:p>
          <a:p>
            <a:pPr algn="l" rtl="0">
              <a:lnSpc>
                <a:spcPct val="100000"/>
              </a:lnSpc>
              <a:buNone/>
            </a:pPr>
            <a:r>
              <a:rPr lang="en-US" sz="3200" b="1" dirty="0" smtClean="0">
                <a:solidFill>
                  <a:srgbClr val="660000"/>
                </a:solidFill>
                <a:latin typeface="Arial"/>
                <a:ea typeface="Arial"/>
                <a:cs typeface="Arial"/>
                <a:sym typeface="Arial"/>
              </a:rPr>
              <a:t>*** </a:t>
            </a:r>
            <a:r>
              <a:rPr lang="en-US" sz="3200" b="1" dirty="0">
                <a:solidFill>
                  <a:srgbClr val="660000"/>
                </a:solidFill>
                <a:latin typeface="Arial"/>
                <a:ea typeface="Arial"/>
                <a:cs typeface="Arial"/>
                <a:sym typeface="Arial"/>
              </a:rPr>
              <a:t>Role of African Americans in politics, education, and the economy</a:t>
            </a:r>
          </a:p>
          <a:p>
            <a:endParaRPr lang="en-US" sz="3200" b="1" dirty="0">
              <a:solidFill>
                <a:srgbClr val="660000"/>
              </a:solidFill>
              <a:latin typeface="Arial"/>
              <a:ea typeface="Arial"/>
              <a:cs typeface="Arial"/>
              <a:sym typeface="Arial"/>
            </a:endParaRPr>
          </a:p>
          <a:p>
            <a:pPr algn="l" rtl="0">
              <a:lnSpc>
                <a:spcPct val="100000"/>
              </a:lnSpc>
              <a:buNone/>
            </a:pPr>
            <a:r>
              <a:rPr lang="en-US" sz="3200" b="1" dirty="0" smtClean="0">
                <a:solidFill>
                  <a:srgbClr val="660000"/>
                </a:solidFill>
                <a:latin typeface="Arial"/>
                <a:ea typeface="Arial"/>
                <a:cs typeface="Arial"/>
                <a:sym typeface="Arial"/>
              </a:rPr>
              <a:t>**** </a:t>
            </a:r>
            <a:r>
              <a:rPr lang="en-US" sz="3200" b="1" dirty="0">
                <a:solidFill>
                  <a:srgbClr val="660000"/>
                </a:solidFill>
                <a:latin typeface="Arial"/>
                <a:ea typeface="Arial"/>
                <a:cs typeface="Arial"/>
                <a:sym typeface="Arial"/>
              </a:rPr>
              <a:t>Compromise of 1877</a:t>
            </a:r>
          </a:p>
          <a:p>
            <a:endParaRPr lang="en-US" sz="3200" b="1" dirty="0">
              <a:solidFill>
                <a:srgbClr val="660000"/>
              </a:solidFill>
              <a:latin typeface="Arial"/>
              <a:ea typeface="Arial"/>
              <a:cs typeface="Arial"/>
              <a:sym typeface="Arial"/>
            </a:endParaRPr>
          </a:p>
          <a:p>
            <a:pPr algn="l" rtl="0">
              <a:lnSpc>
                <a:spcPct val="100000"/>
              </a:lnSpc>
              <a:buNone/>
            </a:pPr>
            <a:r>
              <a:rPr lang="en-US" sz="3200" b="1" dirty="0" smtClean="0">
                <a:solidFill>
                  <a:srgbClr val="660000"/>
                </a:solidFill>
                <a:latin typeface="Arial"/>
                <a:ea typeface="Arial"/>
                <a:cs typeface="Arial"/>
                <a:sym typeface="Arial"/>
              </a:rPr>
              <a:t>***** </a:t>
            </a:r>
            <a:r>
              <a:rPr lang="en-US" sz="3200" b="1" dirty="0">
                <a:solidFill>
                  <a:srgbClr val="660000"/>
                </a:solidFill>
                <a:latin typeface="Arial"/>
                <a:ea typeface="Arial"/>
                <a:cs typeface="Arial"/>
                <a:sym typeface="Arial"/>
              </a:rPr>
              <a:t>Impact of Reconstruction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Presidential Reconstruction</a:t>
            </a:r>
          </a:p>
        </p:txBody>
      </p:sp>
      <p:sp>
        <p:nvSpPr>
          <p:cNvPr id="90" name="Shape 90"/>
          <p:cNvSpPr txBox="1">
            <a:spLocks noGrp="1"/>
          </p:cNvSpPr>
          <p:nvPr>
            <p:ph type="body" idx="1"/>
          </p:nvPr>
        </p:nvSpPr>
        <p:spPr>
          <a:xfrm>
            <a:off x="304800" y="1034250"/>
            <a:ext cx="3979846" cy="6157175"/>
          </a:xfrm>
          <a:prstGeom prst="rect">
            <a:avLst/>
          </a:prstGeom>
        </p:spPr>
        <p:txBody>
          <a:bodyPr lIns="38100" tIns="38100" rIns="38100" bIns="38100" anchor="t" anchorCtr="0">
            <a:noAutofit/>
          </a:bodyPr>
          <a:lstStyle/>
          <a:p>
            <a:pPr rtl="0">
              <a:lnSpc>
                <a:spcPct val="100000"/>
              </a:lnSpc>
              <a:buNone/>
            </a:pPr>
            <a:r>
              <a:rPr lang="en-US" sz="2666" dirty="0">
                <a:solidFill>
                  <a:srgbClr val="000000"/>
                </a:solidFill>
                <a:latin typeface="Arial"/>
                <a:ea typeface="Arial"/>
                <a:cs typeface="Arial"/>
                <a:sym typeface="Arial"/>
              </a:rPr>
              <a:t>When Lincoln was killed and Johnson assumed the presidency</a:t>
            </a:r>
          </a:p>
          <a:p>
            <a:pPr rtl="0">
              <a:lnSpc>
                <a:spcPct val="100000"/>
              </a:lnSpc>
              <a:buNone/>
            </a:pPr>
            <a:r>
              <a:rPr lang="en-US" sz="2666" dirty="0">
                <a:solidFill>
                  <a:srgbClr val="000000"/>
                </a:solidFill>
                <a:latin typeface="Arial"/>
                <a:ea typeface="Arial"/>
                <a:cs typeface="Arial"/>
                <a:sym typeface="Arial"/>
              </a:rPr>
              <a:t>-Congress was on recess for the next eight months!</a:t>
            </a:r>
          </a:p>
          <a:p>
            <a:pPr rtl="0">
              <a:lnSpc>
                <a:spcPct val="100000"/>
              </a:lnSpc>
              <a:buNone/>
            </a:pPr>
            <a:r>
              <a:rPr lang="en-US" sz="2666" dirty="0">
                <a:solidFill>
                  <a:srgbClr val="000000"/>
                </a:solidFill>
                <a:latin typeface="Arial"/>
                <a:ea typeface="Arial"/>
                <a:cs typeface="Arial"/>
                <a:sym typeface="Arial"/>
              </a:rPr>
              <a:t>-He enacts his own brand of Reconstruction, based on </a:t>
            </a:r>
            <a:r>
              <a:rPr lang="en-US" sz="2666" dirty="0" smtClean="0">
                <a:solidFill>
                  <a:srgbClr val="000000"/>
                </a:solidFill>
                <a:latin typeface="Arial"/>
                <a:ea typeface="Arial"/>
                <a:cs typeface="Arial"/>
                <a:sym typeface="Arial"/>
              </a:rPr>
              <a:t>the one </a:t>
            </a:r>
            <a:r>
              <a:rPr lang="en-US" sz="2666" dirty="0">
                <a:solidFill>
                  <a:srgbClr val="000000"/>
                </a:solidFill>
                <a:latin typeface="Arial"/>
                <a:ea typeface="Arial"/>
                <a:cs typeface="Arial"/>
                <a:sym typeface="Arial"/>
              </a:rPr>
              <a:t>Lincoln constructed:</a:t>
            </a:r>
          </a:p>
          <a:p>
            <a:endParaRPr lang="en-US" sz="2666" dirty="0">
              <a:solidFill>
                <a:srgbClr val="000000"/>
              </a:solidFill>
              <a:latin typeface="Arial"/>
              <a:ea typeface="Arial"/>
              <a:cs typeface="Arial"/>
              <a:sym typeface="Arial"/>
            </a:endParaRPr>
          </a:p>
        </p:txBody>
      </p:sp>
      <p:sp>
        <p:nvSpPr>
          <p:cNvPr id="91" name="Shape 91"/>
          <p:cNvSpPr txBox="1">
            <a:spLocks noGrp="1"/>
          </p:cNvSpPr>
          <p:nvPr>
            <p:ph type="body" idx="2"/>
          </p:nvPr>
        </p:nvSpPr>
        <p:spPr>
          <a:xfrm>
            <a:off x="4489899" y="609425"/>
            <a:ext cx="5402851" cy="6845099"/>
          </a:xfrm>
          <a:prstGeom prst="rect">
            <a:avLst/>
          </a:prstGeom>
        </p:spPr>
        <p:txBody>
          <a:bodyPr lIns="38100" tIns="38100" rIns="38100" bIns="38100" anchor="t" anchorCtr="0">
            <a:noAutofit/>
          </a:bodyPr>
          <a:lstStyle/>
          <a:p>
            <a:pPr rtl="0">
              <a:lnSpc>
                <a:spcPct val="100000"/>
              </a:lnSpc>
              <a:buNone/>
            </a:pPr>
            <a:r>
              <a:rPr lang="en-US" sz="2133" dirty="0">
                <a:solidFill>
                  <a:srgbClr val="000000"/>
                </a:solidFill>
                <a:latin typeface="Arial"/>
                <a:ea typeface="Arial"/>
                <a:cs typeface="Arial"/>
                <a:sym typeface="Arial"/>
              </a:rPr>
              <a:t> </a:t>
            </a:r>
          </a:p>
          <a:p>
            <a:pPr rtl="0">
              <a:lnSpc>
                <a:spcPct val="100000"/>
              </a:lnSpc>
              <a:buNone/>
            </a:pPr>
            <a:r>
              <a:rPr lang="en-US" sz="2133" dirty="0">
                <a:solidFill>
                  <a:srgbClr val="000000"/>
                </a:solidFill>
                <a:latin typeface="Arial"/>
                <a:ea typeface="Arial"/>
                <a:cs typeface="Arial"/>
                <a:sym typeface="Arial"/>
              </a:rPr>
              <a:t> </a:t>
            </a:r>
          </a:p>
          <a:p>
            <a:pPr rtl="0">
              <a:lnSpc>
                <a:spcPct val="100000"/>
              </a:lnSpc>
              <a:buNone/>
            </a:pPr>
            <a:r>
              <a:rPr lang="en-US" sz="2133" dirty="0">
                <a:solidFill>
                  <a:srgbClr val="000000"/>
                </a:solidFill>
                <a:latin typeface="Arial"/>
                <a:ea typeface="Arial"/>
                <a:cs typeface="Arial"/>
                <a:sym typeface="Arial"/>
              </a:rPr>
              <a:t>1. military governments would run Southern states until they created new governments</a:t>
            </a:r>
          </a:p>
          <a:p>
            <a:pPr rtl="0">
              <a:lnSpc>
                <a:spcPct val="100000"/>
              </a:lnSpc>
              <a:buNone/>
            </a:pPr>
            <a:r>
              <a:rPr lang="en-US" sz="2133" dirty="0">
                <a:solidFill>
                  <a:srgbClr val="000000"/>
                </a:solidFill>
                <a:latin typeface="Arial"/>
                <a:ea typeface="Arial"/>
                <a:cs typeface="Arial"/>
                <a:sym typeface="Arial"/>
              </a:rPr>
              <a:t>2. a loyalty oath had to be sworn by Southern states in order to receive amnesty</a:t>
            </a:r>
          </a:p>
          <a:p>
            <a:pPr rtl="0">
              <a:lnSpc>
                <a:spcPct val="100000"/>
              </a:lnSpc>
              <a:buNone/>
            </a:pPr>
            <a:r>
              <a:rPr lang="en-US" sz="2133" dirty="0">
                <a:solidFill>
                  <a:srgbClr val="000000"/>
                </a:solidFill>
                <a:latin typeface="Arial"/>
                <a:ea typeface="Arial"/>
                <a:cs typeface="Arial"/>
                <a:sym typeface="Arial"/>
              </a:rPr>
              <a:t>    -Southern plantation owners</a:t>
            </a:r>
            <a:r>
              <a:rPr lang="en-US" sz="2133" dirty="0" smtClean="0">
                <a:solidFill>
                  <a:srgbClr val="000000"/>
                </a:solidFill>
                <a:latin typeface="Arial"/>
                <a:ea typeface="Arial"/>
                <a:cs typeface="Arial"/>
                <a:sym typeface="Arial"/>
              </a:rPr>
              <a:t>,</a:t>
            </a:r>
            <a:r>
              <a:rPr lang="en-US" sz="2133" dirty="0">
                <a:solidFill>
                  <a:srgbClr val="000000"/>
                </a:solidFill>
                <a:latin typeface="Arial"/>
                <a:ea typeface="Arial"/>
                <a:cs typeface="Arial"/>
                <a:sym typeface="Arial"/>
              </a:rPr>
              <a:t> officers, government officials  could not take this oath, and  thus not take offices in the new  </a:t>
            </a:r>
            <a:r>
              <a:rPr lang="en-US" sz="2133" dirty="0" smtClean="0">
                <a:solidFill>
                  <a:srgbClr val="000000"/>
                </a:solidFill>
                <a:latin typeface="Arial"/>
                <a:ea typeface="Arial"/>
                <a:cs typeface="Arial"/>
                <a:sym typeface="Arial"/>
              </a:rPr>
              <a:t>governments. Needed a special pardon from the president</a:t>
            </a:r>
            <a:endParaRPr lang="en-US" sz="2133" dirty="0">
              <a:solidFill>
                <a:srgbClr val="000000"/>
              </a:solidFill>
              <a:latin typeface="Arial"/>
              <a:ea typeface="Arial"/>
              <a:cs typeface="Arial"/>
              <a:sym typeface="Arial"/>
            </a:endParaRPr>
          </a:p>
          <a:p>
            <a:pPr rtl="0">
              <a:lnSpc>
                <a:spcPct val="100000"/>
              </a:lnSpc>
              <a:buNone/>
            </a:pPr>
            <a:r>
              <a:rPr lang="en-US" sz="2133" dirty="0">
                <a:solidFill>
                  <a:srgbClr val="000000"/>
                </a:solidFill>
                <a:latin typeface="Arial"/>
                <a:ea typeface="Arial"/>
                <a:cs typeface="Arial"/>
                <a:sym typeface="Arial"/>
              </a:rPr>
              <a:t>3. States would hold conventions to write constitution that included provisions to abolish slavery and renounce secession</a:t>
            </a:r>
          </a:p>
          <a:p>
            <a:pPr rtl="0">
              <a:lnSpc>
                <a:spcPct val="100000"/>
              </a:lnSpc>
              <a:buNone/>
            </a:pPr>
            <a:r>
              <a:rPr lang="en-US" sz="2133" dirty="0">
                <a:solidFill>
                  <a:srgbClr val="000000"/>
                </a:solidFill>
                <a:latin typeface="Arial"/>
                <a:ea typeface="Arial"/>
                <a:cs typeface="Arial"/>
                <a:sym typeface="Arial"/>
              </a:rPr>
              <a:t>  </a:t>
            </a:r>
            <a:r>
              <a:rPr lang="en-US" sz="2133" dirty="0">
                <a:solidFill>
                  <a:srgbClr val="FF0000"/>
                </a:solidFill>
                <a:latin typeface="Arial"/>
                <a:ea typeface="Arial"/>
                <a:cs typeface="Arial"/>
                <a:sym typeface="Arial"/>
              </a:rPr>
              <a:t>  -DID NOT have to enfranchise blacks!</a:t>
            </a:r>
          </a:p>
          <a:p>
            <a:pPr rtl="0">
              <a:lnSpc>
                <a:spcPct val="100000"/>
              </a:lnSpc>
              <a:buNone/>
            </a:pPr>
            <a:r>
              <a:rPr lang="en-US" sz="2133" dirty="0">
                <a:solidFill>
                  <a:srgbClr val="000000"/>
                </a:solidFill>
                <a:latin typeface="Arial"/>
                <a:ea typeface="Arial"/>
                <a:cs typeface="Arial"/>
                <a:sym typeface="Arial"/>
              </a:rPr>
              <a:t>4. HOWEVER he pardoned many former Southern leaders who then assumed offices in the new governments!!!</a:t>
            </a:r>
          </a:p>
          <a:p>
            <a:pPr rtl="0">
              <a:lnSpc>
                <a:spcPct val="100000"/>
              </a:lnSpc>
              <a:buNone/>
            </a:pPr>
            <a:r>
              <a:rPr lang="en-US" sz="2133" dirty="0">
                <a:solidFill>
                  <a:srgbClr val="000000"/>
                </a:solidFill>
                <a:latin typeface="Arial"/>
                <a:ea typeface="Arial"/>
                <a:cs typeface="Arial"/>
                <a:sym typeface="Arial"/>
              </a:rPr>
              <a:t> </a:t>
            </a:r>
          </a:p>
          <a:p>
            <a:pPr rtl="0">
              <a:lnSpc>
                <a:spcPct val="100000"/>
              </a:lnSpc>
              <a:buNone/>
            </a:pPr>
            <a:r>
              <a:rPr lang="en-US" sz="2133" dirty="0">
                <a:solidFill>
                  <a:srgbClr val="000000"/>
                </a:solidFill>
                <a:latin typeface="Arial"/>
                <a:ea typeface="Arial"/>
                <a:cs typeface="Arial"/>
                <a:sym typeface="Arial"/>
              </a:rPr>
              <a:t>**Within </a:t>
            </a:r>
            <a:r>
              <a:rPr lang="en-US" sz="2133" dirty="0" smtClean="0">
                <a:solidFill>
                  <a:srgbClr val="000000"/>
                </a:solidFill>
                <a:latin typeface="Arial"/>
                <a:ea typeface="Arial"/>
                <a:cs typeface="Arial"/>
                <a:sym typeface="Arial"/>
              </a:rPr>
              <a:t>months, </a:t>
            </a:r>
            <a:r>
              <a:rPr lang="en-US" sz="2133" dirty="0">
                <a:solidFill>
                  <a:srgbClr val="000000"/>
                </a:solidFill>
                <a:latin typeface="Arial"/>
                <a:ea typeface="Arial"/>
                <a:cs typeface="Arial"/>
                <a:sym typeface="Arial"/>
              </a:rPr>
              <a:t>all states </a:t>
            </a:r>
            <a:r>
              <a:rPr lang="en-US" sz="2133" dirty="0" smtClean="0">
                <a:solidFill>
                  <a:srgbClr val="000000"/>
                </a:solidFill>
                <a:latin typeface="Arial"/>
                <a:ea typeface="Arial"/>
                <a:cs typeface="Arial"/>
                <a:sym typeface="Arial"/>
              </a:rPr>
              <a:t>except </a:t>
            </a:r>
            <a:r>
              <a:rPr lang="en-US" sz="2133" dirty="0">
                <a:solidFill>
                  <a:srgbClr val="000000"/>
                </a:solidFill>
                <a:latin typeface="Arial"/>
                <a:ea typeface="Arial"/>
                <a:cs typeface="Arial"/>
                <a:sym typeface="Arial"/>
              </a:rPr>
              <a:t>TX met the requirements to reenter the Union</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Pardon......New seat in Congress?!</a:t>
            </a:r>
          </a:p>
        </p:txBody>
      </p:sp>
      <p:sp>
        <p:nvSpPr>
          <p:cNvPr id="97" name="Shape 97"/>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3466">
                <a:solidFill>
                  <a:srgbClr val="000000"/>
                </a:solidFill>
                <a:latin typeface="Arial"/>
                <a:ea typeface="Arial"/>
                <a:cs typeface="Arial"/>
                <a:sym typeface="Arial"/>
              </a:rPr>
              <a:t>58 previously sat in the Congress of the Confederacy</a:t>
            </a:r>
          </a:p>
          <a:p>
            <a:pPr rtl="0">
              <a:lnSpc>
                <a:spcPct val="100000"/>
              </a:lnSpc>
              <a:buNone/>
            </a:pPr>
            <a:r>
              <a:rPr lang="en-US" sz="3466">
                <a:solidFill>
                  <a:srgbClr val="000000"/>
                </a:solidFill>
                <a:latin typeface="Arial"/>
                <a:ea typeface="Arial"/>
                <a:cs typeface="Arial"/>
                <a:sym typeface="Arial"/>
              </a:rPr>
              <a:t> </a:t>
            </a:r>
          </a:p>
          <a:p>
            <a:pPr rtl="0">
              <a:lnSpc>
                <a:spcPct val="100000"/>
              </a:lnSpc>
              <a:buNone/>
            </a:pPr>
            <a:r>
              <a:rPr lang="en-US" sz="3466">
                <a:solidFill>
                  <a:srgbClr val="000000"/>
                </a:solidFill>
                <a:latin typeface="Arial"/>
                <a:ea typeface="Arial"/>
                <a:cs typeface="Arial"/>
                <a:sym typeface="Arial"/>
              </a:rPr>
              <a:t>6 had served in Confederate Cabinet</a:t>
            </a:r>
          </a:p>
          <a:p>
            <a:pPr rtl="0">
              <a:lnSpc>
                <a:spcPct val="100000"/>
              </a:lnSpc>
              <a:buNone/>
            </a:pPr>
            <a:r>
              <a:rPr lang="en-US" sz="3466">
                <a:solidFill>
                  <a:srgbClr val="000000"/>
                </a:solidFill>
                <a:latin typeface="Arial"/>
                <a:ea typeface="Arial"/>
                <a:cs typeface="Arial"/>
                <a:sym typeface="Arial"/>
              </a:rPr>
              <a:t> </a:t>
            </a:r>
          </a:p>
          <a:p>
            <a:pPr rtl="0">
              <a:lnSpc>
                <a:spcPct val="100000"/>
              </a:lnSpc>
              <a:buNone/>
            </a:pPr>
            <a:r>
              <a:rPr lang="en-US" sz="3466">
                <a:solidFill>
                  <a:srgbClr val="000000"/>
                </a:solidFill>
                <a:latin typeface="Arial"/>
                <a:ea typeface="Arial"/>
                <a:cs typeface="Arial"/>
                <a:sym typeface="Arial"/>
              </a:rPr>
              <a:t>4 had fought against the Union as Confederate Generals</a:t>
            </a: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Failure of Presidential Reconstruction</a:t>
            </a:r>
          </a:p>
        </p:txBody>
      </p:sp>
      <p:sp>
        <p:nvSpPr>
          <p:cNvPr id="103" name="Shape 103"/>
          <p:cNvSpPr txBox="1">
            <a:spLocks noGrp="1"/>
          </p:cNvSpPr>
          <p:nvPr>
            <p:ph type="body" idx="1"/>
          </p:nvPr>
        </p:nvSpPr>
        <p:spPr>
          <a:xfrm>
            <a:off x="404925" y="1136650"/>
            <a:ext cx="4503099" cy="6287625"/>
          </a:xfrm>
          <a:prstGeom prst="rect">
            <a:avLst/>
          </a:prstGeom>
        </p:spPr>
        <p:txBody>
          <a:bodyPr lIns="38100" tIns="38100" rIns="38100" bIns="38100" anchor="t" anchorCtr="0">
            <a:noAutofit/>
          </a:bodyPr>
          <a:lstStyle/>
          <a:p>
            <a:pPr rtl="0">
              <a:lnSpc>
                <a:spcPct val="100000"/>
              </a:lnSpc>
              <a:buNone/>
            </a:pPr>
            <a:r>
              <a:rPr lang="en-US" sz="2133" dirty="0">
                <a:solidFill>
                  <a:srgbClr val="000000"/>
                </a:solidFill>
                <a:latin typeface="Arial"/>
                <a:ea typeface="Arial"/>
                <a:cs typeface="Arial"/>
                <a:sym typeface="Arial"/>
              </a:rPr>
              <a:t>Former Confederate leaders abolish slavery and seek to repress blacks as much as possible!</a:t>
            </a:r>
          </a:p>
          <a:p>
            <a:pPr rtl="0">
              <a:lnSpc>
                <a:spcPct val="100000"/>
              </a:lnSpc>
              <a:buNone/>
            </a:pPr>
            <a:r>
              <a:rPr lang="en-US" sz="2133" dirty="0">
                <a:solidFill>
                  <a:srgbClr val="FF0000"/>
                </a:solidFill>
                <a:latin typeface="Arial"/>
                <a:ea typeface="Arial"/>
                <a:cs typeface="Arial"/>
                <a:sym typeface="Arial"/>
              </a:rPr>
              <a:t>-Black Codes: defined Freedmen's status</a:t>
            </a:r>
          </a:p>
          <a:p>
            <a:pPr rtl="0">
              <a:lnSpc>
                <a:spcPct val="100000"/>
              </a:lnSpc>
              <a:buNone/>
            </a:pPr>
            <a:r>
              <a:rPr lang="en-US" sz="2133" dirty="0">
                <a:solidFill>
                  <a:srgbClr val="000000"/>
                </a:solidFill>
                <a:latin typeface="Arial"/>
                <a:ea typeface="Arial"/>
                <a:cs typeface="Arial"/>
                <a:sym typeface="Arial"/>
              </a:rPr>
              <a:t>1. limited rights to assemble and travel</a:t>
            </a:r>
          </a:p>
          <a:p>
            <a:pPr rtl="0">
              <a:lnSpc>
                <a:spcPct val="100000"/>
              </a:lnSpc>
              <a:buNone/>
            </a:pPr>
            <a:r>
              <a:rPr lang="en-US" sz="2133" dirty="0">
                <a:solidFill>
                  <a:srgbClr val="000000"/>
                </a:solidFill>
                <a:latin typeface="Arial"/>
                <a:ea typeface="Arial"/>
                <a:cs typeface="Arial"/>
                <a:sym typeface="Arial"/>
              </a:rPr>
              <a:t>2. instituted curfew laws</a:t>
            </a:r>
          </a:p>
          <a:p>
            <a:pPr rtl="0">
              <a:lnSpc>
                <a:spcPct val="100000"/>
              </a:lnSpc>
              <a:buNone/>
            </a:pPr>
            <a:r>
              <a:rPr lang="en-US" sz="2133" dirty="0">
                <a:solidFill>
                  <a:srgbClr val="000000"/>
                </a:solidFill>
                <a:latin typeface="Arial"/>
                <a:ea typeface="Arial"/>
                <a:cs typeface="Arial"/>
                <a:sym typeface="Arial"/>
              </a:rPr>
              <a:t>3. required freedmen to carry passes and identification</a:t>
            </a:r>
          </a:p>
          <a:p>
            <a:pPr rtl="0">
              <a:lnSpc>
                <a:spcPct val="100000"/>
              </a:lnSpc>
              <a:buNone/>
            </a:pPr>
            <a:r>
              <a:rPr lang="en-US" sz="2133" dirty="0">
                <a:solidFill>
                  <a:srgbClr val="000000"/>
                </a:solidFill>
                <a:latin typeface="Arial"/>
                <a:ea typeface="Arial"/>
                <a:cs typeface="Arial"/>
                <a:sym typeface="Arial"/>
              </a:rPr>
              <a:t>4. replaced "slaves" with "freedmen"</a:t>
            </a:r>
          </a:p>
          <a:p>
            <a:pPr rtl="0">
              <a:lnSpc>
                <a:spcPct val="100000"/>
              </a:lnSpc>
              <a:buNone/>
            </a:pPr>
            <a:r>
              <a:rPr lang="en-US" sz="2133" dirty="0">
                <a:solidFill>
                  <a:srgbClr val="000000"/>
                </a:solidFill>
                <a:latin typeface="Arial"/>
                <a:ea typeface="Arial"/>
                <a:cs typeface="Arial"/>
                <a:sym typeface="Arial"/>
              </a:rPr>
              <a:t>5. Southern Senators included the VP of the Confederacy and other officers</a:t>
            </a:r>
          </a:p>
          <a:p>
            <a:pPr rtl="0">
              <a:lnSpc>
                <a:spcPct val="100000"/>
              </a:lnSpc>
              <a:buNone/>
            </a:pPr>
            <a:r>
              <a:rPr lang="en-US" sz="2133" b="1" dirty="0">
                <a:solidFill>
                  <a:srgbClr val="000000"/>
                </a:solidFill>
                <a:latin typeface="Arial"/>
                <a:ea typeface="Arial"/>
                <a:cs typeface="Arial"/>
                <a:sym typeface="Arial"/>
              </a:rPr>
              <a:t>6. Northern Congressmen refused to admit the new Senators</a:t>
            </a:r>
          </a:p>
          <a:p>
            <a:pPr rtl="0">
              <a:lnSpc>
                <a:spcPct val="100000"/>
              </a:lnSpc>
              <a:buNone/>
            </a:pPr>
            <a:r>
              <a:rPr lang="en-US" sz="2133" b="1" dirty="0">
                <a:solidFill>
                  <a:srgbClr val="000000"/>
                </a:solidFill>
                <a:latin typeface="Arial"/>
                <a:ea typeface="Arial"/>
                <a:cs typeface="Arial"/>
                <a:sym typeface="Arial"/>
              </a:rPr>
              <a:t>7. Congress takes control of Reconstruction!</a:t>
            </a:r>
          </a:p>
        </p:txBody>
      </p:sp>
      <p:sp>
        <p:nvSpPr>
          <p:cNvPr id="104" name="Shape 104"/>
          <p:cNvSpPr txBox="1">
            <a:spLocks noGrp="1"/>
          </p:cNvSpPr>
          <p:nvPr>
            <p:ph type="body" idx="2"/>
          </p:nvPr>
        </p:nvSpPr>
        <p:spPr>
          <a:xfrm>
            <a:off x="5384800" y="1828800"/>
            <a:ext cx="4546599" cy="5562600"/>
          </a:xfrm>
          <a:prstGeom prst="rect">
            <a:avLst/>
          </a:prstGeom>
        </p:spPr>
        <p:txBody>
          <a:bodyPr lIns="38100" tIns="38100" rIns="38100" bIns="38100" anchor="t" anchorCtr="0">
            <a:noAutofit/>
          </a:bodyPr>
          <a:lstStyle/>
          <a:p>
            <a:pPr>
              <a:lnSpc>
                <a:spcPct val="100000"/>
              </a:lnSpc>
              <a:buNone/>
            </a:pPr>
            <a:r>
              <a:rPr lang="en-US" sz="2666">
                <a:solidFill>
                  <a:srgbClr val="000000"/>
                </a:solidFill>
                <a:latin typeface="Arial"/>
                <a:ea typeface="Arial"/>
                <a:cs typeface="Arial"/>
                <a:sym typeface="Arial"/>
              </a:rPr>
              <a:t> </a:t>
            </a:r>
          </a:p>
        </p:txBody>
      </p:sp>
      <p:pic>
        <p:nvPicPr>
          <p:cNvPr id="105" name="Shape 105"/>
          <p:cNvPicPr preferRelativeResize="0"/>
          <p:nvPr/>
        </p:nvPicPr>
        <p:blipFill>
          <a:blip r:embed="rId3"/>
          <a:stretch>
            <a:fillRect/>
          </a:stretch>
        </p:blipFill>
        <p:spPr>
          <a:xfrm>
            <a:off x="4978400" y="1320800"/>
            <a:ext cx="4886700" cy="5994524"/>
          </a:xfrm>
          <a:prstGeom prst="rect">
            <a:avLst/>
          </a:prstGeom>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Congressional Reconstruction</a:t>
            </a:r>
          </a:p>
        </p:txBody>
      </p:sp>
      <p:sp>
        <p:nvSpPr>
          <p:cNvPr id="118" name="Shape 118"/>
          <p:cNvSpPr txBox="1">
            <a:spLocks noGrp="1"/>
          </p:cNvSpPr>
          <p:nvPr>
            <p:ph type="body" idx="1"/>
          </p:nvPr>
        </p:nvSpPr>
        <p:spPr>
          <a:xfrm>
            <a:off x="508000" y="934750"/>
            <a:ext cx="4915625" cy="7147275"/>
          </a:xfrm>
          <a:prstGeom prst="rect">
            <a:avLst/>
          </a:prstGeom>
        </p:spPr>
        <p:txBody>
          <a:bodyPr lIns="38100" tIns="38100" rIns="38100" bIns="38100" anchor="t" anchorCtr="0">
            <a:noAutofit/>
          </a:bodyPr>
          <a:lstStyle/>
          <a:p>
            <a:pPr rtl="0">
              <a:lnSpc>
                <a:spcPct val="100000"/>
              </a:lnSpc>
              <a:buNone/>
            </a:pPr>
            <a:r>
              <a:rPr lang="en-US" sz="2400" dirty="0">
                <a:solidFill>
                  <a:srgbClr val="000000"/>
                </a:solidFill>
                <a:latin typeface="Arial"/>
                <a:ea typeface="Arial"/>
                <a:cs typeface="Arial"/>
                <a:sym typeface="Arial"/>
              </a:rPr>
              <a:t>-Civil Rights Act of 1866 became the first legislation ever enacted over a presidential veto</a:t>
            </a:r>
          </a:p>
          <a:p>
            <a:pPr rtl="0">
              <a:lnSpc>
                <a:spcPct val="100000"/>
              </a:lnSpc>
              <a:buNone/>
            </a:pPr>
            <a:r>
              <a:rPr lang="en-US" sz="2400" dirty="0">
                <a:solidFill>
                  <a:srgbClr val="000000"/>
                </a:solidFill>
                <a:latin typeface="Arial"/>
                <a:ea typeface="Arial"/>
                <a:cs typeface="Arial"/>
                <a:sym typeface="Arial"/>
              </a:rPr>
              <a:t> </a:t>
            </a:r>
          </a:p>
          <a:p>
            <a:pPr rtl="0">
              <a:lnSpc>
                <a:spcPct val="100000"/>
              </a:lnSpc>
              <a:buNone/>
            </a:pPr>
            <a:r>
              <a:rPr lang="en-US" sz="2400" dirty="0">
                <a:solidFill>
                  <a:srgbClr val="000000"/>
                </a:solidFill>
                <a:latin typeface="Arial"/>
                <a:ea typeface="Arial"/>
                <a:cs typeface="Arial"/>
                <a:sym typeface="Arial"/>
              </a:rPr>
              <a:t>-Congress drafted the Fourteenth </a:t>
            </a:r>
            <a:r>
              <a:rPr lang="en-US" sz="2400" dirty="0" smtClean="0">
                <a:solidFill>
                  <a:srgbClr val="000000"/>
                </a:solidFill>
                <a:latin typeface="Arial"/>
                <a:ea typeface="Arial"/>
                <a:cs typeface="Arial"/>
                <a:sym typeface="Arial"/>
              </a:rPr>
              <a:t>Amendment (1868)</a:t>
            </a:r>
            <a:endParaRPr lang="en-US" sz="2400" dirty="0">
              <a:solidFill>
                <a:srgbClr val="000000"/>
              </a:solidFill>
              <a:latin typeface="Arial"/>
              <a:ea typeface="Arial"/>
              <a:cs typeface="Arial"/>
              <a:sym typeface="Arial"/>
            </a:endParaRPr>
          </a:p>
          <a:p>
            <a:pPr rtl="0">
              <a:lnSpc>
                <a:spcPct val="100000"/>
              </a:lnSpc>
              <a:buNone/>
            </a:pPr>
            <a:r>
              <a:rPr lang="en-US" sz="2400" dirty="0">
                <a:solidFill>
                  <a:srgbClr val="000000"/>
                </a:solidFill>
                <a:latin typeface="Arial"/>
                <a:ea typeface="Arial"/>
                <a:cs typeface="Arial"/>
                <a:sym typeface="Arial"/>
              </a:rPr>
              <a:t> </a:t>
            </a:r>
          </a:p>
          <a:p>
            <a:pPr rtl="0">
              <a:lnSpc>
                <a:spcPct val="100000"/>
              </a:lnSpc>
              <a:buNone/>
            </a:pPr>
            <a:r>
              <a:rPr lang="en-US" sz="2400" dirty="0">
                <a:solidFill>
                  <a:srgbClr val="000000"/>
                </a:solidFill>
                <a:latin typeface="Arial"/>
                <a:ea typeface="Arial"/>
                <a:cs typeface="Arial"/>
                <a:sym typeface="Arial"/>
              </a:rPr>
              <a:t>-</a:t>
            </a:r>
            <a:r>
              <a:rPr lang="en-US" sz="2400" dirty="0" smtClean="0">
                <a:solidFill>
                  <a:srgbClr val="000000"/>
                </a:solidFill>
                <a:latin typeface="Arial"/>
                <a:ea typeface="Arial"/>
                <a:cs typeface="Arial"/>
                <a:sym typeface="Arial"/>
              </a:rPr>
              <a:t>forces </a:t>
            </a:r>
            <a:r>
              <a:rPr lang="en-US" sz="2400" dirty="0">
                <a:solidFill>
                  <a:srgbClr val="000000"/>
                </a:solidFill>
                <a:latin typeface="Arial"/>
                <a:ea typeface="Arial"/>
                <a:cs typeface="Arial"/>
                <a:sym typeface="Arial"/>
              </a:rPr>
              <a:t>the passage of the Thirteenth Amendment as a provision of reentering the Union</a:t>
            </a:r>
          </a:p>
          <a:p>
            <a:pPr rtl="0">
              <a:lnSpc>
                <a:spcPct val="100000"/>
              </a:lnSpc>
              <a:buNone/>
            </a:pPr>
            <a:r>
              <a:rPr lang="en-US" sz="2400" dirty="0">
                <a:solidFill>
                  <a:srgbClr val="000000"/>
                </a:solidFill>
                <a:latin typeface="Arial"/>
                <a:ea typeface="Arial"/>
                <a:cs typeface="Arial"/>
                <a:sym typeface="Arial"/>
              </a:rPr>
              <a:t> </a:t>
            </a:r>
          </a:p>
          <a:p>
            <a:pPr rtl="0">
              <a:lnSpc>
                <a:spcPct val="100000"/>
              </a:lnSpc>
              <a:buNone/>
            </a:pPr>
            <a:r>
              <a:rPr lang="en-US" sz="2400" dirty="0">
                <a:solidFill>
                  <a:srgbClr val="000000"/>
                </a:solidFill>
                <a:latin typeface="Arial"/>
                <a:ea typeface="Arial"/>
                <a:cs typeface="Arial"/>
                <a:sym typeface="Arial"/>
              </a:rPr>
              <a:t>-Some advocated for "40 acres and a mule," but it was never </a:t>
            </a:r>
            <a:r>
              <a:rPr lang="en-US" sz="2400" dirty="0" smtClean="0">
                <a:solidFill>
                  <a:srgbClr val="000000"/>
                </a:solidFill>
                <a:latin typeface="Arial"/>
                <a:ea typeface="Arial"/>
                <a:cs typeface="Arial"/>
                <a:sym typeface="Arial"/>
              </a:rPr>
              <a:t>enacted. Confiscate southern land</a:t>
            </a:r>
            <a:endParaRPr lang="en-US" sz="2400" dirty="0">
              <a:solidFill>
                <a:srgbClr val="000000"/>
              </a:solidFill>
              <a:latin typeface="Arial"/>
              <a:ea typeface="Arial"/>
              <a:cs typeface="Arial"/>
              <a:sym typeface="Arial"/>
            </a:endParaRPr>
          </a:p>
          <a:p>
            <a:pPr rtl="0">
              <a:lnSpc>
                <a:spcPct val="100000"/>
              </a:lnSpc>
              <a:buNone/>
            </a:pPr>
            <a:r>
              <a:rPr lang="en-US" sz="2664" dirty="0">
                <a:solidFill>
                  <a:srgbClr val="000000"/>
                </a:solidFill>
                <a:latin typeface="Arial"/>
                <a:ea typeface="Arial"/>
                <a:cs typeface="Arial"/>
                <a:sym typeface="Arial"/>
              </a:rPr>
              <a:t>-pitted Congress against Johnson</a:t>
            </a:r>
          </a:p>
        </p:txBody>
      </p:sp>
      <p:sp>
        <p:nvSpPr>
          <p:cNvPr id="119" name="Shape 119"/>
          <p:cNvSpPr txBox="1">
            <a:spLocks noGrp="1"/>
          </p:cNvSpPr>
          <p:nvPr>
            <p:ph type="body" idx="2"/>
          </p:nvPr>
        </p:nvSpPr>
        <p:spPr>
          <a:xfrm>
            <a:off x="5384800" y="1828800"/>
            <a:ext cx="4546599" cy="5562600"/>
          </a:xfrm>
          <a:prstGeom prst="rect">
            <a:avLst/>
          </a:prstGeom>
        </p:spPr>
        <p:txBody>
          <a:bodyPr lIns="38100" tIns="38100" rIns="38100" bIns="38100" anchor="t" anchorCtr="0">
            <a:noAutofit/>
          </a:bodyPr>
          <a:lstStyle/>
          <a:p>
            <a:pPr>
              <a:lnSpc>
                <a:spcPct val="100000"/>
              </a:lnSpc>
              <a:buNone/>
            </a:pPr>
            <a:r>
              <a:rPr lang="en-US" sz="2666">
                <a:solidFill>
                  <a:srgbClr val="000000"/>
                </a:solidFill>
                <a:latin typeface="Arial"/>
                <a:ea typeface="Arial"/>
                <a:cs typeface="Arial"/>
                <a:sym typeface="Arial"/>
              </a:rPr>
              <a:t> </a:t>
            </a:r>
          </a:p>
        </p:txBody>
      </p:sp>
      <p:pic>
        <p:nvPicPr>
          <p:cNvPr id="120" name="Shape 120"/>
          <p:cNvPicPr preferRelativeResize="0"/>
          <p:nvPr/>
        </p:nvPicPr>
        <p:blipFill>
          <a:blip r:embed="rId3"/>
          <a:stretch>
            <a:fillRect/>
          </a:stretch>
        </p:blipFill>
        <p:spPr>
          <a:xfrm>
            <a:off x="5404700" y="1035925"/>
            <a:ext cx="4545250" cy="6373075"/>
          </a:xfrm>
          <a:prstGeom prst="rect">
            <a:avLst/>
          </a:prstGeom>
        </p:spPr>
      </p:pic>
      <p:sp>
        <p:nvSpPr>
          <p:cNvPr id="121" name="Shape 121"/>
          <p:cNvSpPr txBox="1"/>
          <p:nvPr/>
        </p:nvSpPr>
        <p:spPr>
          <a:xfrm>
            <a:off x="8046300" y="1137525"/>
            <a:ext cx="1942200" cy="1388399"/>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Alexander Stephens</a:t>
            </a: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Johnson Angers Congress</a:t>
            </a:r>
          </a:p>
        </p:txBody>
      </p:sp>
      <p:sp>
        <p:nvSpPr>
          <p:cNvPr id="111" name="Shape 111"/>
          <p:cNvSpPr txBox="1">
            <a:spLocks noGrp="1"/>
          </p:cNvSpPr>
          <p:nvPr>
            <p:ph type="body" idx="1"/>
          </p:nvPr>
        </p:nvSpPr>
        <p:spPr>
          <a:xfrm>
            <a:off x="304800" y="1828800"/>
            <a:ext cx="4546599" cy="5562600"/>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Freedman's Bureau Act-    </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Established in Congress to assist former slaves and poor whites in the South by distributing food and clothing</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 Also set up 40 hospitals, approx 4,000 schools, 61 industries, and 74 teacher-training centers</a:t>
            </a:r>
          </a:p>
        </p:txBody>
      </p:sp>
      <p:sp>
        <p:nvSpPr>
          <p:cNvPr id="112" name="Shape 112"/>
          <p:cNvSpPr txBox="1">
            <a:spLocks noGrp="1"/>
          </p:cNvSpPr>
          <p:nvPr>
            <p:ph type="body" idx="2"/>
          </p:nvPr>
        </p:nvSpPr>
        <p:spPr>
          <a:xfrm>
            <a:off x="5386550" y="1839300"/>
            <a:ext cx="4543074" cy="6820100"/>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Civil Rights Act of 1866-</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Gave African Americans citizenship and forbabe states from passing discriminatory laws (black codes)</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**Johnson vetoed both of these saying it went beyond the realms of the Constitution</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 ANGERS MODERATE AND RADICAL REPUBLICANS!</a:t>
            </a: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The Fourteenth Amendment:</a:t>
            </a:r>
          </a:p>
        </p:txBody>
      </p:sp>
      <p:sp>
        <p:nvSpPr>
          <p:cNvPr id="127" name="Shape 127"/>
          <p:cNvSpPr txBox="1">
            <a:spLocks noGrp="1"/>
          </p:cNvSpPr>
          <p:nvPr>
            <p:ph type="body" idx="1"/>
          </p:nvPr>
        </p:nvSpPr>
        <p:spPr>
          <a:xfrm>
            <a:off x="383050" y="1263775"/>
            <a:ext cx="5028699" cy="6651050"/>
          </a:xfrm>
          <a:prstGeom prst="rect">
            <a:avLst/>
          </a:prstGeom>
        </p:spPr>
        <p:txBody>
          <a:bodyPr lIns="38100" tIns="38100" rIns="38100" bIns="38100" anchor="t" anchorCtr="0">
            <a:noAutofit/>
          </a:bodyPr>
          <a:lstStyle/>
          <a:p>
            <a:pPr rtl="0">
              <a:lnSpc>
                <a:spcPct val="100000"/>
              </a:lnSpc>
              <a:buNone/>
            </a:pPr>
            <a:r>
              <a:rPr lang="en-US" sz="2133">
                <a:solidFill>
                  <a:srgbClr val="000000"/>
                </a:solidFill>
                <a:latin typeface="Arial"/>
                <a:ea typeface="Arial"/>
                <a:cs typeface="Arial"/>
                <a:sym typeface="Arial"/>
              </a:rPr>
              <a:t>1. if born in the US, you are a US citizen and a citizen of the state in which you were reside</a:t>
            </a:r>
          </a:p>
          <a:p>
            <a:pPr rtl="0">
              <a:lnSpc>
                <a:spcPct val="100000"/>
              </a:lnSpc>
              <a:buNone/>
            </a:pPr>
            <a:r>
              <a:rPr lang="en-US" sz="2133">
                <a:solidFill>
                  <a:srgbClr val="000000"/>
                </a:solidFill>
                <a:latin typeface="Arial"/>
                <a:ea typeface="Arial"/>
                <a:cs typeface="Arial"/>
                <a:sym typeface="Arial"/>
              </a:rPr>
              <a:t>2. STATES cannot prohibit "life, liberty, or property without due process of law"</a:t>
            </a:r>
          </a:p>
          <a:p>
            <a:pPr rtl="0">
              <a:lnSpc>
                <a:spcPct val="100000"/>
              </a:lnSpc>
              <a:buNone/>
            </a:pPr>
            <a:r>
              <a:rPr lang="en-US" sz="2133">
                <a:solidFill>
                  <a:srgbClr val="000000"/>
                </a:solidFill>
                <a:latin typeface="Arial"/>
                <a:ea typeface="Arial"/>
                <a:cs typeface="Arial"/>
                <a:sym typeface="Arial"/>
              </a:rPr>
              <a:t>3. prohibition of STATES denying "equal protection under the law"</a:t>
            </a:r>
          </a:p>
          <a:p>
            <a:pPr rtl="0">
              <a:lnSpc>
                <a:spcPct val="100000"/>
              </a:lnSpc>
              <a:buNone/>
            </a:pPr>
            <a:r>
              <a:rPr lang="en-US" sz="2133">
                <a:solidFill>
                  <a:srgbClr val="000000"/>
                </a:solidFill>
                <a:latin typeface="Arial"/>
                <a:ea typeface="Arial"/>
                <a:cs typeface="Arial"/>
                <a:sym typeface="Arial"/>
              </a:rPr>
              <a:t>4. gave states the option of giving freedmen the right to vote or to stop counting them as population</a:t>
            </a:r>
          </a:p>
          <a:p>
            <a:pPr rtl="0">
              <a:lnSpc>
                <a:spcPct val="100000"/>
              </a:lnSpc>
              <a:buNone/>
            </a:pPr>
            <a:r>
              <a:rPr lang="en-US" sz="2133">
                <a:solidFill>
                  <a:srgbClr val="000000"/>
                </a:solidFill>
                <a:latin typeface="Arial"/>
                <a:ea typeface="Arial"/>
                <a:cs typeface="Arial"/>
                <a:sym typeface="Arial"/>
              </a:rPr>
              <a:t>5. No Confederates in political offices</a:t>
            </a:r>
          </a:p>
          <a:p>
            <a:pPr rtl="0">
              <a:lnSpc>
                <a:spcPct val="100000"/>
              </a:lnSpc>
              <a:buNone/>
            </a:pPr>
            <a:r>
              <a:rPr lang="en-US" sz="2133">
                <a:solidFill>
                  <a:srgbClr val="000000"/>
                </a:solidFill>
                <a:latin typeface="Arial"/>
                <a:ea typeface="Arial"/>
                <a:cs typeface="Arial"/>
                <a:sym typeface="Arial"/>
              </a:rPr>
              <a:t>6. Assumed Confederate war debt</a:t>
            </a:r>
          </a:p>
          <a:p>
            <a:pPr rtl="0">
              <a:lnSpc>
                <a:spcPct val="100000"/>
              </a:lnSpc>
              <a:buNone/>
            </a:pPr>
            <a:r>
              <a:rPr lang="en-US" sz="2133">
                <a:solidFill>
                  <a:srgbClr val="000000"/>
                </a:solidFill>
                <a:latin typeface="Arial"/>
                <a:ea typeface="Arial"/>
                <a:cs typeface="Arial"/>
                <a:sym typeface="Arial"/>
              </a:rPr>
              <a:t>-Johnson actively campaigned against it!</a:t>
            </a:r>
          </a:p>
          <a:p>
            <a:pPr rtl="0">
              <a:lnSpc>
                <a:spcPct val="100000"/>
              </a:lnSpc>
              <a:buNone/>
            </a:pPr>
            <a:r>
              <a:rPr lang="en-US" sz="2133">
                <a:solidFill>
                  <a:srgbClr val="000000"/>
                </a:solidFill>
                <a:latin typeface="Arial"/>
                <a:ea typeface="Arial"/>
                <a:cs typeface="Arial"/>
                <a:sym typeface="Arial"/>
              </a:rPr>
              <a:t>-Congressional Election of 1866 places more Radical Republican in Congress</a:t>
            </a:r>
          </a:p>
          <a:p>
            <a:pPr rtl="0">
              <a:lnSpc>
                <a:spcPct val="100000"/>
              </a:lnSpc>
              <a:buNone/>
            </a:pPr>
            <a:r>
              <a:rPr lang="en-US" sz="2133">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STATES, STATES, STATES!</a:t>
            </a:r>
          </a:p>
        </p:txBody>
      </p:sp>
      <p:sp>
        <p:nvSpPr>
          <p:cNvPr id="128" name="Shape 128"/>
          <p:cNvSpPr txBox="1">
            <a:spLocks noGrp="1"/>
          </p:cNvSpPr>
          <p:nvPr>
            <p:ph type="body" idx="2"/>
          </p:nvPr>
        </p:nvSpPr>
        <p:spPr>
          <a:xfrm>
            <a:off x="5384800" y="1828800"/>
            <a:ext cx="4546599" cy="5562600"/>
          </a:xfrm>
          <a:prstGeom prst="rect">
            <a:avLst/>
          </a:prstGeom>
        </p:spPr>
        <p:txBody>
          <a:bodyPr lIns="38100" tIns="38100" rIns="38100" bIns="38100" anchor="t" anchorCtr="0">
            <a:noAutofit/>
          </a:bodyPr>
          <a:lstStyle/>
          <a:p>
            <a:pPr>
              <a:lnSpc>
                <a:spcPct val="100000"/>
              </a:lnSpc>
              <a:buNone/>
            </a:pPr>
            <a:r>
              <a:rPr lang="en-US" sz="2666">
                <a:solidFill>
                  <a:srgbClr val="000000"/>
                </a:solidFill>
                <a:latin typeface="Arial"/>
                <a:ea typeface="Arial"/>
                <a:cs typeface="Arial"/>
                <a:sym typeface="Arial"/>
              </a:rPr>
              <a:t> </a:t>
            </a:r>
          </a:p>
        </p:txBody>
      </p:sp>
      <p:pic>
        <p:nvPicPr>
          <p:cNvPr id="129" name="Shape 129"/>
          <p:cNvPicPr preferRelativeResize="0"/>
          <p:nvPr/>
        </p:nvPicPr>
        <p:blipFill>
          <a:blip r:embed="rId3"/>
          <a:stretch>
            <a:fillRect/>
          </a:stretch>
        </p:blipFill>
        <p:spPr>
          <a:xfrm>
            <a:off x="5504625" y="1034250"/>
            <a:ext cx="4275224" cy="6224050"/>
          </a:xfrm>
          <a:prstGeom prst="rect">
            <a:avLst/>
          </a:prstGeom>
        </p:spPr>
      </p:pic>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Impeachment of Andrew Johnson</a:t>
            </a:r>
          </a:p>
        </p:txBody>
      </p:sp>
      <p:sp>
        <p:nvSpPr>
          <p:cNvPr id="148" name="Shape 148"/>
          <p:cNvSpPr txBox="1">
            <a:spLocks noGrp="1"/>
          </p:cNvSpPr>
          <p:nvPr>
            <p:ph type="body" idx="1"/>
          </p:nvPr>
        </p:nvSpPr>
        <p:spPr>
          <a:xfrm>
            <a:off x="406400" y="1034250"/>
            <a:ext cx="5443296" cy="6535675"/>
          </a:xfrm>
          <a:prstGeom prst="rect">
            <a:avLst/>
          </a:prstGeom>
        </p:spPr>
        <p:txBody>
          <a:bodyPr lIns="38100" tIns="38100" rIns="38100" bIns="38100" anchor="t" anchorCtr="0">
            <a:noAutofit/>
          </a:bodyPr>
          <a:lstStyle/>
          <a:p>
            <a:pPr rtl="0">
              <a:lnSpc>
                <a:spcPct val="100000"/>
              </a:lnSpc>
              <a:buNone/>
            </a:pPr>
            <a:r>
              <a:rPr lang="en-US" sz="2666" dirty="0">
                <a:solidFill>
                  <a:srgbClr val="000000"/>
                </a:solidFill>
                <a:latin typeface="Arial"/>
                <a:ea typeface="Arial"/>
                <a:cs typeface="Arial"/>
                <a:sym typeface="Arial"/>
              </a:rPr>
              <a:t>Johnson and Congress were at odds over Reconstruction</a:t>
            </a:r>
          </a:p>
          <a:p>
            <a:pPr rtl="0">
              <a:lnSpc>
                <a:spcPct val="100000"/>
              </a:lnSpc>
              <a:buNone/>
            </a:pPr>
            <a:r>
              <a:rPr lang="en-US" sz="2666" dirty="0">
                <a:solidFill>
                  <a:srgbClr val="000000"/>
                </a:solidFill>
                <a:latin typeface="Arial"/>
                <a:ea typeface="Arial"/>
                <a:cs typeface="Arial"/>
                <a:sym typeface="Arial"/>
              </a:rPr>
              <a:t>-Johnson vetoed bills which Congress over-rode</a:t>
            </a:r>
          </a:p>
          <a:p>
            <a:pPr rtl="0">
              <a:lnSpc>
                <a:spcPct val="100000"/>
              </a:lnSpc>
              <a:buNone/>
            </a:pPr>
            <a:r>
              <a:rPr lang="en-US" sz="2666" dirty="0">
                <a:solidFill>
                  <a:srgbClr val="000000"/>
                </a:solidFill>
                <a:latin typeface="Arial"/>
                <a:ea typeface="Arial"/>
                <a:cs typeface="Arial"/>
                <a:sym typeface="Arial"/>
              </a:rPr>
              <a:t>-Congress sought to limit his power</a:t>
            </a:r>
          </a:p>
          <a:p>
            <a:pPr rtl="0">
              <a:lnSpc>
                <a:spcPct val="100000"/>
              </a:lnSpc>
              <a:buNone/>
            </a:pPr>
            <a:r>
              <a:rPr lang="en-US" sz="2666" b="1" u="sng" dirty="0">
                <a:solidFill>
                  <a:srgbClr val="000000"/>
                </a:solidFill>
                <a:latin typeface="Arial"/>
                <a:ea typeface="Arial"/>
                <a:cs typeface="Arial"/>
                <a:sym typeface="Arial"/>
              </a:rPr>
              <a:t>Tenure in Office Act (1867):</a:t>
            </a:r>
          </a:p>
          <a:p>
            <a:pPr rtl="0">
              <a:lnSpc>
                <a:spcPct val="100000"/>
              </a:lnSpc>
              <a:buNone/>
            </a:pPr>
            <a:r>
              <a:rPr lang="en-US" sz="2666" b="0" dirty="0">
                <a:solidFill>
                  <a:srgbClr val="000000"/>
                </a:solidFill>
                <a:latin typeface="Arial"/>
                <a:ea typeface="Arial"/>
                <a:cs typeface="Arial"/>
                <a:sym typeface="Arial"/>
              </a:rPr>
              <a:t>-Trap to Impeach Johnson</a:t>
            </a:r>
          </a:p>
          <a:p>
            <a:pPr rtl="0">
              <a:lnSpc>
                <a:spcPct val="100000"/>
              </a:lnSpc>
              <a:buNone/>
            </a:pPr>
            <a:r>
              <a:rPr lang="en-US" sz="2666" dirty="0">
                <a:solidFill>
                  <a:srgbClr val="000000"/>
                </a:solidFill>
                <a:latin typeface="Arial"/>
                <a:ea typeface="Arial"/>
                <a:cs typeface="Arial"/>
                <a:sym typeface="Arial"/>
              </a:rPr>
              <a:t>-said he could not fire appointees once they were approved of by Congress</a:t>
            </a:r>
          </a:p>
          <a:p>
            <a:pPr rtl="0">
              <a:lnSpc>
                <a:spcPct val="100000"/>
              </a:lnSpc>
              <a:buNone/>
            </a:pPr>
            <a:r>
              <a:rPr lang="en-US" sz="2666" dirty="0">
                <a:solidFill>
                  <a:srgbClr val="000000"/>
                </a:solidFill>
                <a:latin typeface="Arial"/>
                <a:ea typeface="Arial"/>
                <a:cs typeface="Arial"/>
                <a:sym typeface="Arial"/>
              </a:rPr>
              <a:t>-he fired Edwin Stanton</a:t>
            </a:r>
          </a:p>
          <a:p>
            <a:pPr rtl="0">
              <a:lnSpc>
                <a:spcPct val="100000"/>
              </a:lnSpc>
              <a:buNone/>
            </a:pPr>
            <a:r>
              <a:rPr lang="en-US" sz="2666" dirty="0">
                <a:solidFill>
                  <a:srgbClr val="000000"/>
                </a:solidFill>
                <a:latin typeface="Arial"/>
                <a:ea typeface="Arial"/>
                <a:cs typeface="Arial"/>
                <a:sym typeface="Arial"/>
              </a:rPr>
              <a:t>-Johnson then gets Impeached</a:t>
            </a:r>
          </a:p>
          <a:p>
            <a:pPr rtl="0">
              <a:lnSpc>
                <a:spcPct val="100000"/>
              </a:lnSpc>
              <a:buNone/>
            </a:pPr>
            <a:r>
              <a:rPr lang="en-US" sz="2666" dirty="0">
                <a:solidFill>
                  <a:srgbClr val="000000"/>
                </a:solidFill>
                <a:latin typeface="Arial"/>
                <a:ea typeface="Arial"/>
                <a:cs typeface="Arial"/>
                <a:sym typeface="Arial"/>
              </a:rPr>
              <a:t>-Acquitted in the Senate by a single vote, but he lost the power to govern </a:t>
            </a:r>
            <a:r>
              <a:rPr lang="en-US" sz="2666" dirty="0" smtClean="0">
                <a:solidFill>
                  <a:srgbClr val="000000"/>
                </a:solidFill>
                <a:latin typeface="Arial"/>
                <a:ea typeface="Arial"/>
                <a:cs typeface="Arial"/>
                <a:sym typeface="Arial"/>
              </a:rPr>
              <a:t>effectively!</a:t>
            </a:r>
            <a:endParaRPr lang="en-US" sz="2666" dirty="0">
              <a:solidFill>
                <a:srgbClr val="000000"/>
              </a:solidFill>
              <a:latin typeface="Arial"/>
              <a:ea typeface="Arial"/>
              <a:cs typeface="Arial"/>
              <a:sym typeface="Arial"/>
            </a:endParaRPr>
          </a:p>
        </p:txBody>
      </p:sp>
      <p:sp>
        <p:nvSpPr>
          <p:cNvPr id="149" name="Shape 149"/>
          <p:cNvSpPr txBox="1">
            <a:spLocks noGrp="1"/>
          </p:cNvSpPr>
          <p:nvPr>
            <p:ph type="body" idx="2"/>
          </p:nvPr>
        </p:nvSpPr>
        <p:spPr>
          <a:xfrm>
            <a:off x="5384800" y="1828800"/>
            <a:ext cx="4546599" cy="5562600"/>
          </a:xfrm>
          <a:prstGeom prst="rect">
            <a:avLst/>
          </a:prstGeom>
        </p:spPr>
        <p:txBody>
          <a:bodyPr lIns="38100" tIns="38100" rIns="38100" bIns="38100" anchor="t" anchorCtr="0">
            <a:noAutofit/>
          </a:bodyPr>
          <a:lstStyle/>
          <a:p>
            <a:pPr>
              <a:lnSpc>
                <a:spcPct val="100000"/>
              </a:lnSpc>
              <a:buNone/>
            </a:pPr>
            <a:r>
              <a:rPr lang="en-US" sz="2666">
                <a:solidFill>
                  <a:srgbClr val="000000"/>
                </a:solidFill>
                <a:latin typeface="Arial"/>
                <a:ea typeface="Arial"/>
                <a:cs typeface="Arial"/>
                <a:sym typeface="Arial"/>
              </a:rPr>
              <a:t> </a:t>
            </a:r>
          </a:p>
        </p:txBody>
      </p:sp>
      <p:pic>
        <p:nvPicPr>
          <p:cNvPr id="150" name="Shape 150"/>
          <p:cNvPicPr preferRelativeResize="0"/>
          <p:nvPr/>
        </p:nvPicPr>
        <p:blipFill>
          <a:blip r:embed="rId3"/>
          <a:stretch>
            <a:fillRect/>
          </a:stretch>
        </p:blipFill>
        <p:spPr>
          <a:xfrm>
            <a:off x="5849696" y="1015975"/>
            <a:ext cx="4098677" cy="6435499"/>
          </a:xfrm>
          <a:prstGeom prst="rect">
            <a:avLst/>
          </a:prstGeom>
        </p:spPr>
      </p:pic>
      <p:sp>
        <p:nvSpPr>
          <p:cNvPr id="151" name="Shape 151"/>
          <p:cNvSpPr txBox="1"/>
          <p:nvPr/>
        </p:nvSpPr>
        <p:spPr>
          <a:xfrm>
            <a:off x="5849696" y="1089000"/>
            <a:ext cx="1695728" cy="874099"/>
          </a:xfrm>
          <a:prstGeom prst="rect">
            <a:avLst/>
          </a:prstGeom>
        </p:spPr>
        <p:txBody>
          <a:bodyPr lIns="38100" tIns="38100" rIns="38100" bIns="38100" anchor="t" anchorCtr="0">
            <a:noAutofit/>
          </a:bodyPr>
          <a:lstStyle/>
          <a:p>
            <a:pPr rtl="0">
              <a:lnSpc>
                <a:spcPct val="100000"/>
              </a:lnSpc>
              <a:buNone/>
            </a:pPr>
            <a:r>
              <a:rPr lang="en-US" sz="2666" dirty="0">
                <a:solidFill>
                  <a:srgbClr val="000000"/>
                </a:solidFill>
                <a:latin typeface="Arial"/>
                <a:ea typeface="Arial"/>
                <a:cs typeface="Arial"/>
                <a:sym typeface="Arial"/>
              </a:rPr>
              <a:t>Edwin M. Stanton</a:t>
            </a: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Shape 156"/>
          <p:cNvPicPr preferRelativeResize="0"/>
          <p:nvPr/>
        </p:nvPicPr>
        <p:blipFill>
          <a:blip r:embed="rId3"/>
          <a:stretch>
            <a:fillRect/>
          </a:stretch>
        </p:blipFill>
        <p:spPr>
          <a:xfrm>
            <a:off x="224775" y="208125"/>
            <a:ext cx="9777499" cy="7209750"/>
          </a:xfrm>
          <a:prstGeom prst="rect">
            <a:avLst/>
          </a:prstGeom>
        </p:spPr>
      </p:pic>
      <p:sp>
        <p:nvSpPr>
          <p:cNvPr id="157" name="Shape 157"/>
          <p:cNvSpPr txBox="1"/>
          <p:nvPr/>
        </p:nvSpPr>
        <p:spPr>
          <a:xfrm>
            <a:off x="223100" y="203200"/>
            <a:ext cx="5156199" cy="1971224"/>
          </a:xfrm>
          <a:prstGeom prst="rect">
            <a:avLst/>
          </a:prstGeom>
        </p:spPr>
        <p:txBody>
          <a:bodyPr lIns="38100" tIns="38100" rIns="38100" bIns="38100" anchor="t" anchorCtr="0">
            <a:noAutofit/>
          </a:bodyPr>
          <a:lstStyle/>
          <a:p>
            <a:pPr rtl="0">
              <a:lnSpc>
                <a:spcPct val="100000"/>
              </a:lnSpc>
              <a:buNone/>
            </a:pPr>
            <a:r>
              <a:rPr lang="en-US" sz="2666" b="1">
                <a:solidFill>
                  <a:srgbClr val="000000"/>
                </a:solidFill>
                <a:latin typeface="Arial"/>
                <a:ea typeface="Arial"/>
                <a:cs typeface="Arial"/>
                <a:sym typeface="Arial"/>
              </a:rPr>
              <a:t>Senate Impeachment Trial of Johnson</a:t>
            </a: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06550" y="306550"/>
            <a:ext cx="9623075" cy="1349050"/>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Ulysses S. Grant</a:t>
            </a:r>
          </a:p>
          <a:p>
            <a:pPr rtl="0">
              <a:lnSpc>
                <a:spcPct val="100000"/>
              </a:lnSpc>
              <a:buNone/>
            </a:pPr>
            <a:r>
              <a:rPr lang="en-US" sz="4266">
                <a:solidFill>
                  <a:srgbClr val="000000"/>
                </a:solidFill>
                <a:latin typeface="Arial"/>
                <a:ea typeface="Arial"/>
                <a:cs typeface="Arial"/>
                <a:sym typeface="Arial"/>
              </a:rPr>
              <a:t> (18th)</a:t>
            </a:r>
          </a:p>
        </p:txBody>
      </p:sp>
      <p:sp>
        <p:nvSpPr>
          <p:cNvPr id="163" name="Shape 163"/>
          <p:cNvSpPr txBox="1">
            <a:spLocks noGrp="1"/>
          </p:cNvSpPr>
          <p:nvPr>
            <p:ph type="body" idx="1"/>
          </p:nvPr>
        </p:nvSpPr>
        <p:spPr>
          <a:xfrm>
            <a:off x="203199" y="1135850"/>
            <a:ext cx="5543871" cy="6535675"/>
          </a:xfrm>
          <a:prstGeom prst="rect">
            <a:avLst/>
          </a:prstGeom>
        </p:spPr>
        <p:txBody>
          <a:bodyPr lIns="38100" tIns="38100" rIns="38100" bIns="38100" anchor="t" anchorCtr="0">
            <a:noAutofit/>
          </a:bodyPr>
          <a:lstStyle/>
          <a:p>
            <a:pPr rtl="0">
              <a:lnSpc>
                <a:spcPct val="100000"/>
              </a:lnSpc>
              <a:buNone/>
            </a:pPr>
            <a:r>
              <a:rPr lang="en-US" sz="2666" dirty="0">
                <a:solidFill>
                  <a:srgbClr val="000000"/>
                </a:solidFill>
                <a:latin typeface="Arial"/>
                <a:ea typeface="Arial"/>
                <a:cs typeface="Arial"/>
                <a:sym typeface="Arial"/>
              </a:rPr>
              <a:t> </a:t>
            </a:r>
          </a:p>
          <a:p>
            <a:pPr rtl="0">
              <a:lnSpc>
                <a:spcPct val="100000"/>
              </a:lnSpc>
              <a:buNone/>
            </a:pPr>
            <a:r>
              <a:rPr lang="en-US" sz="2666" dirty="0">
                <a:solidFill>
                  <a:srgbClr val="000000"/>
                </a:solidFill>
                <a:latin typeface="Arial"/>
                <a:ea typeface="Arial"/>
                <a:cs typeface="Arial"/>
                <a:sym typeface="Arial"/>
              </a:rPr>
              <a:t>Victor of the Civil War</a:t>
            </a:r>
          </a:p>
          <a:p>
            <a:pPr rtl="0">
              <a:lnSpc>
                <a:spcPct val="100000"/>
              </a:lnSpc>
              <a:buNone/>
            </a:pPr>
            <a:r>
              <a:rPr lang="en-US" sz="2666" dirty="0">
                <a:solidFill>
                  <a:srgbClr val="000000"/>
                </a:solidFill>
                <a:latin typeface="Arial"/>
                <a:ea typeface="Arial"/>
                <a:cs typeface="Arial"/>
                <a:sym typeface="Arial"/>
              </a:rPr>
              <a:t>-seen as docile by Congress</a:t>
            </a:r>
          </a:p>
          <a:p>
            <a:pPr rtl="0">
              <a:lnSpc>
                <a:spcPct val="100000"/>
              </a:lnSpc>
              <a:buNone/>
            </a:pPr>
            <a:r>
              <a:rPr lang="en-US" sz="2666" dirty="0">
                <a:solidFill>
                  <a:srgbClr val="000000"/>
                </a:solidFill>
                <a:latin typeface="Arial"/>
                <a:ea typeface="Arial"/>
                <a:cs typeface="Arial"/>
                <a:sym typeface="Arial"/>
              </a:rPr>
              <a:t> </a:t>
            </a:r>
          </a:p>
          <a:p>
            <a:pPr rtl="0">
              <a:lnSpc>
                <a:spcPct val="100000"/>
              </a:lnSpc>
              <a:buNone/>
            </a:pPr>
            <a:r>
              <a:rPr lang="en-US" sz="2666" dirty="0">
                <a:solidFill>
                  <a:srgbClr val="0000FF"/>
                </a:solidFill>
                <a:latin typeface="Arial"/>
                <a:ea typeface="Arial"/>
                <a:cs typeface="Arial"/>
                <a:sym typeface="Arial"/>
              </a:rPr>
              <a:t>-African American vote wins Grant the popular vote!</a:t>
            </a:r>
          </a:p>
          <a:p>
            <a:pPr rtl="0">
              <a:lnSpc>
                <a:spcPct val="100000"/>
              </a:lnSpc>
              <a:buNone/>
            </a:pPr>
            <a:r>
              <a:rPr lang="en-US" sz="2666" dirty="0">
                <a:solidFill>
                  <a:srgbClr val="000000"/>
                </a:solidFill>
                <a:latin typeface="Arial"/>
                <a:ea typeface="Arial"/>
                <a:cs typeface="Arial"/>
                <a:sym typeface="Arial"/>
              </a:rPr>
              <a:t> </a:t>
            </a:r>
          </a:p>
          <a:p>
            <a:pPr rtl="0">
              <a:lnSpc>
                <a:spcPct val="100000"/>
              </a:lnSpc>
              <a:buNone/>
            </a:pPr>
            <a:r>
              <a:rPr lang="en-US" sz="2666" dirty="0">
                <a:solidFill>
                  <a:srgbClr val="000000"/>
                </a:solidFill>
                <a:latin typeface="Arial"/>
                <a:ea typeface="Arial"/>
                <a:cs typeface="Arial"/>
                <a:sym typeface="Arial"/>
              </a:rPr>
              <a:t>Fifteenth Amendment is passed while Grant is in office</a:t>
            </a:r>
          </a:p>
          <a:p>
            <a:pPr rtl="0">
              <a:lnSpc>
                <a:spcPct val="100000"/>
              </a:lnSpc>
              <a:buNone/>
            </a:pPr>
            <a:r>
              <a:rPr lang="en-US" sz="2666" dirty="0">
                <a:solidFill>
                  <a:srgbClr val="000000"/>
                </a:solidFill>
                <a:latin typeface="Arial"/>
                <a:ea typeface="Arial"/>
                <a:cs typeface="Arial"/>
                <a:sym typeface="Arial"/>
              </a:rPr>
              <a:t>-Requires blacks to have the vote</a:t>
            </a:r>
          </a:p>
          <a:p>
            <a:pPr rtl="0">
              <a:lnSpc>
                <a:spcPct val="100000"/>
              </a:lnSpc>
              <a:buNone/>
            </a:pPr>
            <a:r>
              <a:rPr lang="en-US" sz="2666" dirty="0">
                <a:solidFill>
                  <a:srgbClr val="000000"/>
                </a:solidFill>
                <a:latin typeface="Arial"/>
                <a:ea typeface="Arial"/>
                <a:cs typeface="Arial"/>
                <a:sym typeface="Arial"/>
              </a:rPr>
              <a:t>-Southern States had to ratify it as a provision of reentry into the Union</a:t>
            </a:r>
          </a:p>
          <a:p>
            <a:pPr rtl="0">
              <a:lnSpc>
                <a:spcPct val="100000"/>
              </a:lnSpc>
              <a:buNone/>
            </a:pPr>
            <a:r>
              <a:rPr lang="en-US" sz="2666" dirty="0">
                <a:solidFill>
                  <a:srgbClr val="000000"/>
                </a:solidFill>
                <a:latin typeface="Arial"/>
                <a:ea typeface="Arial"/>
                <a:cs typeface="Arial"/>
                <a:sym typeface="Arial"/>
              </a:rPr>
              <a:t>-many Northern states do not ratify it! But it passes...</a:t>
            </a:r>
          </a:p>
          <a:p>
            <a:pPr rtl="0">
              <a:lnSpc>
                <a:spcPct val="100000"/>
              </a:lnSpc>
              <a:buNone/>
            </a:pPr>
            <a:r>
              <a:rPr lang="en-US" sz="2666" dirty="0">
                <a:solidFill>
                  <a:srgbClr val="000000"/>
                </a:solidFill>
                <a:latin typeface="Arial"/>
                <a:ea typeface="Arial"/>
                <a:cs typeface="Arial"/>
                <a:sym typeface="Arial"/>
              </a:rPr>
              <a:t> </a:t>
            </a:r>
          </a:p>
        </p:txBody>
      </p:sp>
      <p:sp>
        <p:nvSpPr>
          <p:cNvPr id="164" name="Shape 164"/>
          <p:cNvSpPr txBox="1">
            <a:spLocks noGrp="1"/>
          </p:cNvSpPr>
          <p:nvPr>
            <p:ph type="body" idx="2"/>
          </p:nvPr>
        </p:nvSpPr>
        <p:spPr>
          <a:xfrm>
            <a:off x="5384800" y="1828800"/>
            <a:ext cx="4546599" cy="5562600"/>
          </a:xfrm>
          <a:prstGeom prst="rect">
            <a:avLst/>
          </a:prstGeom>
        </p:spPr>
        <p:txBody>
          <a:bodyPr lIns="38100" tIns="38100" rIns="38100" bIns="38100" anchor="t" anchorCtr="0">
            <a:noAutofit/>
          </a:bodyPr>
          <a:lstStyle/>
          <a:p>
            <a:pPr>
              <a:lnSpc>
                <a:spcPct val="100000"/>
              </a:lnSpc>
              <a:buNone/>
            </a:pPr>
            <a:r>
              <a:rPr lang="en-US" sz="2666">
                <a:solidFill>
                  <a:srgbClr val="000000"/>
                </a:solidFill>
                <a:latin typeface="Arial"/>
                <a:ea typeface="Arial"/>
                <a:cs typeface="Arial"/>
                <a:sym typeface="Arial"/>
              </a:rPr>
              <a:t> </a:t>
            </a:r>
          </a:p>
        </p:txBody>
      </p:sp>
      <p:pic>
        <p:nvPicPr>
          <p:cNvPr id="165" name="Shape 165"/>
          <p:cNvPicPr preferRelativeResize="0"/>
          <p:nvPr/>
        </p:nvPicPr>
        <p:blipFill>
          <a:blip r:embed="rId3"/>
          <a:stretch>
            <a:fillRect/>
          </a:stretch>
        </p:blipFill>
        <p:spPr>
          <a:xfrm>
            <a:off x="5901009" y="340800"/>
            <a:ext cx="4021439" cy="7162350"/>
          </a:xfrm>
          <a:prstGeom prst="rect">
            <a:avLst/>
          </a:prstGeom>
        </p:spPr>
      </p:pic>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algn="ctr" rtl="0">
              <a:lnSpc>
                <a:spcPct val="100000"/>
              </a:lnSpc>
              <a:buNone/>
            </a:pPr>
            <a:r>
              <a:rPr lang="en-US" sz="4266">
                <a:solidFill>
                  <a:srgbClr val="000000"/>
                </a:solidFill>
                <a:latin typeface="Arial"/>
                <a:ea typeface="Arial"/>
                <a:cs typeface="Arial"/>
                <a:sym typeface="Arial"/>
              </a:rPr>
              <a:t>15th Amendment</a:t>
            </a:r>
          </a:p>
        </p:txBody>
      </p:sp>
      <p:sp>
        <p:nvSpPr>
          <p:cNvPr id="171" name="Shape 171"/>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 Granted African American men the right to vote by declaring that the "right of citizens of the United States to vote shall not be denied or abridged by the United States or by any state on account of race, color, or previous condition of servitude." </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Although ratified on February 3, 1870, the promise of the 15th Amendment would not be fully realized for almost a century. Through the use of poll taxes, literacy tests and other means, Southern states were able to effectively disenfranchise African Americans. </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FF"/>
                </a:solidFill>
                <a:latin typeface="Arial"/>
                <a:ea typeface="Arial"/>
                <a:cs typeface="Arial"/>
                <a:sym typeface="Arial"/>
              </a:rPr>
              <a:t>Enforcement Act of 1870: Gave the Federal Gov't more power to punish those who tried to prevent African Americans from exercising their rights</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Reconstruction: Rebuilding the South</a:t>
            </a:r>
          </a:p>
        </p:txBody>
      </p:sp>
      <p:sp>
        <p:nvSpPr>
          <p:cNvPr id="26" name="Shape 26"/>
          <p:cNvSpPr txBox="1">
            <a:spLocks noGrp="1"/>
          </p:cNvSpPr>
          <p:nvPr>
            <p:ph type="body" idx="1"/>
          </p:nvPr>
        </p:nvSpPr>
        <p:spPr>
          <a:xfrm>
            <a:off x="304800" y="932650"/>
            <a:ext cx="4464374" cy="6257974"/>
          </a:xfrm>
          <a:prstGeom prst="rect">
            <a:avLst/>
          </a:prstGeom>
        </p:spPr>
        <p:txBody>
          <a:bodyPr lIns="38100" tIns="38100" rIns="38100" bIns="38100" anchor="t" anchorCtr="0">
            <a:noAutofit/>
          </a:bodyPr>
          <a:lstStyle/>
          <a:p>
            <a:pPr rtl="0">
              <a:lnSpc>
                <a:spcPct val="100000"/>
              </a:lnSpc>
              <a:buNone/>
            </a:pPr>
            <a:r>
              <a:rPr lang="en-US" sz="2666" dirty="0">
                <a:solidFill>
                  <a:srgbClr val="000000"/>
                </a:solidFill>
                <a:latin typeface="Arial"/>
                <a:ea typeface="Arial"/>
                <a:cs typeface="Arial"/>
                <a:sym typeface="Arial"/>
              </a:rPr>
              <a:t>1. Under what restrictions would the Southern states be readmitted to the Union?</a:t>
            </a:r>
          </a:p>
          <a:p>
            <a:endParaRPr lang="en-US" sz="2666" dirty="0">
              <a:solidFill>
                <a:srgbClr val="000000"/>
              </a:solidFill>
              <a:latin typeface="Arial"/>
              <a:ea typeface="Arial"/>
              <a:cs typeface="Arial"/>
              <a:sym typeface="Arial"/>
            </a:endParaRPr>
          </a:p>
          <a:p>
            <a:pPr rtl="0">
              <a:lnSpc>
                <a:spcPct val="100000"/>
              </a:lnSpc>
              <a:buNone/>
            </a:pPr>
            <a:r>
              <a:rPr lang="en-US" sz="2666" dirty="0">
                <a:solidFill>
                  <a:srgbClr val="000000"/>
                </a:solidFill>
                <a:latin typeface="Arial"/>
                <a:ea typeface="Arial"/>
                <a:cs typeface="Arial"/>
                <a:sym typeface="Arial"/>
              </a:rPr>
              <a:t>2. What would be the political/ social status of blacks (freemen)?</a:t>
            </a:r>
          </a:p>
          <a:p>
            <a:endParaRPr lang="en-US" sz="2666" dirty="0">
              <a:solidFill>
                <a:srgbClr val="000000"/>
              </a:solidFill>
              <a:latin typeface="Arial"/>
              <a:ea typeface="Arial"/>
              <a:cs typeface="Arial"/>
              <a:sym typeface="Arial"/>
            </a:endParaRPr>
          </a:p>
          <a:p>
            <a:pPr rtl="0">
              <a:lnSpc>
                <a:spcPct val="100000"/>
              </a:lnSpc>
              <a:buNone/>
            </a:pPr>
            <a:r>
              <a:rPr lang="en-US" sz="2666" dirty="0">
                <a:solidFill>
                  <a:srgbClr val="000000"/>
                </a:solidFill>
                <a:latin typeface="Arial"/>
                <a:ea typeface="Arial"/>
                <a:cs typeface="Arial"/>
                <a:sym typeface="Arial"/>
              </a:rPr>
              <a:t>3. What should be done with rebels? Soldiers who fought? Leaders of the Rebellion?</a:t>
            </a:r>
          </a:p>
        </p:txBody>
      </p:sp>
      <p:sp>
        <p:nvSpPr>
          <p:cNvPr id="27" name="Shape 27"/>
          <p:cNvSpPr txBox="1">
            <a:spLocks noGrp="1"/>
          </p:cNvSpPr>
          <p:nvPr>
            <p:ph type="body" idx="2"/>
          </p:nvPr>
        </p:nvSpPr>
        <p:spPr>
          <a:xfrm>
            <a:off x="4712625" y="906350"/>
            <a:ext cx="5004974" cy="6322799"/>
          </a:xfrm>
          <a:prstGeom prst="rect">
            <a:avLst/>
          </a:prstGeom>
        </p:spPr>
        <p:txBody>
          <a:bodyPr lIns="38100" tIns="38100" rIns="38100" bIns="38100" anchor="t" anchorCtr="0">
            <a:noAutofit/>
          </a:bodyPr>
          <a:lstStyle/>
          <a:p>
            <a:endParaRPr dirty="0"/>
          </a:p>
        </p:txBody>
      </p:sp>
      <p:pic>
        <p:nvPicPr>
          <p:cNvPr id="28" name="Shape 28"/>
          <p:cNvPicPr preferRelativeResize="0"/>
          <p:nvPr/>
        </p:nvPicPr>
        <p:blipFill>
          <a:blip r:embed="rId3"/>
          <a:stretch>
            <a:fillRect/>
          </a:stretch>
        </p:blipFill>
        <p:spPr>
          <a:xfrm>
            <a:off x="4978400" y="1015975"/>
            <a:ext cx="4881250" cy="6312750"/>
          </a:xfrm>
          <a:prstGeom prst="rect">
            <a:avLst/>
          </a:prstGeom>
        </p:spPr>
      </p:pic>
      <p:sp>
        <p:nvSpPr>
          <p:cNvPr id="29" name="Shape 29"/>
          <p:cNvSpPr txBox="1"/>
          <p:nvPr/>
        </p:nvSpPr>
        <p:spPr>
          <a:xfrm>
            <a:off x="4986375" y="1095300"/>
            <a:ext cx="1772799" cy="927024"/>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Sherman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Successes of Reconstruction</a:t>
            </a:r>
          </a:p>
        </p:txBody>
      </p:sp>
      <p:sp>
        <p:nvSpPr>
          <p:cNvPr id="177" name="Shape 177"/>
          <p:cNvSpPr txBox="1">
            <a:spLocks noGrp="1"/>
          </p:cNvSpPr>
          <p:nvPr>
            <p:ph type="body" idx="1"/>
          </p:nvPr>
        </p:nvSpPr>
        <p:spPr>
          <a:xfrm>
            <a:off x="304800" y="1828800"/>
            <a:ext cx="4546599" cy="5562600"/>
          </a:xfrm>
          <a:prstGeom prst="rect">
            <a:avLst/>
          </a:prstGeom>
        </p:spPr>
        <p:txBody>
          <a:bodyPr lIns="38100" tIns="38100" rIns="38100" bIns="38100" anchor="t" anchorCtr="0">
            <a:noAutofit/>
          </a:bodyPr>
          <a:lstStyle/>
          <a:p>
            <a:pPr>
              <a:lnSpc>
                <a:spcPct val="100000"/>
              </a:lnSpc>
              <a:buNone/>
            </a:pPr>
            <a:r>
              <a:rPr lang="en-US" sz="2666">
                <a:solidFill>
                  <a:srgbClr val="000000"/>
                </a:solidFill>
                <a:latin typeface="Arial"/>
                <a:ea typeface="Arial"/>
                <a:cs typeface="Arial"/>
                <a:sym typeface="Arial"/>
              </a:rPr>
              <a:t> </a:t>
            </a:r>
          </a:p>
        </p:txBody>
      </p:sp>
      <p:sp>
        <p:nvSpPr>
          <p:cNvPr id="178" name="Shape 178"/>
          <p:cNvSpPr txBox="1">
            <a:spLocks noGrp="1"/>
          </p:cNvSpPr>
          <p:nvPr>
            <p:ph type="body" idx="2"/>
          </p:nvPr>
        </p:nvSpPr>
        <p:spPr>
          <a:xfrm>
            <a:off x="5079225" y="943325"/>
            <a:ext cx="4946225" cy="6390599"/>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1. Federal enforcement of Universal manhood suffrage in all states</a:t>
            </a:r>
          </a:p>
          <a:p>
            <a:pPr rtl="0">
              <a:lnSpc>
                <a:spcPct val="100000"/>
              </a:lnSpc>
              <a:buNone/>
            </a:pPr>
            <a:r>
              <a:rPr lang="en-US" sz="2666">
                <a:solidFill>
                  <a:srgbClr val="000000"/>
                </a:solidFill>
                <a:latin typeface="Arial"/>
                <a:ea typeface="Arial"/>
                <a:cs typeface="Arial"/>
                <a:sym typeface="Arial"/>
              </a:rPr>
              <a:t>2. Replaced many appointed officials with elected ones</a:t>
            </a:r>
          </a:p>
          <a:p>
            <a:pPr rtl="0">
              <a:lnSpc>
                <a:spcPct val="100000"/>
              </a:lnSpc>
              <a:buNone/>
            </a:pPr>
            <a:r>
              <a:rPr lang="en-US" sz="2666">
                <a:solidFill>
                  <a:srgbClr val="000000"/>
                </a:solidFill>
                <a:latin typeface="Arial"/>
                <a:ea typeface="Arial"/>
                <a:cs typeface="Arial"/>
                <a:sym typeface="Arial"/>
              </a:rPr>
              <a:t>3. Brought the Reform Movement to the South</a:t>
            </a:r>
          </a:p>
          <a:p>
            <a:pPr rtl="0">
              <a:lnSpc>
                <a:spcPct val="100000"/>
              </a:lnSpc>
              <a:buNone/>
            </a:pPr>
            <a:r>
              <a:rPr lang="en-US" sz="2666">
                <a:solidFill>
                  <a:srgbClr val="000000"/>
                </a:solidFill>
                <a:latin typeface="Arial"/>
                <a:ea typeface="Arial"/>
                <a:cs typeface="Arial"/>
                <a:sym typeface="Arial"/>
              </a:rPr>
              <a:t>    -public schools</a:t>
            </a:r>
          </a:p>
          <a:p>
            <a:pPr rtl="0">
              <a:lnSpc>
                <a:spcPct val="100000"/>
              </a:lnSpc>
              <a:buNone/>
            </a:pPr>
            <a:r>
              <a:rPr lang="en-US" sz="2666">
                <a:solidFill>
                  <a:srgbClr val="000000"/>
                </a:solidFill>
                <a:latin typeface="Arial"/>
                <a:ea typeface="Arial"/>
                <a:cs typeface="Arial"/>
                <a:sym typeface="Arial"/>
              </a:rPr>
              <a:t>    -orphanages</a:t>
            </a:r>
          </a:p>
          <a:p>
            <a:pPr rtl="0">
              <a:lnSpc>
                <a:spcPct val="100000"/>
              </a:lnSpc>
              <a:buNone/>
            </a:pPr>
            <a:r>
              <a:rPr lang="en-US" sz="2666">
                <a:solidFill>
                  <a:srgbClr val="000000"/>
                </a:solidFill>
                <a:latin typeface="Arial"/>
                <a:ea typeface="Arial"/>
                <a:cs typeface="Arial"/>
                <a:sym typeface="Arial"/>
              </a:rPr>
              <a:t>    -mental institutions</a:t>
            </a:r>
          </a:p>
          <a:p>
            <a:pPr rtl="0">
              <a:lnSpc>
                <a:spcPct val="100000"/>
              </a:lnSpc>
              <a:buNone/>
            </a:pPr>
            <a:r>
              <a:rPr lang="en-US" sz="2666">
                <a:solidFill>
                  <a:srgbClr val="000000"/>
                </a:solidFill>
                <a:latin typeface="Arial"/>
                <a:ea typeface="Arial"/>
                <a:cs typeface="Arial"/>
                <a:sym typeface="Arial"/>
              </a:rPr>
              <a:t>4. Brought infrastructure to the South through loans, grants, tax exemptions, etc.</a:t>
            </a:r>
          </a:p>
          <a:p>
            <a:pPr rtl="0">
              <a:lnSpc>
                <a:spcPct val="100000"/>
              </a:lnSpc>
              <a:buNone/>
            </a:pPr>
            <a:r>
              <a:rPr lang="en-US" sz="2666">
                <a:solidFill>
                  <a:srgbClr val="000000"/>
                </a:solidFill>
                <a:latin typeface="Arial"/>
                <a:ea typeface="Arial"/>
                <a:cs typeface="Arial"/>
                <a:sym typeface="Arial"/>
              </a:rPr>
              <a:t>5. Blacks serving in state and federal congresses (at least at first!)</a:t>
            </a:r>
          </a:p>
        </p:txBody>
      </p:sp>
      <p:pic>
        <p:nvPicPr>
          <p:cNvPr id="179" name="Shape 179"/>
          <p:cNvPicPr preferRelativeResize="0"/>
          <p:nvPr/>
        </p:nvPicPr>
        <p:blipFill>
          <a:blip r:embed="rId3"/>
          <a:stretch>
            <a:fillRect/>
          </a:stretch>
        </p:blipFill>
        <p:spPr>
          <a:xfrm>
            <a:off x="152800" y="1111925"/>
            <a:ext cx="4891024" cy="6249950"/>
          </a:xfrm>
          <a:prstGeom prst="rect">
            <a:avLst/>
          </a:prstGeom>
        </p:spPr>
      </p:pic>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Shape 184"/>
          <p:cNvPicPr preferRelativeResize="0"/>
          <p:nvPr/>
        </p:nvPicPr>
        <p:blipFill>
          <a:blip r:embed="rId3"/>
          <a:stretch>
            <a:fillRect/>
          </a:stretch>
        </p:blipFill>
        <p:spPr>
          <a:xfrm>
            <a:off x="226600" y="204325"/>
            <a:ext cx="9752224" cy="7186274"/>
          </a:xfrm>
          <a:prstGeom prst="rect">
            <a:avLst/>
          </a:prstGeom>
        </p:spPr>
      </p:pic>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Terms....    </a:t>
            </a:r>
          </a:p>
        </p:txBody>
      </p:sp>
      <p:sp>
        <p:nvSpPr>
          <p:cNvPr id="190" name="Shape 190"/>
          <p:cNvSpPr txBox="1">
            <a:spLocks noGrp="1"/>
          </p:cNvSpPr>
          <p:nvPr>
            <p:ph type="body" idx="1"/>
          </p:nvPr>
        </p:nvSpPr>
        <p:spPr>
          <a:xfrm>
            <a:off x="304800" y="1828800"/>
            <a:ext cx="4546599" cy="5562600"/>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Scalawags-White Southerners who joined the Republican party </a:t>
            </a:r>
          </a:p>
          <a:p>
            <a:pPr rtl="0">
              <a:lnSpc>
                <a:spcPct val="100000"/>
              </a:lnSpc>
              <a:buNone/>
            </a:pPr>
            <a:r>
              <a:rPr lang="en-US" sz="2666">
                <a:solidFill>
                  <a:srgbClr val="000000"/>
                </a:solidFill>
                <a:latin typeface="Arial"/>
                <a:ea typeface="Arial"/>
                <a:cs typeface="Arial"/>
                <a:sym typeface="Arial"/>
              </a:rPr>
              <a:t>    *Hoped to gain freedmen vote and then use political office to improve their own conditions</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Carpetbaggers- Northerners who moved to the South after the war</a:t>
            </a:r>
          </a:p>
          <a:p>
            <a:pPr rtl="0">
              <a:lnSpc>
                <a:spcPct val="100000"/>
              </a:lnSpc>
              <a:buNone/>
            </a:pPr>
            <a:r>
              <a:rPr lang="en-US" sz="2666">
                <a:solidFill>
                  <a:srgbClr val="000000"/>
                </a:solidFill>
                <a:latin typeface="Arial"/>
                <a:ea typeface="Arial"/>
                <a:cs typeface="Arial"/>
                <a:sym typeface="Arial"/>
              </a:rPr>
              <a:t>    *Many believed Carpetbaggers were going to exploit the South</a:t>
            </a:r>
          </a:p>
        </p:txBody>
      </p:sp>
      <p:sp>
        <p:nvSpPr>
          <p:cNvPr id="191" name="Shape 191"/>
          <p:cNvSpPr txBox="1">
            <a:spLocks noGrp="1"/>
          </p:cNvSpPr>
          <p:nvPr>
            <p:ph type="body" idx="2"/>
          </p:nvPr>
        </p:nvSpPr>
        <p:spPr>
          <a:xfrm>
            <a:off x="5384800" y="1828800"/>
            <a:ext cx="4546599" cy="5562600"/>
          </a:xfrm>
          <a:prstGeom prst="rect">
            <a:avLst/>
          </a:prstGeom>
        </p:spPr>
        <p:txBody>
          <a:bodyPr lIns="38100" tIns="38100" rIns="38100" bIns="38100" anchor="t" anchorCtr="0">
            <a:noAutofit/>
          </a:bodyPr>
          <a:lstStyle/>
          <a:p>
            <a:pPr>
              <a:lnSpc>
                <a:spcPct val="100000"/>
              </a:lnSpc>
              <a:buNone/>
            </a:pPr>
            <a:r>
              <a:rPr lang="en-US" sz="2666">
                <a:solidFill>
                  <a:srgbClr val="000000"/>
                </a:solidFill>
                <a:latin typeface="Arial"/>
                <a:ea typeface="Arial"/>
                <a:cs typeface="Arial"/>
                <a:sym typeface="Arial"/>
              </a:rPr>
              <a:t> </a:t>
            </a:r>
          </a:p>
        </p:txBody>
      </p:sp>
      <p:pic>
        <p:nvPicPr>
          <p:cNvPr id="192" name="Shape 192"/>
          <p:cNvPicPr preferRelativeResize="0"/>
          <p:nvPr/>
        </p:nvPicPr>
        <p:blipFill>
          <a:blip r:embed="rId3"/>
          <a:stretch>
            <a:fillRect/>
          </a:stretch>
        </p:blipFill>
        <p:spPr>
          <a:xfrm>
            <a:off x="5384800" y="203200"/>
            <a:ext cx="4529974" cy="7252799"/>
          </a:xfrm>
          <a:prstGeom prst="rect">
            <a:avLst/>
          </a:prstGeom>
        </p:spPr>
      </p:pic>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221425" y="119850"/>
            <a:ext cx="9615999" cy="989850"/>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Ku Klux Klan</a:t>
            </a:r>
          </a:p>
        </p:txBody>
      </p:sp>
      <p:sp>
        <p:nvSpPr>
          <p:cNvPr id="198" name="Shape 198"/>
          <p:cNvSpPr txBox="1">
            <a:spLocks noGrp="1"/>
          </p:cNvSpPr>
          <p:nvPr>
            <p:ph type="body" idx="1"/>
          </p:nvPr>
        </p:nvSpPr>
        <p:spPr>
          <a:xfrm>
            <a:off x="189600" y="798625"/>
            <a:ext cx="4357749" cy="7216825"/>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Kuklos is Greek for "circle"</a:t>
            </a:r>
          </a:p>
          <a:p>
            <a:pPr rtl="0">
              <a:lnSpc>
                <a:spcPct val="100000"/>
              </a:lnSpc>
              <a:buNone/>
            </a:pPr>
            <a:r>
              <a:rPr lang="en-US" sz="2666">
                <a:solidFill>
                  <a:srgbClr val="000000"/>
                </a:solidFill>
                <a:latin typeface="Arial"/>
                <a:ea typeface="Arial"/>
                <a:cs typeface="Arial"/>
                <a:sym typeface="Arial"/>
              </a:rPr>
              <a:t>-Formed by Confederate veterans specifically for initiating a war of terror on blacks</a:t>
            </a:r>
          </a:p>
          <a:p>
            <a:pPr rtl="0">
              <a:lnSpc>
                <a:spcPct val="100000"/>
              </a:lnSpc>
              <a:buNone/>
            </a:pPr>
            <a:r>
              <a:rPr lang="en-US" sz="2666">
                <a:solidFill>
                  <a:srgbClr val="000000"/>
                </a:solidFill>
                <a:latin typeface="Arial"/>
                <a:ea typeface="Arial"/>
                <a:cs typeface="Arial"/>
                <a:sym typeface="Arial"/>
              </a:rPr>
              <a:t>-Murdered carpetbaggers, scalawags, blacks and especially black leaders, Republicans, teachers, etc.</a:t>
            </a:r>
          </a:p>
          <a:p>
            <a:pPr rtl="0">
              <a:lnSpc>
                <a:spcPct val="100000"/>
              </a:lnSpc>
              <a:buNone/>
            </a:pPr>
            <a:r>
              <a:rPr lang="en-US" sz="2666">
                <a:solidFill>
                  <a:srgbClr val="FF0000"/>
                </a:solidFill>
                <a:latin typeface="Arial"/>
                <a:ea typeface="Arial"/>
                <a:cs typeface="Arial"/>
                <a:sym typeface="Arial"/>
              </a:rPr>
              <a:t>-Goal was to restore White Supremacy</a:t>
            </a:r>
          </a:p>
          <a:p>
            <a:pPr rtl="0">
              <a:lnSpc>
                <a:spcPct val="100000"/>
              </a:lnSpc>
              <a:buNone/>
            </a:pPr>
            <a:r>
              <a:rPr lang="en-US" sz="2666">
                <a:solidFill>
                  <a:srgbClr val="000000"/>
                </a:solidFill>
                <a:latin typeface="Arial"/>
                <a:ea typeface="Arial"/>
                <a:cs typeface="Arial"/>
                <a:sym typeface="Arial"/>
              </a:rPr>
              <a:t> -Public and demeaning lynch mobs </a:t>
            </a:r>
          </a:p>
          <a:p>
            <a:pPr rtl="0">
              <a:lnSpc>
                <a:spcPct val="100000"/>
              </a:lnSpc>
              <a:buNone/>
            </a:pPr>
            <a:r>
              <a:rPr lang="en-US" sz="2666">
                <a:solidFill>
                  <a:srgbClr val="000000"/>
                </a:solidFill>
                <a:latin typeface="Arial"/>
                <a:ea typeface="Arial"/>
                <a:cs typeface="Arial"/>
                <a:sym typeface="Arial"/>
              </a:rPr>
              <a:t>-Often composed of prominent members of society</a:t>
            </a:r>
          </a:p>
        </p:txBody>
      </p:sp>
      <p:sp>
        <p:nvSpPr>
          <p:cNvPr id="199" name="Shape 199"/>
          <p:cNvSpPr txBox="1">
            <a:spLocks noGrp="1"/>
          </p:cNvSpPr>
          <p:nvPr>
            <p:ph type="body" idx="2"/>
          </p:nvPr>
        </p:nvSpPr>
        <p:spPr>
          <a:xfrm>
            <a:off x="5384800" y="1828800"/>
            <a:ext cx="4546599" cy="5562600"/>
          </a:xfrm>
          <a:prstGeom prst="rect">
            <a:avLst/>
          </a:prstGeom>
        </p:spPr>
        <p:txBody>
          <a:bodyPr lIns="38100" tIns="38100" rIns="38100" bIns="38100" anchor="t" anchorCtr="0">
            <a:noAutofit/>
          </a:bodyPr>
          <a:lstStyle/>
          <a:p>
            <a:pPr>
              <a:lnSpc>
                <a:spcPct val="100000"/>
              </a:lnSpc>
              <a:buNone/>
            </a:pPr>
            <a:r>
              <a:rPr lang="en-US" sz="2666">
                <a:solidFill>
                  <a:srgbClr val="000000"/>
                </a:solidFill>
                <a:latin typeface="Arial"/>
                <a:ea typeface="Arial"/>
                <a:cs typeface="Arial"/>
                <a:sym typeface="Arial"/>
              </a:rPr>
              <a:t> </a:t>
            </a:r>
          </a:p>
        </p:txBody>
      </p:sp>
      <p:pic>
        <p:nvPicPr>
          <p:cNvPr id="200" name="Shape 200"/>
          <p:cNvPicPr preferRelativeResize="0"/>
          <p:nvPr/>
        </p:nvPicPr>
        <p:blipFill>
          <a:blip r:embed="rId3"/>
          <a:stretch>
            <a:fillRect/>
          </a:stretch>
        </p:blipFill>
        <p:spPr>
          <a:xfrm>
            <a:off x="4384250" y="346675"/>
            <a:ext cx="5688325" cy="7247449"/>
          </a:xfrm>
          <a:prstGeom prst="rect">
            <a:avLst/>
          </a:prstGeom>
        </p:spPr>
      </p:pic>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p:cNvPicPr preferRelativeResize="0"/>
          <p:nvPr/>
        </p:nvPicPr>
        <p:blipFill>
          <a:blip r:embed="rId3"/>
          <a:stretch>
            <a:fillRect/>
          </a:stretch>
        </p:blipFill>
        <p:spPr>
          <a:xfrm>
            <a:off x="229525" y="216775"/>
            <a:ext cx="9793124" cy="7340900"/>
          </a:xfrm>
          <a:prstGeom prst="rect">
            <a:avLst/>
          </a:prstGeom>
        </p:spPr>
      </p:pic>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Enforcement Acts</a:t>
            </a:r>
          </a:p>
        </p:txBody>
      </p:sp>
      <p:sp>
        <p:nvSpPr>
          <p:cNvPr id="211" name="Shape 211"/>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To end Klan violence and Democratic intimidation The Enforcement Acts of 1870 &amp; 1871 were passed</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Provided for Federal Supervision of elections in Southern States</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Gave President the power to use Federal troops in areas threatened by the KKK</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**Deemed unconstitutional in 1882, but by this time Terrorist groups had managed to restore white supremacy throughout the South</a:t>
            </a:r>
          </a:p>
        </p:txBody>
      </p:sp>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 Reconstruction Utterly Fails!</a:t>
            </a:r>
          </a:p>
        </p:txBody>
      </p:sp>
      <p:sp>
        <p:nvSpPr>
          <p:cNvPr id="217" name="Shape 217"/>
          <p:cNvSpPr txBox="1">
            <a:spLocks noGrp="1"/>
          </p:cNvSpPr>
          <p:nvPr>
            <p:ph type="body" idx="1"/>
          </p:nvPr>
        </p:nvSpPr>
        <p:spPr>
          <a:xfrm>
            <a:off x="298750" y="832750"/>
            <a:ext cx="4033975" cy="6907899"/>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High Taxes are required to reconstruct the South</a:t>
            </a:r>
          </a:p>
          <a:p>
            <a:pPr rtl="0">
              <a:lnSpc>
                <a:spcPct val="100000"/>
              </a:lnSpc>
              <a:buNone/>
            </a:pPr>
            <a:r>
              <a:rPr lang="en-US" sz="2666">
                <a:solidFill>
                  <a:srgbClr val="000000"/>
                </a:solidFill>
                <a:latin typeface="Arial"/>
                <a:ea typeface="Arial"/>
                <a:cs typeface="Arial"/>
                <a:sym typeface="Arial"/>
              </a:rPr>
              <a:t>-Propaganda war against Reconstruction</a:t>
            </a:r>
          </a:p>
          <a:p>
            <a:pPr rtl="0">
              <a:lnSpc>
                <a:spcPct val="100000"/>
              </a:lnSpc>
              <a:buNone/>
            </a:pPr>
            <a:r>
              <a:rPr lang="en-US" sz="2666">
                <a:solidFill>
                  <a:srgbClr val="000000"/>
                </a:solidFill>
                <a:latin typeface="Arial"/>
                <a:ea typeface="Arial"/>
                <a:cs typeface="Arial"/>
                <a:sym typeface="Arial"/>
              </a:rPr>
              <a:t>-Carpetbagger Northerners run Southern governments and make fortunes at the expense of Southerners</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-Corruption runs rampant!</a:t>
            </a:r>
          </a:p>
          <a:p>
            <a:pPr rtl="0">
              <a:lnSpc>
                <a:spcPct val="100000"/>
              </a:lnSpc>
              <a:buNone/>
            </a:pPr>
            <a:r>
              <a:rPr lang="en-US" sz="2666">
                <a:solidFill>
                  <a:srgbClr val="000000"/>
                </a:solidFill>
                <a:latin typeface="Arial"/>
                <a:ea typeface="Arial"/>
                <a:cs typeface="Arial"/>
                <a:sym typeface="Arial"/>
              </a:rPr>
              <a:t>-Grant's administration is riddled with corruption, graft, scandal and ineffectiveness </a:t>
            </a:r>
          </a:p>
          <a:p>
            <a:endParaRPr lang="en-US" sz="2666">
              <a:solidFill>
                <a:srgbClr val="000000"/>
              </a:solidFill>
              <a:latin typeface="Arial"/>
              <a:ea typeface="Arial"/>
              <a:cs typeface="Arial"/>
              <a:sym typeface="Arial"/>
            </a:endParaRPr>
          </a:p>
        </p:txBody>
      </p:sp>
      <p:sp>
        <p:nvSpPr>
          <p:cNvPr id="218" name="Shape 218"/>
          <p:cNvSpPr txBox="1">
            <a:spLocks noGrp="1"/>
          </p:cNvSpPr>
          <p:nvPr>
            <p:ph type="body" idx="2"/>
          </p:nvPr>
        </p:nvSpPr>
        <p:spPr>
          <a:xfrm>
            <a:off x="5384800" y="1828800"/>
            <a:ext cx="4546599" cy="5562600"/>
          </a:xfrm>
          <a:prstGeom prst="rect">
            <a:avLst/>
          </a:prstGeom>
        </p:spPr>
        <p:txBody>
          <a:bodyPr lIns="38100" tIns="38100" rIns="38100" bIns="38100" anchor="t" anchorCtr="0">
            <a:noAutofit/>
          </a:bodyPr>
          <a:lstStyle/>
          <a:p>
            <a:pPr>
              <a:lnSpc>
                <a:spcPct val="100000"/>
              </a:lnSpc>
              <a:buNone/>
            </a:pPr>
            <a:r>
              <a:rPr lang="en-US" sz="2666">
                <a:solidFill>
                  <a:srgbClr val="000000"/>
                </a:solidFill>
                <a:latin typeface="Arial"/>
                <a:ea typeface="Arial"/>
                <a:cs typeface="Arial"/>
                <a:sym typeface="Arial"/>
              </a:rPr>
              <a:t> </a:t>
            </a:r>
          </a:p>
        </p:txBody>
      </p:sp>
      <p:pic>
        <p:nvPicPr>
          <p:cNvPr id="219" name="Shape 219"/>
          <p:cNvPicPr preferRelativeResize="0"/>
          <p:nvPr/>
        </p:nvPicPr>
        <p:blipFill>
          <a:blip r:embed="rId3"/>
          <a:stretch>
            <a:fillRect/>
          </a:stretch>
        </p:blipFill>
        <p:spPr>
          <a:xfrm>
            <a:off x="4383825" y="1050050"/>
            <a:ext cx="5675899" cy="6449675"/>
          </a:xfrm>
          <a:prstGeom prst="rect">
            <a:avLst/>
          </a:prstGeom>
        </p:spPr>
      </p:pic>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10075" y="310625"/>
            <a:ext cx="9615999" cy="2594299"/>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Scandal Distracts Reconstruction Effort</a:t>
            </a:r>
          </a:p>
          <a:p>
            <a:pPr rtl="0">
              <a:lnSpc>
                <a:spcPct val="100000"/>
              </a:lnSpc>
              <a:buNone/>
            </a:pPr>
            <a:r>
              <a:rPr lang="en-US" sz="4266">
                <a:solidFill>
                  <a:srgbClr val="000000"/>
                </a:solidFill>
                <a:latin typeface="Arial"/>
                <a:ea typeface="Arial"/>
                <a:cs typeface="Arial"/>
                <a:sym typeface="Arial"/>
              </a:rPr>
              <a:t> </a:t>
            </a:r>
          </a:p>
          <a:p>
            <a:pPr rtl="0">
              <a:lnSpc>
                <a:spcPct val="100000"/>
              </a:lnSpc>
              <a:buNone/>
            </a:pPr>
            <a:r>
              <a:rPr lang="en-US" sz="4266">
                <a:solidFill>
                  <a:srgbClr val="000000"/>
                </a:solidFill>
                <a:latin typeface="Arial"/>
                <a:ea typeface="Arial"/>
                <a:cs typeface="Arial"/>
                <a:sym typeface="Arial"/>
              </a:rPr>
              <a:t> </a:t>
            </a:r>
          </a:p>
        </p:txBody>
      </p:sp>
      <p:sp>
        <p:nvSpPr>
          <p:cNvPr id="225" name="Shape 225"/>
          <p:cNvSpPr txBox="1">
            <a:spLocks noGrp="1"/>
          </p:cNvSpPr>
          <p:nvPr>
            <p:ph type="body" idx="1"/>
          </p:nvPr>
        </p:nvSpPr>
        <p:spPr>
          <a:xfrm>
            <a:off x="508000" y="1625600"/>
            <a:ext cx="3969450" cy="6557574"/>
          </a:xfrm>
          <a:prstGeom prst="rect">
            <a:avLst/>
          </a:prstGeom>
        </p:spPr>
        <p:txBody>
          <a:bodyPr lIns="38100" tIns="38100" rIns="38100" bIns="38100" anchor="t" anchorCtr="0">
            <a:noAutofit/>
          </a:bodyPr>
          <a:lstStyle/>
          <a:p>
            <a:pPr rtl="0">
              <a:lnSpc>
                <a:spcPct val="100000"/>
              </a:lnSpc>
              <a:buNone/>
            </a:pPr>
            <a:r>
              <a:rPr lang="en-US" sz="2666" b="1" u="sng">
                <a:solidFill>
                  <a:srgbClr val="000000"/>
                </a:solidFill>
                <a:latin typeface="Arial"/>
                <a:ea typeface="Arial"/>
                <a:cs typeface="Arial"/>
                <a:sym typeface="Arial"/>
              </a:rPr>
              <a:t>Credit Mobilier</a:t>
            </a:r>
          </a:p>
          <a:p>
            <a:pPr rtl="0">
              <a:lnSpc>
                <a:spcPct val="100000"/>
              </a:lnSpc>
              <a:buNone/>
            </a:pPr>
            <a:r>
              <a:rPr lang="en-US" sz="2666" b="0">
                <a:solidFill>
                  <a:srgbClr val="000000"/>
                </a:solidFill>
                <a:latin typeface="Arial"/>
                <a:ea typeface="Arial"/>
                <a:cs typeface="Arial"/>
                <a:sym typeface="Arial"/>
              </a:rPr>
              <a:t>-construction subcontractor of the United States</a:t>
            </a:r>
          </a:p>
          <a:p>
            <a:pPr rtl="0">
              <a:lnSpc>
                <a:spcPct val="100000"/>
              </a:lnSpc>
              <a:buNone/>
            </a:pPr>
            <a:r>
              <a:rPr lang="en-US" sz="2666" b="1">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-overestimated contracts</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-skimmed money of a gov't railroad contract</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-filtered money to executives and politicians</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FF0000"/>
                </a:solidFill>
                <a:latin typeface="Arial"/>
                <a:ea typeface="Arial"/>
                <a:cs typeface="Arial"/>
                <a:sym typeface="Arial"/>
              </a:rPr>
              <a:t>-Involved Grant's VP!</a:t>
            </a:r>
          </a:p>
          <a:p>
            <a:pPr rtl="0">
              <a:lnSpc>
                <a:spcPct val="100000"/>
              </a:lnSpc>
              <a:buNone/>
            </a:pPr>
            <a:r>
              <a:rPr lang="en-US" sz="2666">
                <a:solidFill>
                  <a:srgbClr val="000000"/>
                </a:solidFill>
                <a:latin typeface="Arial"/>
                <a:ea typeface="Arial"/>
                <a:cs typeface="Arial"/>
                <a:sym typeface="Arial"/>
              </a:rPr>
              <a:t/>
            </a:r>
            <a:br>
              <a:rPr lang="en-US" sz="2666">
                <a:solidFill>
                  <a:srgbClr val="000000"/>
                </a:solidFill>
                <a:latin typeface="Arial"/>
                <a:ea typeface="Arial"/>
                <a:cs typeface="Arial"/>
                <a:sym typeface="Arial"/>
              </a:rPr>
            </a:b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 </a:t>
            </a:r>
          </a:p>
        </p:txBody>
      </p:sp>
      <p:sp>
        <p:nvSpPr>
          <p:cNvPr id="226" name="Shape 226"/>
          <p:cNvSpPr txBox="1">
            <a:spLocks noGrp="1"/>
          </p:cNvSpPr>
          <p:nvPr>
            <p:ph type="body" idx="2"/>
          </p:nvPr>
        </p:nvSpPr>
        <p:spPr>
          <a:xfrm>
            <a:off x="5080000" y="1237450"/>
            <a:ext cx="4615549" cy="6229125"/>
          </a:xfrm>
          <a:prstGeom prst="rect">
            <a:avLst/>
          </a:prstGeom>
        </p:spPr>
        <p:txBody>
          <a:bodyPr lIns="38100" tIns="38100" rIns="38100" bIns="38100" anchor="t" anchorCtr="0">
            <a:noAutofit/>
          </a:bodyPr>
          <a:lstStyle/>
          <a:p>
            <a:pPr rtl="0">
              <a:lnSpc>
                <a:spcPct val="100000"/>
              </a:lnSpc>
              <a:buNone/>
            </a:pPr>
            <a:r>
              <a:rPr lang="en-US" sz="2666" b="1" u="sng">
                <a:solidFill>
                  <a:srgbClr val="000000"/>
                </a:solidFill>
                <a:latin typeface="Arial"/>
                <a:ea typeface="Arial"/>
                <a:cs typeface="Arial"/>
                <a:sym typeface="Arial"/>
              </a:rPr>
              <a:t>Whiskey Ring</a:t>
            </a:r>
          </a:p>
          <a:p>
            <a:pPr rtl="0">
              <a:lnSpc>
                <a:spcPct val="100000"/>
              </a:lnSpc>
              <a:buNone/>
            </a:pPr>
            <a:r>
              <a:rPr lang="en-US" sz="2666" b="0">
                <a:solidFill>
                  <a:srgbClr val="000000"/>
                </a:solidFill>
                <a:latin typeface="Arial"/>
                <a:ea typeface="Arial"/>
                <a:cs typeface="Arial"/>
                <a:sym typeface="Arial"/>
              </a:rPr>
              <a:t>-Bribed federal and state officials to avoid millions of dollars of taxes</a:t>
            </a:r>
          </a:p>
          <a:p>
            <a:pPr rtl="0">
              <a:lnSpc>
                <a:spcPct val="100000"/>
              </a:lnSpc>
              <a:buNone/>
            </a:pPr>
            <a:r>
              <a:rPr lang="en-US" sz="2666" b="0">
                <a:solidFill>
                  <a:srgbClr val="000000"/>
                </a:solidFill>
                <a:latin typeface="Arial"/>
                <a:ea typeface="Arial"/>
                <a:cs typeface="Arial"/>
                <a:sym typeface="Arial"/>
              </a:rPr>
              <a:t>-Defrauded the Fed. Gov't of millions of Dollars</a:t>
            </a:r>
          </a:p>
          <a:p>
            <a:pPr rtl="0">
              <a:lnSpc>
                <a:spcPct val="100000"/>
              </a:lnSpc>
              <a:buNone/>
            </a:pPr>
            <a:r>
              <a:rPr lang="en-US" sz="2666" b="1">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-238 men involved</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FF0000"/>
                </a:solidFill>
                <a:latin typeface="Arial"/>
                <a:ea typeface="Arial"/>
                <a:cs typeface="Arial"/>
                <a:sym typeface="Arial"/>
              </a:rPr>
              <a:t>-Grant's personal secretary was involved</a:t>
            </a:r>
          </a:p>
          <a:p>
            <a:endParaRPr lang="en-US" sz="2666">
              <a:solidFill>
                <a:srgbClr val="FF0000"/>
              </a:solidFill>
              <a:latin typeface="Arial"/>
              <a:ea typeface="Arial"/>
              <a:cs typeface="Arial"/>
              <a:sym typeface="Arial"/>
            </a:endParaRPr>
          </a:p>
          <a:p>
            <a:pPr rtl="0">
              <a:lnSpc>
                <a:spcPct val="100000"/>
              </a:lnSpc>
              <a:buNone/>
            </a:pPr>
            <a:r>
              <a:rPr lang="en-US" sz="2666" b="1">
                <a:solidFill>
                  <a:srgbClr val="000000"/>
                </a:solidFill>
                <a:latin typeface="Arial"/>
                <a:ea typeface="Arial"/>
                <a:cs typeface="Arial"/>
                <a:sym typeface="Arial"/>
              </a:rPr>
              <a:t>Both cause people to focus on politics and scandal rather than on important issues!</a:t>
            </a:r>
          </a:p>
        </p:txBody>
      </p:sp>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287925" y="312325"/>
            <a:ext cx="4902400" cy="1074949"/>
          </a:xfrm>
          <a:prstGeom prst="rect">
            <a:avLst/>
          </a:prstGeom>
        </p:spPr>
        <p:txBody>
          <a:bodyPr lIns="38100" tIns="38100" rIns="38100" bIns="38100" anchor="t" anchorCtr="0">
            <a:noAutofit/>
          </a:bodyPr>
          <a:lstStyle/>
          <a:p>
            <a:pPr rtl="0">
              <a:lnSpc>
                <a:spcPct val="100000"/>
              </a:lnSpc>
              <a:buNone/>
            </a:pPr>
            <a:r>
              <a:rPr lang="en-US" sz="3733">
                <a:solidFill>
                  <a:srgbClr val="000000"/>
                </a:solidFill>
                <a:latin typeface="Arial"/>
                <a:ea typeface="Arial"/>
                <a:cs typeface="Arial"/>
                <a:sym typeface="Arial"/>
              </a:rPr>
              <a:t>Reconstruction Fails:</a:t>
            </a:r>
          </a:p>
        </p:txBody>
      </p:sp>
      <p:sp>
        <p:nvSpPr>
          <p:cNvPr id="232" name="Shape 232"/>
          <p:cNvSpPr txBox="1">
            <a:spLocks noGrp="1"/>
          </p:cNvSpPr>
          <p:nvPr>
            <p:ph type="body" idx="1"/>
          </p:nvPr>
        </p:nvSpPr>
        <p:spPr>
          <a:xfrm>
            <a:off x="304800" y="831050"/>
            <a:ext cx="4464374" cy="6368350"/>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-Terrorism works!</a:t>
            </a:r>
          </a:p>
          <a:p>
            <a:pPr rtl="0">
              <a:lnSpc>
                <a:spcPct val="100000"/>
              </a:lnSpc>
              <a:buNone/>
            </a:pPr>
            <a:r>
              <a:rPr lang="en-US" sz="2666">
                <a:solidFill>
                  <a:srgbClr val="000000"/>
                </a:solidFill>
                <a:latin typeface="Arial"/>
                <a:ea typeface="Arial"/>
                <a:cs typeface="Arial"/>
                <a:sym typeface="Arial"/>
              </a:rPr>
              <a:t>-Grant loosely enforces Reconstruction to help heal national wounds</a:t>
            </a:r>
          </a:p>
          <a:p>
            <a:pPr rtl="0">
              <a:lnSpc>
                <a:spcPct val="100000"/>
              </a:lnSpc>
              <a:buNone/>
            </a:pPr>
            <a:r>
              <a:rPr lang="en-US" sz="2666">
                <a:solidFill>
                  <a:srgbClr val="000000"/>
                </a:solidFill>
                <a:latin typeface="Arial"/>
                <a:ea typeface="Arial"/>
                <a:cs typeface="Arial"/>
                <a:sym typeface="Arial"/>
              </a:rPr>
              <a:t>-Blacks have de jure not de facto freedom</a:t>
            </a:r>
          </a:p>
          <a:p>
            <a:pPr rtl="0">
              <a:lnSpc>
                <a:spcPct val="100000"/>
              </a:lnSpc>
              <a:buNone/>
            </a:pPr>
            <a:r>
              <a:rPr lang="en-US" sz="2666">
                <a:solidFill>
                  <a:srgbClr val="000000"/>
                </a:solidFill>
                <a:latin typeface="Arial"/>
                <a:ea typeface="Arial"/>
                <a:cs typeface="Arial"/>
                <a:sym typeface="Arial"/>
              </a:rPr>
              <a:t>-White aristocracy still own land, wealth, and power</a:t>
            </a:r>
          </a:p>
          <a:p>
            <a:pPr rtl="0">
              <a:lnSpc>
                <a:spcPct val="100000"/>
              </a:lnSpc>
              <a:buNone/>
            </a:pPr>
            <a:r>
              <a:rPr lang="en-US" sz="2666">
                <a:solidFill>
                  <a:srgbClr val="000000"/>
                </a:solidFill>
                <a:latin typeface="Arial"/>
                <a:ea typeface="Arial"/>
                <a:cs typeface="Arial"/>
                <a:sym typeface="Arial"/>
              </a:rPr>
              <a:t>-Poor blacks have no skills, education, options and continue to work on former slave owners' land sharecropping</a:t>
            </a:r>
          </a:p>
          <a:p>
            <a:pPr rtl="0">
              <a:lnSpc>
                <a:spcPct val="100000"/>
              </a:lnSpc>
              <a:buNone/>
            </a:pPr>
            <a:r>
              <a:rPr lang="en-US" sz="2666">
                <a:solidFill>
                  <a:srgbClr val="000000"/>
                </a:solidFill>
                <a:latin typeface="Arial"/>
                <a:ea typeface="Arial"/>
                <a:cs typeface="Arial"/>
                <a:sym typeface="Arial"/>
              </a:rPr>
              <a:t>-Blacks are forced out of political offices in the South</a:t>
            </a:r>
          </a:p>
        </p:txBody>
      </p:sp>
      <p:sp>
        <p:nvSpPr>
          <p:cNvPr id="233" name="Shape 233"/>
          <p:cNvSpPr txBox="1">
            <a:spLocks noGrp="1"/>
          </p:cNvSpPr>
          <p:nvPr>
            <p:ph type="body" idx="2"/>
          </p:nvPr>
        </p:nvSpPr>
        <p:spPr>
          <a:xfrm>
            <a:off x="5384800" y="1828800"/>
            <a:ext cx="4546599" cy="5562600"/>
          </a:xfrm>
          <a:prstGeom prst="rect">
            <a:avLst/>
          </a:prstGeom>
        </p:spPr>
        <p:txBody>
          <a:bodyPr lIns="38100" tIns="38100" rIns="38100" bIns="38100" anchor="t" anchorCtr="0">
            <a:noAutofit/>
          </a:bodyPr>
          <a:lstStyle/>
          <a:p>
            <a:pPr>
              <a:lnSpc>
                <a:spcPct val="100000"/>
              </a:lnSpc>
              <a:buNone/>
            </a:pPr>
            <a:r>
              <a:rPr lang="en-US" sz="2666">
                <a:solidFill>
                  <a:srgbClr val="000000"/>
                </a:solidFill>
                <a:latin typeface="Arial"/>
                <a:ea typeface="Arial"/>
                <a:cs typeface="Arial"/>
                <a:sym typeface="Arial"/>
              </a:rPr>
              <a:t> </a:t>
            </a:r>
          </a:p>
        </p:txBody>
      </p:sp>
      <p:pic>
        <p:nvPicPr>
          <p:cNvPr id="234" name="Shape 234"/>
          <p:cNvPicPr preferRelativeResize="0"/>
          <p:nvPr/>
        </p:nvPicPr>
        <p:blipFill>
          <a:blip r:embed="rId3"/>
          <a:stretch>
            <a:fillRect/>
          </a:stretch>
        </p:blipFill>
        <p:spPr>
          <a:xfrm>
            <a:off x="4775200" y="203200"/>
            <a:ext cx="5120749" cy="7130124"/>
          </a:xfrm>
          <a:prstGeom prst="rect">
            <a:avLst/>
          </a:prstGeom>
        </p:spPr>
      </p:pic>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10075" y="310625"/>
            <a:ext cx="9615999" cy="1355325"/>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The Supreme Court Fails to Enforce Reconstruction</a:t>
            </a:r>
          </a:p>
        </p:txBody>
      </p:sp>
      <p:sp>
        <p:nvSpPr>
          <p:cNvPr id="240" name="Shape 240"/>
          <p:cNvSpPr txBox="1">
            <a:spLocks noGrp="1"/>
          </p:cNvSpPr>
          <p:nvPr>
            <p:ph type="body" idx="1"/>
          </p:nvPr>
        </p:nvSpPr>
        <p:spPr>
          <a:xfrm>
            <a:off x="288650" y="1611425"/>
            <a:ext cx="4634925" cy="6314650"/>
          </a:xfrm>
          <a:prstGeom prst="rect">
            <a:avLst/>
          </a:prstGeom>
        </p:spPr>
        <p:txBody>
          <a:bodyPr lIns="38100" tIns="38100" rIns="38100" bIns="38100" anchor="t" anchorCtr="0">
            <a:noAutofit/>
          </a:bodyPr>
          <a:lstStyle/>
          <a:p>
            <a:pPr rtl="0">
              <a:lnSpc>
                <a:spcPct val="100000"/>
              </a:lnSpc>
              <a:buNone/>
            </a:pPr>
            <a:r>
              <a:rPr lang="en-US" sz="2666" i="1">
                <a:solidFill>
                  <a:srgbClr val="000000"/>
                </a:solidFill>
                <a:latin typeface="Arial"/>
                <a:ea typeface="Arial"/>
                <a:cs typeface="Arial"/>
                <a:sym typeface="Arial"/>
              </a:rPr>
              <a:t>US v. Cruikshank- </a:t>
            </a:r>
            <a:r>
              <a:rPr lang="en-US" sz="2666" i="0">
                <a:solidFill>
                  <a:srgbClr val="000000"/>
                </a:solidFill>
                <a:latin typeface="Arial"/>
                <a:ea typeface="Arial"/>
                <a:cs typeface="Arial"/>
                <a:sym typeface="Arial"/>
              </a:rPr>
              <a:t>14th amendment did not give the fed. gov't the right to punish individual who oppressed blacks</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i="1">
                <a:solidFill>
                  <a:srgbClr val="000000"/>
                </a:solidFill>
                <a:latin typeface="Arial"/>
                <a:ea typeface="Arial"/>
                <a:cs typeface="Arial"/>
                <a:sym typeface="Arial"/>
              </a:rPr>
              <a:t>US v. Reese</a:t>
            </a:r>
            <a:r>
              <a:rPr lang="en-US" sz="2666" i="0">
                <a:solidFill>
                  <a:srgbClr val="000000"/>
                </a:solidFill>
                <a:latin typeface="Arial"/>
                <a:ea typeface="Arial"/>
                <a:cs typeface="Arial"/>
                <a:sym typeface="Arial"/>
              </a:rPr>
              <a:t> allows states to restrict voting with:</a:t>
            </a:r>
          </a:p>
          <a:p>
            <a:pPr rtl="0">
              <a:lnSpc>
                <a:spcPct val="100000"/>
              </a:lnSpc>
              <a:buNone/>
            </a:pPr>
            <a:r>
              <a:rPr lang="en-US" sz="2666">
                <a:solidFill>
                  <a:srgbClr val="000000"/>
                </a:solidFill>
                <a:latin typeface="Arial"/>
                <a:ea typeface="Arial"/>
                <a:cs typeface="Arial"/>
                <a:sym typeface="Arial"/>
              </a:rPr>
              <a:t>-grandfather clauses</a:t>
            </a:r>
          </a:p>
          <a:p>
            <a:pPr rtl="0">
              <a:lnSpc>
                <a:spcPct val="100000"/>
              </a:lnSpc>
              <a:buNone/>
            </a:pPr>
            <a:r>
              <a:rPr lang="en-US" sz="2666">
                <a:solidFill>
                  <a:srgbClr val="000000"/>
                </a:solidFill>
                <a:latin typeface="Arial"/>
                <a:ea typeface="Arial"/>
                <a:cs typeface="Arial"/>
                <a:sym typeface="Arial"/>
              </a:rPr>
              <a:t>-poll taxes</a:t>
            </a:r>
          </a:p>
          <a:p>
            <a:pPr rtl="0">
              <a:lnSpc>
                <a:spcPct val="100000"/>
              </a:lnSpc>
              <a:buNone/>
            </a:pPr>
            <a:r>
              <a:rPr lang="en-US" sz="2666">
                <a:solidFill>
                  <a:srgbClr val="000000"/>
                </a:solidFill>
                <a:latin typeface="Arial"/>
                <a:ea typeface="Arial"/>
                <a:cs typeface="Arial"/>
                <a:sym typeface="Arial"/>
              </a:rPr>
              <a:t>-literacy tests</a:t>
            </a:r>
          </a:p>
          <a:p>
            <a:pPr rtl="0">
              <a:lnSpc>
                <a:spcPct val="100000"/>
              </a:lnSpc>
              <a:buNone/>
            </a:pPr>
            <a:r>
              <a:rPr lang="en-US" sz="2666">
                <a:solidFill>
                  <a:srgbClr val="000000"/>
                </a:solidFill>
                <a:latin typeface="Arial"/>
                <a:ea typeface="Arial"/>
                <a:cs typeface="Arial"/>
                <a:sym typeface="Arial"/>
              </a:rPr>
              <a:t>-property requirements</a:t>
            </a:r>
          </a:p>
          <a:p>
            <a:pPr rtl="0">
              <a:lnSpc>
                <a:spcPct val="100000"/>
              </a:lnSpc>
              <a:buNone/>
            </a:pPr>
            <a:r>
              <a:rPr lang="en-US" sz="2666">
                <a:solidFill>
                  <a:srgbClr val="000000"/>
                </a:solidFill>
                <a:latin typeface="Arial"/>
                <a:ea typeface="Arial"/>
                <a:cs typeface="Arial"/>
                <a:sym typeface="Arial"/>
              </a:rPr>
              <a:t>-blacks to be disenfranchised in the South</a:t>
            </a:r>
          </a:p>
          <a:p>
            <a:pPr rtl="0">
              <a:lnSpc>
                <a:spcPct val="100000"/>
              </a:lnSpc>
              <a:buNone/>
            </a:pPr>
            <a:r>
              <a:rPr lang="en-US" sz="2666">
                <a:solidFill>
                  <a:srgbClr val="000000"/>
                </a:solidFill>
                <a:latin typeface="Arial"/>
                <a:ea typeface="Arial"/>
                <a:cs typeface="Arial"/>
                <a:sym typeface="Arial"/>
              </a:rPr>
              <a:t/>
            </a:r>
            <a:br>
              <a:rPr lang="en-US" sz="2666">
                <a:solidFill>
                  <a:srgbClr val="000000"/>
                </a:solidFill>
                <a:latin typeface="Arial"/>
                <a:ea typeface="Arial"/>
                <a:cs typeface="Arial"/>
                <a:sym typeface="Arial"/>
              </a:rPr>
            </a:br>
            <a:r>
              <a:rPr lang="en-US" sz="2666">
                <a:solidFill>
                  <a:srgbClr val="000000"/>
                </a:solidFill>
                <a:latin typeface="Arial"/>
                <a:ea typeface="Arial"/>
                <a:cs typeface="Arial"/>
                <a:sym typeface="Arial"/>
              </a:rPr>
              <a:t> </a:t>
            </a:r>
          </a:p>
        </p:txBody>
      </p:sp>
      <p:sp>
        <p:nvSpPr>
          <p:cNvPr id="241" name="Shape 241"/>
          <p:cNvSpPr txBox="1">
            <a:spLocks noGrp="1"/>
          </p:cNvSpPr>
          <p:nvPr>
            <p:ph type="body" idx="2"/>
          </p:nvPr>
        </p:nvSpPr>
        <p:spPr>
          <a:xfrm>
            <a:off x="5384800" y="1828800"/>
            <a:ext cx="4546599" cy="5562600"/>
          </a:xfrm>
          <a:prstGeom prst="rect">
            <a:avLst/>
          </a:prstGeom>
        </p:spPr>
        <p:txBody>
          <a:bodyPr lIns="38100" tIns="38100" rIns="38100" bIns="38100" anchor="t" anchorCtr="0">
            <a:noAutofit/>
          </a:bodyPr>
          <a:lstStyle/>
          <a:p>
            <a:pPr>
              <a:lnSpc>
                <a:spcPct val="100000"/>
              </a:lnSpc>
              <a:buNone/>
            </a:pPr>
            <a:r>
              <a:rPr lang="en-US" sz="2666">
                <a:solidFill>
                  <a:srgbClr val="000000"/>
                </a:solidFill>
                <a:latin typeface="Arial"/>
                <a:ea typeface="Arial"/>
                <a:cs typeface="Arial"/>
                <a:sym typeface="Arial"/>
              </a:rPr>
              <a:t> </a:t>
            </a:r>
          </a:p>
        </p:txBody>
      </p:sp>
      <p:pic>
        <p:nvPicPr>
          <p:cNvPr id="242" name="Shape 242"/>
          <p:cNvPicPr preferRelativeResize="0"/>
          <p:nvPr/>
        </p:nvPicPr>
        <p:blipFill>
          <a:blip r:embed="rId3"/>
          <a:stretch>
            <a:fillRect/>
          </a:stretch>
        </p:blipFill>
        <p:spPr>
          <a:xfrm>
            <a:off x="4984050" y="1001825"/>
            <a:ext cx="4817499" cy="6301400"/>
          </a:xfrm>
          <a:prstGeom prst="rect">
            <a:avLst/>
          </a:prstGeom>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04800" y="305600"/>
            <a:ext cx="9626599" cy="993025"/>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Reconstruction:</a:t>
            </a:r>
          </a:p>
        </p:txBody>
      </p:sp>
      <p:sp>
        <p:nvSpPr>
          <p:cNvPr id="35" name="Shape 35"/>
          <p:cNvSpPr txBox="1">
            <a:spLocks noGrp="1"/>
          </p:cNvSpPr>
          <p:nvPr>
            <p:ph type="body" idx="1"/>
          </p:nvPr>
        </p:nvSpPr>
        <p:spPr>
          <a:xfrm>
            <a:off x="284475" y="812800"/>
            <a:ext cx="5410675" cy="6325725"/>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-Period during which the U.S. began to rebuild after the Civil War</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-Physical rebuilding of the Southern cities &amp; infrastructure</a:t>
            </a:r>
          </a:p>
          <a:p>
            <a:pPr rtl="0">
              <a:lnSpc>
                <a:spcPct val="100000"/>
              </a:lnSpc>
              <a:buNone/>
            </a:pPr>
            <a:r>
              <a:rPr lang="en-US" sz="2666">
                <a:solidFill>
                  <a:srgbClr val="000000"/>
                </a:solidFill>
                <a:latin typeface="Arial"/>
                <a:ea typeface="Arial"/>
                <a:cs typeface="Arial"/>
                <a:sym typeface="Arial"/>
              </a:rPr>
              <a:t>-Incorporating the South in the Congress</a:t>
            </a:r>
          </a:p>
          <a:p>
            <a:pPr rtl="0">
              <a:lnSpc>
                <a:spcPct val="100000"/>
              </a:lnSpc>
              <a:buNone/>
            </a:pPr>
            <a:r>
              <a:rPr lang="en-US" sz="2666">
                <a:solidFill>
                  <a:srgbClr val="000000"/>
                </a:solidFill>
                <a:latin typeface="Arial"/>
                <a:ea typeface="Arial"/>
                <a:cs typeface="Arial"/>
                <a:sym typeface="Arial"/>
              </a:rPr>
              <a:t>-Military occupation by the North in the South</a:t>
            </a:r>
          </a:p>
          <a:p>
            <a:pPr rtl="0">
              <a:lnSpc>
                <a:spcPct val="100000"/>
              </a:lnSpc>
              <a:buNone/>
            </a:pPr>
            <a:r>
              <a:rPr lang="en-US" sz="2666">
                <a:solidFill>
                  <a:srgbClr val="000000"/>
                </a:solidFill>
                <a:latin typeface="Arial"/>
                <a:ea typeface="Arial"/>
                <a:cs typeface="Arial"/>
                <a:sym typeface="Arial"/>
              </a:rPr>
              <a:t>-</a:t>
            </a:r>
            <a:r>
              <a:rPr lang="en-US" sz="2666" b="1">
                <a:solidFill>
                  <a:srgbClr val="000000"/>
                </a:solidFill>
                <a:latin typeface="Arial"/>
                <a:ea typeface="Arial"/>
                <a:cs typeface="Arial"/>
                <a:sym typeface="Arial"/>
              </a:rPr>
              <a:t>Integrating</a:t>
            </a:r>
            <a:r>
              <a:rPr lang="en-US" sz="2666">
                <a:solidFill>
                  <a:srgbClr val="000000"/>
                </a:solidFill>
                <a:latin typeface="Arial"/>
                <a:ea typeface="Arial"/>
                <a:cs typeface="Arial"/>
                <a:sym typeface="Arial"/>
              </a:rPr>
              <a:t> blacks into society</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-Lasts from end of Civil War to the withdrawl of Union troops from North (1865-1877)</a:t>
            </a:r>
          </a:p>
        </p:txBody>
      </p:sp>
      <p:sp>
        <p:nvSpPr>
          <p:cNvPr id="36" name="Shape 36"/>
          <p:cNvSpPr txBox="1">
            <a:spLocks noGrp="1"/>
          </p:cNvSpPr>
          <p:nvPr>
            <p:ph type="body" idx="2"/>
          </p:nvPr>
        </p:nvSpPr>
        <p:spPr>
          <a:xfrm>
            <a:off x="8309300" y="3251200"/>
            <a:ext cx="1633599" cy="4160925"/>
          </a:xfrm>
          <a:prstGeom prst="rect">
            <a:avLst/>
          </a:prstGeom>
        </p:spPr>
        <p:txBody>
          <a:bodyPr lIns="38100" tIns="38100" rIns="38100" bIns="38100" anchor="t" anchorCtr="0">
            <a:noAutofit/>
          </a:bodyPr>
          <a:lstStyle/>
          <a:p>
            <a:pPr>
              <a:lnSpc>
                <a:spcPct val="100000"/>
              </a:lnSpc>
              <a:buNone/>
            </a:pPr>
            <a:r>
              <a:rPr lang="en-US" sz="2666">
                <a:solidFill>
                  <a:srgbClr val="000000"/>
                </a:solidFill>
                <a:latin typeface="Arial"/>
                <a:ea typeface="Arial"/>
                <a:cs typeface="Arial"/>
                <a:sym typeface="Arial"/>
              </a:rPr>
              <a:t> </a:t>
            </a:r>
          </a:p>
        </p:txBody>
      </p:sp>
      <p:pic>
        <p:nvPicPr>
          <p:cNvPr id="37" name="Shape 37"/>
          <p:cNvPicPr preferRelativeResize="0"/>
          <p:nvPr/>
        </p:nvPicPr>
        <p:blipFill>
          <a:blip r:embed="rId3"/>
          <a:stretch>
            <a:fillRect/>
          </a:stretch>
        </p:blipFill>
        <p:spPr>
          <a:xfrm>
            <a:off x="5994400" y="304800"/>
            <a:ext cx="4295850" cy="7312250"/>
          </a:xfrm>
          <a:prstGeom prst="rect">
            <a:avLst/>
          </a:prstGeom>
        </p:spPr>
      </p:pic>
    </p:spTree>
  </p:cSld>
  <p:clrMapOvr>
    <a:masterClrMapping/>
  </p:clrMapOvr>
  <p:transition xmlns:p14="http://schemas.microsoft.com/office/powerpoint/2010/mai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Congress Bails on Reconstruction:</a:t>
            </a:r>
          </a:p>
        </p:txBody>
      </p:sp>
      <p:sp>
        <p:nvSpPr>
          <p:cNvPr id="248" name="Shape 248"/>
          <p:cNvSpPr txBox="1">
            <a:spLocks noGrp="1"/>
          </p:cNvSpPr>
          <p:nvPr>
            <p:ph type="body" idx="1"/>
          </p:nvPr>
        </p:nvSpPr>
        <p:spPr>
          <a:xfrm>
            <a:off x="177100" y="869800"/>
            <a:ext cx="4496199" cy="6706574"/>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-Liberal Republicans formed and abandon Reconstruction as a failure and state issue</a:t>
            </a:r>
          </a:p>
          <a:p>
            <a:pPr rtl="0">
              <a:lnSpc>
                <a:spcPct val="100000"/>
              </a:lnSpc>
              <a:buNone/>
            </a:pPr>
            <a:r>
              <a:rPr lang="en-US" sz="2666">
                <a:solidFill>
                  <a:srgbClr val="000000"/>
                </a:solidFill>
                <a:latin typeface="Arial"/>
                <a:ea typeface="Arial"/>
                <a:cs typeface="Arial"/>
                <a:sym typeface="Arial"/>
              </a:rPr>
              <a:t>-Angered by corruption, wanted to end Federal occupation of the South</a:t>
            </a:r>
          </a:p>
          <a:p>
            <a:pPr rtl="0">
              <a:lnSpc>
                <a:spcPct val="100000"/>
              </a:lnSpc>
              <a:buNone/>
            </a:pPr>
            <a:r>
              <a:rPr lang="en-US" sz="2666">
                <a:solidFill>
                  <a:srgbClr val="000000"/>
                </a:solidFill>
                <a:latin typeface="Arial"/>
                <a:ea typeface="Arial"/>
                <a:cs typeface="Arial"/>
                <a:sym typeface="Arial"/>
              </a:rPr>
              <a:t>-Gain seats in Congress</a:t>
            </a:r>
          </a:p>
          <a:p>
            <a:pPr rtl="0">
              <a:lnSpc>
                <a:spcPct val="100000"/>
              </a:lnSpc>
              <a:buNone/>
            </a:pPr>
            <a:r>
              <a:rPr lang="en-US" sz="2666">
                <a:solidFill>
                  <a:srgbClr val="000000"/>
                </a:solidFill>
                <a:latin typeface="Arial"/>
                <a:ea typeface="Arial"/>
                <a:cs typeface="Arial"/>
                <a:sym typeface="Arial"/>
              </a:rPr>
              <a:t>-This causes Grant to move further from enforcement of Reconstruction</a:t>
            </a:r>
          </a:p>
          <a:p>
            <a:pPr rtl="0">
              <a:lnSpc>
                <a:spcPct val="100000"/>
              </a:lnSpc>
              <a:buNone/>
            </a:pPr>
            <a:r>
              <a:rPr lang="en-US" sz="2666">
                <a:solidFill>
                  <a:srgbClr val="000000"/>
                </a:solidFill>
                <a:latin typeface="Arial"/>
                <a:ea typeface="Arial"/>
                <a:cs typeface="Arial"/>
                <a:sym typeface="Arial"/>
              </a:rPr>
              <a:t>-Amnesty Act allows many former Confederates to enter political offices!</a:t>
            </a:r>
          </a:p>
          <a:p>
            <a:pPr rtl="0">
              <a:lnSpc>
                <a:spcPct val="100000"/>
              </a:lnSpc>
              <a:buNone/>
            </a:pPr>
            <a:r>
              <a:rPr lang="en-US" sz="2666">
                <a:solidFill>
                  <a:srgbClr val="000000"/>
                </a:solidFill>
                <a:latin typeface="Arial"/>
                <a:ea typeface="Arial"/>
                <a:cs typeface="Arial"/>
                <a:sym typeface="Arial"/>
              </a:rPr>
              <a:t>-financial Panic of 1873 draws attention away from Reconstruction</a:t>
            </a:r>
          </a:p>
          <a:p>
            <a:endParaRPr lang="en-US" sz="2666">
              <a:solidFill>
                <a:srgbClr val="000000"/>
              </a:solidFill>
              <a:latin typeface="Arial"/>
              <a:ea typeface="Arial"/>
              <a:cs typeface="Arial"/>
              <a:sym typeface="Arial"/>
            </a:endParaRPr>
          </a:p>
        </p:txBody>
      </p:sp>
      <p:sp>
        <p:nvSpPr>
          <p:cNvPr id="249" name="Shape 249"/>
          <p:cNvSpPr txBox="1">
            <a:spLocks noGrp="1"/>
          </p:cNvSpPr>
          <p:nvPr>
            <p:ph type="body" idx="2"/>
          </p:nvPr>
        </p:nvSpPr>
        <p:spPr>
          <a:xfrm>
            <a:off x="5384800" y="1828800"/>
            <a:ext cx="4546599" cy="5562600"/>
          </a:xfrm>
          <a:prstGeom prst="rect">
            <a:avLst/>
          </a:prstGeom>
        </p:spPr>
        <p:txBody>
          <a:bodyPr lIns="38100" tIns="38100" rIns="38100" bIns="38100" anchor="t" anchorCtr="0">
            <a:noAutofit/>
          </a:bodyPr>
          <a:lstStyle/>
          <a:p>
            <a:pPr>
              <a:lnSpc>
                <a:spcPct val="100000"/>
              </a:lnSpc>
              <a:buNone/>
            </a:pPr>
            <a:r>
              <a:rPr lang="en-US" sz="2666">
                <a:solidFill>
                  <a:srgbClr val="000000"/>
                </a:solidFill>
                <a:latin typeface="Arial"/>
                <a:ea typeface="Arial"/>
                <a:cs typeface="Arial"/>
                <a:sym typeface="Arial"/>
              </a:rPr>
              <a:t> </a:t>
            </a:r>
          </a:p>
        </p:txBody>
      </p:sp>
      <p:pic>
        <p:nvPicPr>
          <p:cNvPr id="250" name="Shape 250"/>
          <p:cNvPicPr preferRelativeResize="0"/>
          <p:nvPr/>
        </p:nvPicPr>
        <p:blipFill>
          <a:blip r:embed="rId3"/>
          <a:stretch>
            <a:fillRect/>
          </a:stretch>
        </p:blipFill>
        <p:spPr>
          <a:xfrm>
            <a:off x="4670750" y="1010325"/>
            <a:ext cx="5347424" cy="6417825"/>
          </a:xfrm>
          <a:prstGeom prst="rect">
            <a:avLst/>
          </a:prstGeom>
        </p:spPr>
      </p:pic>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a:lnSpc>
                <a:spcPct val="100000"/>
              </a:lnSpc>
              <a:buNone/>
            </a:pPr>
            <a:r>
              <a:rPr lang="en-US" sz="4266">
                <a:solidFill>
                  <a:srgbClr val="000000"/>
                </a:solidFill>
                <a:latin typeface="Arial"/>
                <a:ea typeface="Arial"/>
                <a:cs typeface="Arial"/>
                <a:sym typeface="Arial"/>
              </a:rPr>
              <a:t> </a:t>
            </a:r>
          </a:p>
        </p:txBody>
      </p:sp>
      <p:sp>
        <p:nvSpPr>
          <p:cNvPr id="256" name="Shape 256"/>
          <p:cNvSpPr txBox="1">
            <a:spLocks noGrp="1"/>
          </p:cNvSpPr>
          <p:nvPr>
            <p:ph type="body" idx="1"/>
          </p:nvPr>
        </p:nvSpPr>
        <p:spPr>
          <a:xfrm>
            <a:off x="304800" y="1828800"/>
            <a:ext cx="4546599" cy="5562600"/>
          </a:xfrm>
          <a:prstGeom prst="rect">
            <a:avLst/>
          </a:prstGeom>
        </p:spPr>
        <p:txBody>
          <a:bodyPr lIns="38100" tIns="38100" rIns="38100" bIns="38100" anchor="t" anchorCtr="0">
            <a:noAutofit/>
          </a:bodyPr>
          <a:lstStyle/>
          <a:p>
            <a:pPr>
              <a:lnSpc>
                <a:spcPct val="100000"/>
              </a:lnSpc>
              <a:buNone/>
            </a:pPr>
            <a:r>
              <a:rPr lang="en-US" sz="2666">
                <a:solidFill>
                  <a:srgbClr val="000000"/>
                </a:solidFill>
                <a:latin typeface="Arial"/>
                <a:ea typeface="Arial"/>
                <a:cs typeface="Arial"/>
                <a:sym typeface="Arial"/>
              </a:rPr>
              <a:t> </a:t>
            </a:r>
          </a:p>
        </p:txBody>
      </p:sp>
      <p:sp>
        <p:nvSpPr>
          <p:cNvPr id="257" name="Shape 257"/>
          <p:cNvSpPr txBox="1">
            <a:spLocks noGrp="1"/>
          </p:cNvSpPr>
          <p:nvPr>
            <p:ph type="body" idx="2"/>
          </p:nvPr>
        </p:nvSpPr>
        <p:spPr>
          <a:xfrm>
            <a:off x="5119025" y="971400"/>
            <a:ext cx="4605125" cy="6240574"/>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Southern Democrats take over state legislatures</a:t>
            </a:r>
          </a:p>
          <a:p>
            <a:pPr rtl="0">
              <a:lnSpc>
                <a:spcPct val="100000"/>
              </a:lnSpc>
              <a:buNone/>
            </a:pPr>
            <a:r>
              <a:rPr lang="en-US" sz="2666">
                <a:solidFill>
                  <a:srgbClr val="000000"/>
                </a:solidFill>
                <a:latin typeface="Arial"/>
                <a:ea typeface="Arial"/>
                <a:cs typeface="Arial"/>
                <a:sym typeface="Arial"/>
              </a:rPr>
              <a:t>-Call themselves Redeemers</a:t>
            </a:r>
          </a:p>
          <a:p>
            <a:pPr rtl="0">
              <a:lnSpc>
                <a:spcPct val="100000"/>
              </a:lnSpc>
              <a:buNone/>
            </a:pPr>
            <a:r>
              <a:rPr lang="en-US" sz="2666">
                <a:solidFill>
                  <a:srgbClr val="000000"/>
                </a:solidFill>
                <a:latin typeface="Arial"/>
                <a:ea typeface="Arial"/>
                <a:cs typeface="Arial"/>
                <a:sym typeface="Arial"/>
              </a:rPr>
              <a:t>-Seek to recreate Old South</a:t>
            </a:r>
          </a:p>
          <a:p>
            <a:pPr rtl="0">
              <a:lnSpc>
                <a:spcPct val="100000"/>
              </a:lnSpc>
              <a:buNone/>
            </a:pPr>
            <a:r>
              <a:rPr lang="en-US" sz="2666">
                <a:solidFill>
                  <a:srgbClr val="000000"/>
                </a:solidFill>
                <a:latin typeface="Arial"/>
                <a:ea typeface="Arial"/>
                <a:cs typeface="Arial"/>
                <a:sym typeface="Arial"/>
              </a:rPr>
              <a:t>-Reconstruction is seen as financially, emotionally, and politically fragmenting the nation</a:t>
            </a:r>
          </a:p>
          <a:p>
            <a:pPr rtl="0">
              <a:lnSpc>
                <a:spcPct val="100000"/>
              </a:lnSpc>
              <a:buNone/>
            </a:pPr>
            <a:r>
              <a:rPr lang="en-US" sz="2666">
                <a:solidFill>
                  <a:srgbClr val="000000"/>
                </a:solidFill>
                <a:latin typeface="Arial"/>
                <a:ea typeface="Arial"/>
                <a:cs typeface="Arial"/>
                <a:sym typeface="Arial"/>
              </a:rPr>
              <a:t>-Reconstruction policies and freedoms are practically unenforced</a:t>
            </a:r>
          </a:p>
        </p:txBody>
      </p:sp>
      <p:pic>
        <p:nvPicPr>
          <p:cNvPr id="258" name="Shape 258"/>
          <p:cNvPicPr preferRelativeResize="0"/>
          <p:nvPr/>
        </p:nvPicPr>
        <p:blipFill>
          <a:blip r:embed="rId3"/>
          <a:stretch>
            <a:fillRect/>
          </a:stretch>
        </p:blipFill>
        <p:spPr>
          <a:xfrm>
            <a:off x="236750" y="1039025"/>
            <a:ext cx="4842874" cy="6447749"/>
          </a:xfrm>
          <a:prstGeom prst="rect">
            <a:avLst/>
          </a:prstGeom>
        </p:spPr>
      </p:pic>
    </p:spTree>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310075" y="310625"/>
            <a:ext cx="9615999" cy="989850"/>
          </a:xfrm>
          <a:prstGeom prst="rect">
            <a:avLst/>
          </a:prstGeom>
        </p:spPr>
        <p:txBody>
          <a:bodyPr lIns="38100" tIns="38100" rIns="38100" bIns="38100" anchor="t" anchorCtr="0">
            <a:noAutofit/>
          </a:bodyPr>
          <a:lstStyle/>
          <a:p>
            <a:pPr rtl="0">
              <a:lnSpc>
                <a:spcPct val="100000"/>
              </a:lnSpc>
              <a:buNone/>
            </a:pPr>
            <a:r>
              <a:rPr lang="en-US" sz="3733">
                <a:solidFill>
                  <a:srgbClr val="000000"/>
                </a:solidFill>
                <a:latin typeface="Arial"/>
                <a:ea typeface="Arial"/>
                <a:cs typeface="Arial"/>
                <a:sym typeface="Arial"/>
              </a:rPr>
              <a:t>Election of 1876: </a:t>
            </a:r>
          </a:p>
        </p:txBody>
      </p:sp>
      <p:sp>
        <p:nvSpPr>
          <p:cNvPr id="264" name="Shape 264"/>
          <p:cNvSpPr txBox="1">
            <a:spLocks noGrp="1"/>
          </p:cNvSpPr>
          <p:nvPr>
            <p:ph type="body" idx="1"/>
          </p:nvPr>
        </p:nvSpPr>
        <p:spPr>
          <a:xfrm>
            <a:off x="306550" y="914400"/>
            <a:ext cx="9326175" cy="6219775"/>
          </a:xfrm>
          <a:prstGeom prst="rect">
            <a:avLst/>
          </a:prstGeom>
        </p:spPr>
        <p:txBody>
          <a:bodyPr lIns="38100" tIns="38100" rIns="38100" bIns="38100" anchor="t" anchorCtr="0">
            <a:noAutofit/>
          </a:bodyPr>
          <a:lstStyle/>
          <a:p>
            <a:pPr rtl="0">
              <a:lnSpc>
                <a:spcPct val="100000"/>
              </a:lnSpc>
              <a:buNone/>
            </a:pPr>
            <a:r>
              <a:rPr lang="en-US" sz="3200">
                <a:solidFill>
                  <a:srgbClr val="000000"/>
                </a:solidFill>
                <a:latin typeface="Arial"/>
                <a:ea typeface="Arial"/>
                <a:cs typeface="Arial"/>
                <a:sym typeface="Arial"/>
              </a:rPr>
              <a:t>Both Parties accuse the other of corruption</a:t>
            </a:r>
          </a:p>
          <a:p>
            <a:endParaRPr lang="en-US" sz="3200">
              <a:solidFill>
                <a:srgbClr val="000000"/>
              </a:solidFill>
              <a:latin typeface="Arial"/>
              <a:ea typeface="Arial"/>
              <a:cs typeface="Arial"/>
              <a:sym typeface="Arial"/>
            </a:endParaRPr>
          </a:p>
          <a:p>
            <a:pPr rtl="0">
              <a:lnSpc>
                <a:spcPct val="100000"/>
              </a:lnSpc>
              <a:buNone/>
            </a:pPr>
            <a:r>
              <a:rPr lang="en-US" sz="3200">
                <a:solidFill>
                  <a:srgbClr val="000000"/>
                </a:solidFill>
                <a:latin typeface="Arial"/>
                <a:ea typeface="Arial"/>
                <a:cs typeface="Arial"/>
                <a:sym typeface="Arial"/>
              </a:rPr>
              <a:t>-Democrat and NY Governor Samuel J. Tilden needed 185 electoral college votes, but only gets 184!</a:t>
            </a:r>
          </a:p>
          <a:p>
            <a:endParaRPr lang="en-US" sz="3200">
              <a:solidFill>
                <a:srgbClr val="000000"/>
              </a:solidFill>
              <a:latin typeface="Arial"/>
              <a:ea typeface="Arial"/>
              <a:cs typeface="Arial"/>
              <a:sym typeface="Arial"/>
            </a:endParaRPr>
          </a:p>
          <a:p>
            <a:pPr rtl="0">
              <a:lnSpc>
                <a:spcPct val="100000"/>
              </a:lnSpc>
              <a:buNone/>
            </a:pPr>
            <a:r>
              <a:rPr lang="en-US" sz="3200">
                <a:solidFill>
                  <a:srgbClr val="000000"/>
                </a:solidFill>
                <a:latin typeface="Arial"/>
                <a:ea typeface="Arial"/>
                <a:cs typeface="Arial"/>
                <a:sym typeface="Arial"/>
              </a:rPr>
              <a:t>-Republican Rutherford B. Hayes wins 165 and disputes LO, SC, FL EC votes which would give him 185 needed to win!</a:t>
            </a:r>
          </a:p>
          <a:p>
            <a:endParaRPr lang="en-US" sz="3200">
              <a:solidFill>
                <a:srgbClr val="000000"/>
              </a:solidFill>
              <a:latin typeface="Arial"/>
              <a:ea typeface="Arial"/>
              <a:cs typeface="Arial"/>
              <a:sym typeface="Arial"/>
            </a:endParaRPr>
          </a:p>
          <a:p>
            <a:pPr rtl="0">
              <a:lnSpc>
                <a:spcPct val="100000"/>
              </a:lnSpc>
              <a:buNone/>
            </a:pPr>
            <a:r>
              <a:rPr lang="en-US" sz="3200">
                <a:solidFill>
                  <a:srgbClr val="000000"/>
                </a:solidFill>
                <a:latin typeface="Arial"/>
                <a:ea typeface="Arial"/>
                <a:cs typeface="Arial"/>
                <a:sym typeface="Arial"/>
              </a:rPr>
              <a:t>-They struck a secret deal that gave Hayes the Presidency if he promised to end Reconstruction!</a:t>
            </a:r>
          </a:p>
        </p:txBody>
      </p:sp>
      <p:sp>
        <p:nvSpPr>
          <p:cNvPr id="265" name="Shape 265"/>
          <p:cNvSpPr txBox="1">
            <a:spLocks noGrp="1"/>
          </p:cNvSpPr>
          <p:nvPr>
            <p:ph type="body" idx="2"/>
          </p:nvPr>
        </p:nvSpPr>
        <p:spPr>
          <a:xfrm>
            <a:off x="9809650" y="6988500"/>
            <a:ext cx="162099" cy="460700"/>
          </a:xfrm>
          <a:prstGeom prst="rect">
            <a:avLst/>
          </a:prstGeom>
        </p:spPr>
        <p:txBody>
          <a:bodyPr lIns="38100" tIns="38100" rIns="38100" bIns="38100" anchor="t" anchorCtr="0">
            <a:noAutofit/>
          </a:bodyPr>
          <a:lstStyle/>
          <a:p>
            <a:pPr>
              <a:lnSpc>
                <a:spcPct val="100000"/>
              </a:lnSpc>
              <a:buNone/>
            </a:pPr>
            <a:r>
              <a:rPr lang="en-US" sz="2666">
                <a:solidFill>
                  <a:srgbClr val="000000"/>
                </a:solidFill>
                <a:latin typeface="Arial"/>
                <a:ea typeface="Arial"/>
                <a:cs typeface="Arial"/>
                <a:sym typeface="Arial"/>
              </a:rPr>
              <a:t> </a:t>
            </a:r>
          </a:p>
        </p:txBody>
      </p:sp>
    </p:spTree>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b="1">
                <a:solidFill>
                  <a:srgbClr val="000000"/>
                </a:solidFill>
                <a:latin typeface="Arial"/>
                <a:ea typeface="Arial"/>
                <a:cs typeface="Arial"/>
                <a:sym typeface="Arial"/>
              </a:rPr>
              <a:t>Compromise of 1877: </a:t>
            </a:r>
          </a:p>
        </p:txBody>
      </p:sp>
      <p:sp>
        <p:nvSpPr>
          <p:cNvPr id="271" name="Shape 271"/>
          <p:cNvSpPr txBox="1">
            <a:spLocks noGrp="1"/>
          </p:cNvSpPr>
          <p:nvPr>
            <p:ph type="body" idx="1"/>
          </p:nvPr>
        </p:nvSpPr>
        <p:spPr>
          <a:xfrm>
            <a:off x="306550" y="914400"/>
            <a:ext cx="9266374" cy="6508500"/>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3200">
                <a:solidFill>
                  <a:srgbClr val="000000"/>
                </a:solidFill>
                <a:latin typeface="Arial"/>
                <a:ea typeface="Arial"/>
                <a:cs typeface="Arial"/>
                <a:sym typeface="Arial"/>
              </a:rPr>
              <a:t>Hayes ends Reconstruction</a:t>
            </a:r>
          </a:p>
          <a:p>
            <a:pPr rtl="0">
              <a:lnSpc>
                <a:spcPct val="100000"/>
              </a:lnSpc>
              <a:buNone/>
            </a:pPr>
            <a:r>
              <a:rPr lang="en-US" sz="3200">
                <a:solidFill>
                  <a:srgbClr val="000000"/>
                </a:solidFill>
                <a:latin typeface="Arial"/>
                <a:ea typeface="Arial"/>
                <a:cs typeface="Arial"/>
                <a:sym typeface="Arial"/>
              </a:rPr>
              <a:t>-Pulls federal troops out of South Carolina and Louisiana &amp; appoints a conservative Southerner to the Presidential Cabinet.</a:t>
            </a:r>
          </a:p>
          <a:p>
            <a:pPr rtl="0">
              <a:lnSpc>
                <a:spcPct val="100000"/>
              </a:lnSpc>
              <a:buNone/>
            </a:pPr>
            <a:r>
              <a:rPr lang="en-US" sz="3200">
                <a:solidFill>
                  <a:srgbClr val="000000"/>
                </a:solidFill>
                <a:latin typeface="Arial"/>
                <a:ea typeface="Arial"/>
                <a:cs typeface="Arial"/>
                <a:sym typeface="Arial"/>
              </a:rPr>
              <a:t>-Democrats take control there and oppress blacks in horrific ways</a:t>
            </a:r>
          </a:p>
          <a:p>
            <a:pPr rtl="0">
              <a:lnSpc>
                <a:spcPct val="100000"/>
              </a:lnSpc>
              <a:buNone/>
            </a:pPr>
            <a:r>
              <a:rPr lang="en-US" sz="3200">
                <a:solidFill>
                  <a:srgbClr val="000000"/>
                </a:solidFill>
                <a:latin typeface="Arial"/>
                <a:ea typeface="Arial"/>
                <a:cs typeface="Arial"/>
                <a:sym typeface="Arial"/>
              </a:rPr>
              <a:t>-White supremacists were able to regain control of the South</a:t>
            </a:r>
          </a:p>
          <a:p>
            <a:pPr rtl="0">
              <a:lnSpc>
                <a:spcPct val="100000"/>
              </a:lnSpc>
              <a:buNone/>
            </a:pPr>
            <a:r>
              <a:rPr lang="en-US" sz="3200">
                <a:solidFill>
                  <a:srgbClr val="000000"/>
                </a:solidFill>
                <a:latin typeface="Arial"/>
                <a:ea typeface="Arial"/>
                <a:cs typeface="Arial"/>
                <a:sym typeface="Arial"/>
              </a:rPr>
              <a:t>-Civil Rights for black people would not begin to be enforced until Congress enforced the 13th, 14th, and 15th Amendments with an Act of Congress called the Civil Rights Act of 1964!</a:t>
            </a:r>
          </a:p>
        </p:txBody>
      </p:sp>
      <p:sp>
        <p:nvSpPr>
          <p:cNvPr id="272" name="Shape 272"/>
          <p:cNvSpPr txBox="1">
            <a:spLocks noGrp="1"/>
          </p:cNvSpPr>
          <p:nvPr>
            <p:ph type="body" idx="2"/>
          </p:nvPr>
        </p:nvSpPr>
        <p:spPr>
          <a:xfrm>
            <a:off x="5384800" y="1828800"/>
            <a:ext cx="4546599" cy="5562600"/>
          </a:xfrm>
          <a:prstGeom prst="rect">
            <a:avLst/>
          </a:prstGeom>
        </p:spPr>
        <p:txBody>
          <a:bodyPr lIns="38100" tIns="38100" rIns="38100" bIns="38100" anchor="t" anchorCtr="0">
            <a:noAutofit/>
          </a:bodyPr>
          <a:lstStyle/>
          <a:p>
            <a:pPr>
              <a:lnSpc>
                <a:spcPct val="100000"/>
              </a:lnSpc>
              <a:buNone/>
            </a:pPr>
            <a:r>
              <a:rPr lang="en-US" sz="2666">
                <a:solidFill>
                  <a:srgbClr val="000000"/>
                </a:solidFill>
                <a:latin typeface="Arial"/>
                <a:ea typeface="Arial"/>
                <a:cs typeface="Arial"/>
                <a:sym typeface="Arial"/>
              </a:rPr>
              <a:t> </a:t>
            </a:r>
          </a:p>
        </p:txBody>
      </p:sp>
    </p:spTree>
  </p:cSld>
  <p:clrMapOvr>
    <a:masterClrMapping/>
  </p:clrMapOvr>
  <p:transition xmlns:p14="http://schemas.microsoft.com/office/powerpoint/2010/mai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The Legacy of Reconstruction</a:t>
            </a:r>
          </a:p>
        </p:txBody>
      </p:sp>
      <p:sp>
        <p:nvSpPr>
          <p:cNvPr id="278" name="Shape 278"/>
          <p:cNvSpPr txBox="1">
            <a:spLocks noGrp="1"/>
          </p:cNvSpPr>
          <p:nvPr>
            <p:ph type="body" idx="1"/>
          </p:nvPr>
        </p:nvSpPr>
        <p:spPr>
          <a:xfrm>
            <a:off x="306550" y="1839300"/>
            <a:ext cx="9623075" cy="5572224"/>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Reconstruction ended without much real progress in the battle  against discrimination</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-Freedmen got civil rights but then no laws to help protect them</a:t>
            </a:r>
          </a:p>
          <a:p>
            <a:pPr rtl="0">
              <a:lnSpc>
                <a:spcPct val="100000"/>
              </a:lnSpc>
              <a:buNone/>
            </a:pPr>
            <a:r>
              <a:rPr lang="en-US" sz="2666">
                <a:solidFill>
                  <a:srgbClr val="000000"/>
                </a:solidFill>
                <a:latin typeface="Arial"/>
                <a:ea typeface="Arial"/>
                <a:cs typeface="Arial"/>
                <a:sym typeface="Arial"/>
              </a:rPr>
              <a:t>-Having no land hurt the freedmen because they could not become economically independent</a:t>
            </a:r>
          </a:p>
          <a:p>
            <a:pPr rtl="0">
              <a:lnSpc>
                <a:spcPct val="100000"/>
              </a:lnSpc>
              <a:buNone/>
            </a:pPr>
            <a:r>
              <a:rPr lang="en-US" sz="2666">
                <a:solidFill>
                  <a:srgbClr val="000000"/>
                </a:solidFill>
                <a:latin typeface="Arial"/>
                <a:ea typeface="Arial"/>
                <a:cs typeface="Arial"/>
                <a:sym typeface="Arial"/>
              </a:rPr>
              <a:t>-Failure to realize the deep seated racism of the South</a:t>
            </a:r>
          </a:p>
          <a:p>
            <a:pPr rtl="0">
              <a:lnSpc>
                <a:spcPct val="100000"/>
              </a:lnSpc>
              <a:buNone/>
            </a:pPr>
            <a:r>
              <a:rPr lang="en-US" sz="2666">
                <a:solidFill>
                  <a:srgbClr val="000000"/>
                </a:solidFill>
                <a:latin typeface="Arial"/>
                <a:ea typeface="Arial"/>
                <a:cs typeface="Arial"/>
                <a:sym typeface="Arial"/>
              </a:rPr>
              <a:t> </a:t>
            </a:r>
          </a:p>
          <a:p>
            <a:pPr rtl="0">
              <a:lnSpc>
                <a:spcPct val="100000"/>
              </a:lnSpc>
              <a:buNone/>
            </a:pPr>
            <a:r>
              <a:rPr lang="en-US" sz="2666">
                <a:solidFill>
                  <a:srgbClr val="000000"/>
                </a:solidFill>
                <a:latin typeface="Arial"/>
                <a:ea typeface="Arial"/>
                <a:cs typeface="Arial"/>
                <a:sym typeface="Arial"/>
              </a:rPr>
              <a:t>Success:</a:t>
            </a:r>
          </a:p>
          <a:p>
            <a:pPr rtl="0">
              <a:lnSpc>
                <a:spcPct val="100000"/>
              </a:lnSpc>
              <a:buNone/>
            </a:pPr>
            <a:r>
              <a:rPr lang="en-US" sz="2666">
                <a:solidFill>
                  <a:srgbClr val="000000"/>
                </a:solidFill>
                <a:latin typeface="Arial"/>
                <a:ea typeface="Arial"/>
                <a:cs typeface="Arial"/>
                <a:sym typeface="Arial"/>
              </a:rPr>
              <a:t>-13th amendment ended slavery</a:t>
            </a:r>
          </a:p>
          <a:p>
            <a:pPr rtl="0">
              <a:lnSpc>
                <a:spcPct val="100000"/>
              </a:lnSpc>
              <a:buNone/>
            </a:pPr>
            <a:r>
              <a:rPr lang="en-US" sz="2666">
                <a:solidFill>
                  <a:srgbClr val="000000"/>
                </a:solidFill>
                <a:latin typeface="Arial"/>
                <a:ea typeface="Arial"/>
                <a:cs typeface="Arial"/>
                <a:sym typeface="Arial"/>
              </a:rPr>
              <a:t>-Passage of the 14th and 15th amendment</a:t>
            </a:r>
          </a:p>
          <a:p>
            <a:pPr rtl="0">
              <a:lnSpc>
                <a:spcPct val="100000"/>
              </a:lnSpc>
              <a:buNone/>
            </a:pPr>
            <a:r>
              <a:rPr lang="en-US" sz="2666">
                <a:solidFill>
                  <a:srgbClr val="000000"/>
                </a:solidFill>
                <a:latin typeface="Arial"/>
                <a:ea typeface="Arial"/>
                <a:cs typeface="Arial"/>
                <a:sym typeface="Arial"/>
              </a:rPr>
              <a:t>-Many colleges and volunteer organizations were created and  many freedmen became literate</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5908975" y="356675"/>
            <a:ext cx="3900074" cy="1314100"/>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Lincoln vs. Congress</a:t>
            </a:r>
          </a:p>
        </p:txBody>
      </p:sp>
      <p:sp>
        <p:nvSpPr>
          <p:cNvPr id="43" name="Shape 43"/>
          <p:cNvSpPr txBox="1">
            <a:spLocks noGrp="1"/>
          </p:cNvSpPr>
          <p:nvPr>
            <p:ph type="body" idx="1"/>
          </p:nvPr>
        </p:nvSpPr>
        <p:spPr>
          <a:xfrm>
            <a:off x="304800" y="326675"/>
            <a:ext cx="5094624" cy="7083075"/>
          </a:xfrm>
          <a:prstGeom prst="rect">
            <a:avLst/>
          </a:prstGeom>
        </p:spPr>
        <p:txBody>
          <a:bodyPr lIns="38100" tIns="38100" rIns="38100" bIns="38100" anchor="t" anchorCtr="0">
            <a:noAutofit/>
          </a:bodyPr>
          <a:lstStyle/>
          <a:p>
            <a:pPr rtl="0">
              <a:lnSpc>
                <a:spcPct val="100000"/>
              </a:lnSpc>
              <a:buNone/>
            </a:pPr>
            <a:r>
              <a:rPr lang="en-US" sz="2400">
                <a:solidFill>
                  <a:srgbClr val="000000"/>
                </a:solidFill>
                <a:latin typeface="Arial"/>
                <a:ea typeface="Arial"/>
                <a:cs typeface="Arial"/>
                <a:sym typeface="Arial"/>
              </a:rPr>
              <a:t> </a:t>
            </a:r>
          </a:p>
          <a:p>
            <a:pPr rtl="0">
              <a:lnSpc>
                <a:spcPct val="100000"/>
              </a:lnSpc>
              <a:buNone/>
            </a:pPr>
            <a:r>
              <a:rPr lang="en-US" sz="2400">
                <a:solidFill>
                  <a:srgbClr val="000000"/>
                </a:solidFill>
                <a:latin typeface="Arial"/>
                <a:ea typeface="Arial"/>
                <a:cs typeface="Arial"/>
                <a:sym typeface="Arial"/>
              </a:rPr>
              <a:t> </a:t>
            </a:r>
          </a:p>
          <a:p>
            <a:pPr rtl="0">
              <a:lnSpc>
                <a:spcPct val="100000"/>
              </a:lnSpc>
              <a:buNone/>
            </a:pPr>
            <a:r>
              <a:rPr lang="en-US" sz="2400">
                <a:solidFill>
                  <a:srgbClr val="000000"/>
                </a:solidFill>
                <a:latin typeface="Arial"/>
                <a:ea typeface="Arial"/>
                <a:cs typeface="Arial"/>
                <a:sym typeface="Arial"/>
              </a:rPr>
              <a:t>-Lincoln wished to make the South's return to the Union as quick and easy as possible</a:t>
            </a:r>
          </a:p>
          <a:p>
            <a:pPr rtl="0">
              <a:lnSpc>
                <a:spcPct val="100000"/>
              </a:lnSpc>
              <a:buNone/>
            </a:pPr>
            <a:r>
              <a:rPr lang="en-US" sz="2664">
                <a:solidFill>
                  <a:srgbClr val="000000"/>
                </a:solidFill>
                <a:latin typeface="Arial"/>
                <a:ea typeface="Arial"/>
                <a:cs typeface="Arial"/>
                <a:sym typeface="Arial"/>
              </a:rPr>
              <a:t> </a:t>
            </a:r>
          </a:p>
          <a:p>
            <a:pPr rtl="0">
              <a:lnSpc>
                <a:spcPct val="100000"/>
              </a:lnSpc>
              <a:buNone/>
            </a:pPr>
            <a:r>
              <a:rPr lang="en-US" sz="2664">
                <a:solidFill>
                  <a:srgbClr val="000000"/>
                </a:solidFill>
                <a:latin typeface="Arial"/>
                <a:ea typeface="Arial"/>
                <a:cs typeface="Arial"/>
                <a:sym typeface="Arial"/>
              </a:rPr>
              <a:t>-Republican Party divided into:</a:t>
            </a:r>
          </a:p>
          <a:p>
            <a:pPr rtl="0">
              <a:lnSpc>
                <a:spcPct val="100000"/>
              </a:lnSpc>
              <a:buNone/>
            </a:pPr>
            <a:r>
              <a:rPr lang="en-US" sz="2664">
                <a:solidFill>
                  <a:srgbClr val="000000"/>
                </a:solidFill>
                <a:latin typeface="Arial"/>
                <a:ea typeface="Arial"/>
                <a:cs typeface="Arial"/>
                <a:sym typeface="Arial"/>
              </a:rPr>
              <a:t>  -</a:t>
            </a:r>
            <a:r>
              <a:rPr lang="en-US" sz="2664" b="1">
                <a:solidFill>
                  <a:srgbClr val="000000"/>
                </a:solidFill>
                <a:latin typeface="Arial"/>
                <a:ea typeface="Arial"/>
                <a:cs typeface="Arial"/>
                <a:sym typeface="Arial"/>
              </a:rPr>
              <a:t>Radical Republicans</a:t>
            </a:r>
            <a:r>
              <a:rPr lang="en-US" sz="2664">
                <a:solidFill>
                  <a:srgbClr val="000000"/>
                </a:solidFill>
                <a:latin typeface="Arial"/>
                <a:ea typeface="Arial"/>
                <a:cs typeface="Arial"/>
                <a:sym typeface="Arial"/>
              </a:rPr>
              <a:t> who sought to punish the South</a:t>
            </a:r>
          </a:p>
          <a:p>
            <a:pPr rtl="0">
              <a:lnSpc>
                <a:spcPct val="100000"/>
              </a:lnSpc>
              <a:buNone/>
            </a:pPr>
            <a:r>
              <a:rPr lang="en-US" sz="2664">
                <a:solidFill>
                  <a:srgbClr val="000000"/>
                </a:solidFill>
                <a:latin typeface="Arial"/>
                <a:ea typeface="Arial"/>
                <a:cs typeface="Arial"/>
                <a:sym typeface="Arial"/>
              </a:rPr>
              <a:t>(destroy political power of former slave owners and wanted to give African-Americans the right to vote) </a:t>
            </a:r>
          </a:p>
          <a:p>
            <a:pPr rtl="0">
              <a:lnSpc>
                <a:spcPct val="100000"/>
              </a:lnSpc>
              <a:buNone/>
            </a:pPr>
            <a:r>
              <a:rPr lang="en-US" sz="2664">
                <a:solidFill>
                  <a:srgbClr val="000000"/>
                </a:solidFill>
                <a:latin typeface="Arial"/>
                <a:ea typeface="Arial"/>
                <a:cs typeface="Arial"/>
                <a:sym typeface="Arial"/>
              </a:rPr>
              <a:t>  -</a:t>
            </a:r>
            <a:r>
              <a:rPr lang="en-US" sz="2664" b="1">
                <a:solidFill>
                  <a:srgbClr val="000000"/>
                </a:solidFill>
                <a:latin typeface="Arial"/>
                <a:ea typeface="Arial"/>
                <a:cs typeface="Arial"/>
                <a:sym typeface="Arial"/>
              </a:rPr>
              <a:t>Moderate Republicans</a:t>
            </a:r>
            <a:r>
              <a:rPr lang="en-US" sz="2664">
                <a:solidFill>
                  <a:srgbClr val="000000"/>
                </a:solidFill>
                <a:latin typeface="Arial"/>
                <a:ea typeface="Arial"/>
                <a:cs typeface="Arial"/>
                <a:sym typeface="Arial"/>
              </a:rPr>
              <a:t> that want to re-enfranchise the South</a:t>
            </a:r>
          </a:p>
          <a:p>
            <a:pPr rtl="0">
              <a:lnSpc>
                <a:spcPct val="100000"/>
              </a:lnSpc>
              <a:buNone/>
            </a:pPr>
            <a:r>
              <a:rPr lang="en-US" sz="2400">
                <a:solidFill>
                  <a:srgbClr val="000000"/>
                </a:solidFill>
                <a:latin typeface="Arial"/>
                <a:ea typeface="Arial"/>
                <a:cs typeface="Arial"/>
                <a:sym typeface="Arial"/>
              </a:rPr>
              <a:t> *President, VP, and Congress all had different ideas on how Reconstruction should be handled</a:t>
            </a:r>
          </a:p>
        </p:txBody>
      </p:sp>
      <p:sp>
        <p:nvSpPr>
          <p:cNvPr id="44" name="Shape 44"/>
          <p:cNvSpPr txBox="1">
            <a:spLocks noGrp="1"/>
          </p:cNvSpPr>
          <p:nvPr>
            <p:ph type="body" idx="2"/>
          </p:nvPr>
        </p:nvSpPr>
        <p:spPr>
          <a:xfrm>
            <a:off x="4915825" y="1007950"/>
            <a:ext cx="4805050" cy="6222524"/>
          </a:xfrm>
          <a:prstGeom prst="rect">
            <a:avLst/>
          </a:prstGeom>
        </p:spPr>
        <p:txBody>
          <a:bodyPr lIns="38100" tIns="38100" rIns="38100" bIns="38100" anchor="t" anchorCtr="0">
            <a:noAutofit/>
          </a:bodyPr>
          <a:lstStyle/>
          <a:p>
            <a:pPr>
              <a:lnSpc>
                <a:spcPct val="100000"/>
              </a:lnSpc>
              <a:buNone/>
            </a:pPr>
            <a:r>
              <a:rPr lang="en-US" sz="2666">
                <a:solidFill>
                  <a:srgbClr val="000000"/>
                </a:solidFill>
                <a:latin typeface="Arial"/>
                <a:ea typeface="Arial"/>
                <a:cs typeface="Arial"/>
                <a:sym typeface="Arial"/>
              </a:rPr>
              <a:t> </a:t>
            </a:r>
          </a:p>
        </p:txBody>
      </p:sp>
      <p:pic>
        <p:nvPicPr>
          <p:cNvPr id="45" name="Shape 45"/>
          <p:cNvPicPr preferRelativeResize="0"/>
          <p:nvPr/>
        </p:nvPicPr>
        <p:blipFill>
          <a:blip r:embed="rId3"/>
          <a:stretch>
            <a:fillRect/>
          </a:stretch>
        </p:blipFill>
        <p:spPr>
          <a:xfrm>
            <a:off x="5689600" y="2031975"/>
            <a:ext cx="4062200" cy="5379199"/>
          </a:xfrm>
          <a:prstGeom prst="rect">
            <a:avLst/>
          </a:prstGeom>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0075" y="310625"/>
            <a:ext cx="9615999" cy="1355325"/>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Who should have power over Reconstruction of the South?</a:t>
            </a:r>
          </a:p>
        </p:txBody>
      </p:sp>
      <p:sp>
        <p:nvSpPr>
          <p:cNvPr id="51" name="Shape 51"/>
          <p:cNvSpPr txBox="1">
            <a:spLocks noGrp="1"/>
          </p:cNvSpPr>
          <p:nvPr>
            <p:ph type="body" idx="1"/>
          </p:nvPr>
        </p:nvSpPr>
        <p:spPr>
          <a:xfrm>
            <a:off x="304800" y="1828800"/>
            <a:ext cx="4546599" cy="5562600"/>
          </a:xfrm>
          <a:prstGeom prst="rect">
            <a:avLst/>
          </a:prstGeom>
        </p:spPr>
        <p:txBody>
          <a:bodyPr lIns="38100" tIns="38100" rIns="38100" bIns="38100" anchor="t" anchorCtr="0">
            <a:noAutofit/>
          </a:bodyPr>
          <a:lstStyle/>
          <a:p>
            <a:pPr>
              <a:lnSpc>
                <a:spcPct val="100000"/>
              </a:lnSpc>
              <a:buNone/>
            </a:pPr>
            <a:r>
              <a:rPr lang="en-US" sz="2666">
                <a:solidFill>
                  <a:srgbClr val="000000"/>
                </a:solidFill>
                <a:latin typeface="Arial"/>
                <a:ea typeface="Arial"/>
                <a:cs typeface="Arial"/>
                <a:sym typeface="Arial"/>
              </a:rPr>
              <a:t> </a:t>
            </a:r>
          </a:p>
        </p:txBody>
      </p:sp>
      <p:sp>
        <p:nvSpPr>
          <p:cNvPr id="52" name="Shape 52"/>
          <p:cNvSpPr txBox="1">
            <a:spLocks noGrp="1"/>
          </p:cNvSpPr>
          <p:nvPr>
            <p:ph type="body" idx="2"/>
          </p:nvPr>
        </p:nvSpPr>
        <p:spPr>
          <a:xfrm>
            <a:off x="5384800" y="1828800"/>
            <a:ext cx="4546599" cy="5562600"/>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The USC does not make this unforeseen issue clear!</a:t>
            </a:r>
          </a:p>
          <a:p>
            <a:pPr rtl="0">
              <a:lnSpc>
                <a:spcPct val="100000"/>
              </a:lnSpc>
              <a:buNone/>
            </a:pPr>
            <a:r>
              <a:rPr lang="en-US" sz="2666">
                <a:solidFill>
                  <a:srgbClr val="000000"/>
                </a:solidFill>
                <a:latin typeface="Arial"/>
                <a:ea typeface="Arial"/>
                <a:cs typeface="Arial"/>
                <a:sym typeface="Arial"/>
              </a:rPr>
              <a:t>-Democracy had to figure this one out...</a:t>
            </a:r>
          </a:p>
          <a:p>
            <a:pPr rtl="0">
              <a:lnSpc>
                <a:spcPct val="100000"/>
              </a:lnSpc>
              <a:buNone/>
            </a:pPr>
            <a:r>
              <a:rPr lang="en-US" sz="2666">
                <a:solidFill>
                  <a:srgbClr val="000000"/>
                </a:solidFill>
                <a:latin typeface="Arial"/>
                <a:ea typeface="Arial"/>
                <a:cs typeface="Arial"/>
                <a:sym typeface="Arial"/>
              </a:rPr>
              <a:t>-President is the Commander-in-Chief of the military who is occupying the South and he is the Chief Executive...</a:t>
            </a:r>
          </a:p>
          <a:p>
            <a:pPr rtl="0">
              <a:lnSpc>
                <a:spcPct val="100000"/>
              </a:lnSpc>
              <a:buNone/>
            </a:pPr>
            <a:r>
              <a:rPr lang="en-US" sz="2666">
                <a:solidFill>
                  <a:srgbClr val="000000"/>
                </a:solidFill>
                <a:latin typeface="Arial"/>
                <a:ea typeface="Arial"/>
                <a:cs typeface="Arial"/>
                <a:sym typeface="Arial"/>
              </a:rPr>
              <a:t>-Congress makes all laws, including those in federal territories...</a:t>
            </a:r>
          </a:p>
          <a:p>
            <a:pPr rtl="0">
              <a:lnSpc>
                <a:spcPct val="100000"/>
              </a:lnSpc>
              <a:buNone/>
            </a:pPr>
            <a:r>
              <a:rPr lang="en-US" sz="2666">
                <a:solidFill>
                  <a:srgbClr val="000000"/>
                </a:solidFill>
                <a:latin typeface="Arial"/>
                <a:ea typeface="Arial"/>
                <a:cs typeface="Arial"/>
                <a:sym typeface="Arial"/>
              </a:rPr>
              <a:t>-Who should have power???</a:t>
            </a:r>
          </a:p>
        </p:txBody>
      </p:sp>
      <p:pic>
        <p:nvPicPr>
          <p:cNvPr id="53" name="Shape 53"/>
          <p:cNvPicPr preferRelativeResize="0"/>
          <p:nvPr/>
        </p:nvPicPr>
        <p:blipFill>
          <a:blip r:embed="rId3"/>
          <a:stretch>
            <a:fillRect/>
          </a:stretch>
        </p:blipFill>
        <p:spPr>
          <a:xfrm>
            <a:off x="199200" y="1625600"/>
            <a:ext cx="4919349" cy="5734675"/>
          </a:xfrm>
          <a:prstGeom prst="rect">
            <a:avLst/>
          </a:prstGeom>
        </p:spPr>
      </p:pic>
      <p:sp>
        <p:nvSpPr>
          <p:cNvPr id="54" name="Shape 54"/>
          <p:cNvSpPr txBox="1"/>
          <p:nvPr/>
        </p:nvSpPr>
        <p:spPr>
          <a:xfrm>
            <a:off x="223100" y="1625600"/>
            <a:ext cx="2684825" cy="854350"/>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Thaddeus Stevens</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06550" y="306550"/>
            <a:ext cx="9623075" cy="1959300"/>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Lincoln's Ten-Percent Plan (aka: Proclamation of Amnesty and Reconstruction)</a:t>
            </a:r>
          </a:p>
        </p:txBody>
      </p:sp>
      <p:sp>
        <p:nvSpPr>
          <p:cNvPr id="60" name="Shape 60"/>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2666" dirty="0">
                <a:solidFill>
                  <a:srgbClr val="000000"/>
                </a:solidFill>
                <a:latin typeface="Arial"/>
                <a:ea typeface="Arial"/>
                <a:cs typeface="Arial"/>
                <a:sym typeface="Arial"/>
              </a:rPr>
              <a:t> </a:t>
            </a:r>
          </a:p>
          <a:p>
            <a:pPr rtl="0">
              <a:lnSpc>
                <a:spcPct val="100000"/>
              </a:lnSpc>
              <a:buNone/>
            </a:pPr>
            <a:r>
              <a:rPr lang="en-US" sz="2666" dirty="0">
                <a:solidFill>
                  <a:srgbClr val="000000"/>
                </a:solidFill>
                <a:latin typeface="Arial"/>
                <a:ea typeface="Arial"/>
                <a:cs typeface="Arial"/>
                <a:sym typeface="Arial"/>
              </a:rPr>
              <a:t> </a:t>
            </a:r>
          </a:p>
          <a:p>
            <a:pPr rtl="0">
              <a:lnSpc>
                <a:spcPct val="100000"/>
              </a:lnSpc>
              <a:buNone/>
            </a:pPr>
            <a:r>
              <a:rPr lang="en-US" sz="2666" dirty="0">
                <a:solidFill>
                  <a:srgbClr val="000000"/>
                </a:solidFill>
                <a:latin typeface="Arial"/>
                <a:ea typeface="Arial"/>
                <a:cs typeface="Arial"/>
                <a:sym typeface="Arial"/>
              </a:rPr>
              <a:t>Lincoln wanted a more moderate approach to enfranchise Southern States Including:</a:t>
            </a:r>
          </a:p>
          <a:p>
            <a:pPr rtl="0">
              <a:lnSpc>
                <a:spcPct val="100000"/>
              </a:lnSpc>
              <a:buNone/>
            </a:pPr>
            <a:r>
              <a:rPr lang="en-US" sz="2666" dirty="0">
                <a:solidFill>
                  <a:srgbClr val="000000"/>
                </a:solidFill>
                <a:latin typeface="Arial"/>
                <a:ea typeface="Arial"/>
                <a:cs typeface="Arial"/>
                <a:sym typeface="Arial"/>
              </a:rPr>
              <a:t> </a:t>
            </a:r>
          </a:p>
          <a:p>
            <a:pPr rtl="0">
              <a:lnSpc>
                <a:spcPct val="100000"/>
              </a:lnSpc>
              <a:buNone/>
            </a:pPr>
            <a:r>
              <a:rPr lang="en-US" sz="2666" dirty="0">
                <a:solidFill>
                  <a:srgbClr val="000000"/>
                </a:solidFill>
                <a:latin typeface="Arial"/>
                <a:ea typeface="Arial"/>
                <a:cs typeface="Arial"/>
                <a:sym typeface="Arial"/>
              </a:rPr>
              <a:t>1. 10% of the voters who participated in the Election of 1860 had to swear allegiance to US government (10% Plan)</a:t>
            </a:r>
          </a:p>
          <a:p>
            <a:pPr rtl="0">
              <a:lnSpc>
                <a:spcPct val="100000"/>
              </a:lnSpc>
              <a:buNone/>
            </a:pPr>
            <a:r>
              <a:rPr lang="en-US" sz="2666" dirty="0">
                <a:solidFill>
                  <a:srgbClr val="000000"/>
                </a:solidFill>
                <a:latin typeface="Arial"/>
                <a:ea typeface="Arial"/>
                <a:cs typeface="Arial"/>
                <a:sym typeface="Arial"/>
              </a:rPr>
              <a:t> </a:t>
            </a:r>
          </a:p>
          <a:p>
            <a:pPr rtl="0">
              <a:lnSpc>
                <a:spcPct val="100000"/>
              </a:lnSpc>
              <a:buNone/>
            </a:pPr>
            <a:r>
              <a:rPr lang="en-US" sz="2666" dirty="0">
                <a:solidFill>
                  <a:srgbClr val="000000"/>
                </a:solidFill>
                <a:latin typeface="Arial"/>
                <a:ea typeface="Arial"/>
                <a:cs typeface="Arial"/>
                <a:sym typeface="Arial"/>
              </a:rPr>
              <a:t>2. Southern States could then reorganize state governments and reapply to Congress for admission to the Union</a:t>
            </a:r>
          </a:p>
          <a:p>
            <a:pPr rtl="0">
              <a:lnSpc>
                <a:spcPct val="100000"/>
              </a:lnSpc>
              <a:buNone/>
            </a:pPr>
            <a:r>
              <a:rPr lang="en-US" sz="2666" dirty="0">
                <a:solidFill>
                  <a:srgbClr val="000000"/>
                </a:solidFill>
                <a:latin typeface="Arial"/>
                <a:ea typeface="Arial"/>
                <a:cs typeface="Arial"/>
                <a:sym typeface="Arial"/>
              </a:rPr>
              <a:t> </a:t>
            </a:r>
          </a:p>
          <a:p>
            <a:pPr rtl="0">
              <a:lnSpc>
                <a:spcPct val="100000"/>
              </a:lnSpc>
              <a:buNone/>
            </a:pPr>
            <a:r>
              <a:rPr lang="en-US" sz="2666" dirty="0">
                <a:solidFill>
                  <a:srgbClr val="000000"/>
                </a:solidFill>
                <a:latin typeface="Arial"/>
                <a:ea typeface="Arial"/>
                <a:cs typeface="Arial"/>
                <a:sym typeface="Arial"/>
              </a:rPr>
              <a:t>3. Had to approve of the 13th Amendment </a:t>
            </a:r>
            <a:r>
              <a:rPr lang="en-US" sz="2666" dirty="0" smtClean="0">
                <a:solidFill>
                  <a:srgbClr val="000000"/>
                </a:solidFill>
                <a:latin typeface="Arial"/>
                <a:ea typeface="Arial"/>
                <a:cs typeface="Arial"/>
                <a:sym typeface="Arial"/>
              </a:rPr>
              <a:t>(12/1865) which </a:t>
            </a:r>
            <a:r>
              <a:rPr lang="en-US" sz="2666" dirty="0">
                <a:solidFill>
                  <a:srgbClr val="000000"/>
                </a:solidFill>
                <a:latin typeface="Arial"/>
                <a:ea typeface="Arial"/>
                <a:cs typeface="Arial"/>
                <a:sym typeface="Arial"/>
              </a:rPr>
              <a:t>freed slaves but guaranteed them no rights!</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96125" y="296575"/>
            <a:ext cx="9598350" cy="965950"/>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Wade-Davis Bill 1864: Lincoln Vetoed it</a:t>
            </a:r>
          </a:p>
        </p:txBody>
      </p:sp>
      <p:sp>
        <p:nvSpPr>
          <p:cNvPr id="66" name="Shape 66"/>
          <p:cNvSpPr txBox="1">
            <a:spLocks noGrp="1"/>
          </p:cNvSpPr>
          <p:nvPr>
            <p:ph type="body" idx="1"/>
          </p:nvPr>
        </p:nvSpPr>
        <p:spPr>
          <a:xfrm>
            <a:off x="453075" y="1333325"/>
            <a:ext cx="5037430" cy="6680474"/>
          </a:xfrm>
          <a:prstGeom prst="rect">
            <a:avLst/>
          </a:prstGeom>
        </p:spPr>
        <p:txBody>
          <a:bodyPr lIns="38100" tIns="38100" rIns="38100" bIns="38100" anchor="t" anchorCtr="0">
            <a:noAutofit/>
          </a:bodyPr>
          <a:lstStyle/>
          <a:p>
            <a:pPr rtl="0">
              <a:lnSpc>
                <a:spcPct val="100000"/>
              </a:lnSpc>
              <a:buNone/>
            </a:pPr>
            <a:r>
              <a:rPr lang="en-US" sz="2400" dirty="0">
                <a:solidFill>
                  <a:srgbClr val="000000"/>
                </a:solidFill>
                <a:latin typeface="Arial"/>
                <a:ea typeface="Arial"/>
                <a:cs typeface="Arial"/>
                <a:sym typeface="Arial"/>
              </a:rPr>
              <a:t>-Radical </a:t>
            </a:r>
            <a:r>
              <a:rPr lang="en-US" sz="2400" dirty="0" smtClean="0">
                <a:solidFill>
                  <a:srgbClr val="000000"/>
                </a:solidFill>
                <a:latin typeface="Arial"/>
                <a:ea typeface="Arial"/>
                <a:cs typeface="Arial"/>
                <a:sym typeface="Arial"/>
              </a:rPr>
              <a:t>Republicans </a:t>
            </a:r>
            <a:r>
              <a:rPr lang="en-US" sz="2400" dirty="0">
                <a:solidFill>
                  <a:srgbClr val="000000"/>
                </a:solidFill>
                <a:latin typeface="Arial"/>
                <a:ea typeface="Arial"/>
                <a:cs typeface="Arial"/>
                <a:sym typeface="Arial"/>
              </a:rPr>
              <a:t>plan to punish </a:t>
            </a:r>
            <a:r>
              <a:rPr lang="en-US" sz="2400" dirty="0" smtClean="0">
                <a:solidFill>
                  <a:srgbClr val="000000"/>
                </a:solidFill>
                <a:latin typeface="Arial"/>
                <a:ea typeface="Arial"/>
                <a:cs typeface="Arial"/>
                <a:sym typeface="Arial"/>
              </a:rPr>
              <a:t>the South </a:t>
            </a:r>
            <a:r>
              <a:rPr lang="en-US" sz="2400" dirty="0">
                <a:solidFill>
                  <a:srgbClr val="000000"/>
                </a:solidFill>
                <a:latin typeface="Arial"/>
                <a:ea typeface="Arial"/>
                <a:cs typeface="Arial"/>
                <a:sym typeface="Arial"/>
              </a:rPr>
              <a:t>and limit their power</a:t>
            </a:r>
          </a:p>
          <a:p>
            <a:pPr rtl="0">
              <a:lnSpc>
                <a:spcPct val="100000"/>
              </a:lnSpc>
              <a:buNone/>
            </a:pPr>
            <a:r>
              <a:rPr lang="en-US" sz="2400" dirty="0">
                <a:solidFill>
                  <a:srgbClr val="000000"/>
                </a:solidFill>
                <a:latin typeface="Arial"/>
                <a:ea typeface="Arial"/>
                <a:cs typeface="Arial"/>
                <a:sym typeface="Arial"/>
              </a:rPr>
              <a:t>1. Southern states ruled by a federally appointed governor until </a:t>
            </a:r>
            <a:r>
              <a:rPr lang="en-US" sz="2400" b="1" u="sng" dirty="0">
                <a:solidFill>
                  <a:srgbClr val="000000"/>
                </a:solidFill>
                <a:latin typeface="Arial"/>
                <a:ea typeface="Arial"/>
                <a:cs typeface="Arial"/>
                <a:sym typeface="Arial"/>
              </a:rPr>
              <a:t>50% of the population </a:t>
            </a:r>
            <a:r>
              <a:rPr lang="en-US" sz="2400" dirty="0">
                <a:solidFill>
                  <a:srgbClr val="000000"/>
                </a:solidFill>
                <a:latin typeface="Arial"/>
                <a:ea typeface="Arial"/>
                <a:cs typeface="Arial"/>
                <a:sym typeface="Arial"/>
              </a:rPr>
              <a:t>swear allegiance to the Union</a:t>
            </a:r>
          </a:p>
          <a:p>
            <a:pPr rtl="0">
              <a:lnSpc>
                <a:spcPct val="100000"/>
              </a:lnSpc>
              <a:buNone/>
            </a:pPr>
            <a:r>
              <a:rPr lang="en-US" sz="2400" dirty="0">
                <a:solidFill>
                  <a:srgbClr val="000000"/>
                </a:solidFill>
                <a:latin typeface="Arial"/>
                <a:ea typeface="Arial"/>
                <a:cs typeface="Arial"/>
                <a:sym typeface="Arial"/>
              </a:rPr>
              <a:t>2. State assemblies would be held where each state would repeal its bill of secession and repeal slavery</a:t>
            </a:r>
          </a:p>
          <a:p>
            <a:pPr rtl="0">
              <a:lnSpc>
                <a:spcPct val="100000"/>
              </a:lnSpc>
              <a:buNone/>
            </a:pPr>
            <a:r>
              <a:rPr lang="en-US" sz="2400" dirty="0">
                <a:solidFill>
                  <a:srgbClr val="000000"/>
                </a:solidFill>
                <a:latin typeface="Arial"/>
                <a:ea typeface="Arial"/>
                <a:cs typeface="Arial"/>
                <a:sym typeface="Arial"/>
              </a:rPr>
              <a:t>-Lincoln Pocket Vetoes the bill while Congress is out of session and kills it!</a:t>
            </a:r>
          </a:p>
          <a:p>
            <a:pPr rtl="0">
              <a:lnSpc>
                <a:spcPct val="100000"/>
              </a:lnSpc>
              <a:buNone/>
            </a:pPr>
            <a:r>
              <a:rPr lang="en-US" sz="2400" dirty="0">
                <a:solidFill>
                  <a:srgbClr val="000000"/>
                </a:solidFill>
                <a:latin typeface="Arial"/>
                <a:ea typeface="Arial"/>
                <a:cs typeface="Arial"/>
                <a:sym typeface="Arial"/>
              </a:rPr>
              <a:t>-He is then assassinated and VP Andrew Johnson is president!</a:t>
            </a:r>
          </a:p>
          <a:p>
            <a:endParaRPr lang="en-US" sz="2400" dirty="0">
              <a:solidFill>
                <a:srgbClr val="000000"/>
              </a:solidFill>
              <a:latin typeface="Arial"/>
              <a:ea typeface="Arial"/>
              <a:cs typeface="Arial"/>
              <a:sym typeface="Arial"/>
            </a:endParaRPr>
          </a:p>
        </p:txBody>
      </p:sp>
      <p:sp>
        <p:nvSpPr>
          <p:cNvPr id="67" name="Shape 67"/>
          <p:cNvSpPr txBox="1">
            <a:spLocks noGrp="1"/>
          </p:cNvSpPr>
          <p:nvPr>
            <p:ph type="body" idx="2"/>
          </p:nvPr>
        </p:nvSpPr>
        <p:spPr>
          <a:xfrm>
            <a:off x="5384800" y="1828800"/>
            <a:ext cx="4546599" cy="5562600"/>
          </a:xfrm>
          <a:prstGeom prst="rect">
            <a:avLst/>
          </a:prstGeom>
        </p:spPr>
        <p:txBody>
          <a:bodyPr lIns="38100" tIns="38100" rIns="38100" bIns="38100" anchor="t" anchorCtr="0">
            <a:noAutofit/>
          </a:bodyPr>
          <a:lstStyle/>
          <a:p>
            <a:pPr>
              <a:lnSpc>
                <a:spcPct val="100000"/>
              </a:lnSpc>
              <a:buNone/>
            </a:pPr>
            <a:r>
              <a:rPr lang="en-US" sz="2666">
                <a:solidFill>
                  <a:srgbClr val="000000"/>
                </a:solidFill>
                <a:latin typeface="Arial"/>
                <a:ea typeface="Arial"/>
                <a:cs typeface="Arial"/>
                <a:sym typeface="Arial"/>
              </a:rPr>
              <a:t> </a:t>
            </a:r>
          </a:p>
        </p:txBody>
      </p:sp>
      <p:pic>
        <p:nvPicPr>
          <p:cNvPr id="68" name="Shape 68"/>
          <p:cNvPicPr preferRelativeResize="0"/>
          <p:nvPr/>
        </p:nvPicPr>
        <p:blipFill>
          <a:blip r:embed="rId3"/>
          <a:stretch>
            <a:fillRect/>
          </a:stretch>
        </p:blipFill>
        <p:spPr>
          <a:xfrm>
            <a:off x="5490505" y="1005025"/>
            <a:ext cx="4390694" cy="6348774"/>
          </a:xfrm>
          <a:prstGeom prst="rect">
            <a:avLst/>
          </a:prstGeom>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Blacks are ignored by legislation</a:t>
            </a:r>
          </a:p>
        </p:txBody>
      </p:sp>
      <p:sp>
        <p:nvSpPr>
          <p:cNvPr id="74" name="Shape 74"/>
          <p:cNvSpPr txBox="1">
            <a:spLocks noGrp="1"/>
          </p:cNvSpPr>
          <p:nvPr>
            <p:ph type="body" idx="1"/>
          </p:nvPr>
        </p:nvSpPr>
        <p:spPr>
          <a:xfrm>
            <a:off x="304800" y="1135850"/>
            <a:ext cx="4265299" cy="6064774"/>
          </a:xfrm>
          <a:prstGeom prst="rect">
            <a:avLst/>
          </a:prstGeom>
        </p:spPr>
        <p:txBody>
          <a:bodyPr lIns="38100" tIns="38100" rIns="38100" bIns="38100" anchor="t" anchorCtr="0">
            <a:noAutofit/>
          </a:bodyPr>
          <a:lstStyle/>
          <a:p>
            <a:pPr rtl="0">
              <a:lnSpc>
                <a:spcPct val="100000"/>
              </a:lnSpc>
              <a:buNone/>
            </a:pPr>
            <a:r>
              <a:rPr lang="en-US" sz="2666" dirty="0">
                <a:solidFill>
                  <a:srgbClr val="000000"/>
                </a:solidFill>
                <a:latin typeface="Arial"/>
                <a:ea typeface="Arial"/>
                <a:cs typeface="Arial"/>
                <a:sym typeface="Arial"/>
              </a:rPr>
              <a:t>-Wade-Davis Bill, and all other federal legislation </a:t>
            </a:r>
            <a:r>
              <a:rPr lang="en-US" sz="2666" b="1" u="sng" dirty="0">
                <a:solidFill>
                  <a:srgbClr val="FF0000"/>
                </a:solidFill>
                <a:latin typeface="Arial"/>
                <a:ea typeface="Arial"/>
                <a:cs typeface="Arial"/>
                <a:sym typeface="Arial"/>
              </a:rPr>
              <a:t>said nothing </a:t>
            </a:r>
            <a:r>
              <a:rPr lang="en-US" sz="2666" dirty="0">
                <a:solidFill>
                  <a:srgbClr val="000000"/>
                </a:solidFill>
                <a:latin typeface="Arial"/>
                <a:ea typeface="Arial"/>
                <a:cs typeface="Arial"/>
                <a:sym typeface="Arial"/>
              </a:rPr>
              <a:t>about giving blacks rights or about giving them the vote</a:t>
            </a:r>
          </a:p>
          <a:p>
            <a:pPr rtl="0">
              <a:lnSpc>
                <a:spcPct val="100000"/>
              </a:lnSpc>
              <a:buNone/>
            </a:pPr>
            <a:r>
              <a:rPr lang="en-US" sz="2666" dirty="0">
                <a:solidFill>
                  <a:srgbClr val="000000"/>
                </a:solidFill>
                <a:latin typeface="Arial"/>
                <a:ea typeface="Arial"/>
                <a:cs typeface="Arial"/>
                <a:sym typeface="Arial"/>
              </a:rPr>
              <a:t>-Northern Congressmen largely ignore black rights</a:t>
            </a:r>
          </a:p>
          <a:p>
            <a:pPr rtl="0">
              <a:lnSpc>
                <a:spcPct val="100000"/>
              </a:lnSpc>
              <a:buNone/>
            </a:pPr>
            <a:r>
              <a:rPr lang="en-US" sz="2666" dirty="0">
                <a:solidFill>
                  <a:srgbClr val="FF0000"/>
                </a:solidFill>
                <a:latin typeface="Arial"/>
                <a:ea typeface="Arial"/>
                <a:cs typeface="Arial"/>
                <a:sym typeface="Arial"/>
              </a:rPr>
              <a:t>-Want to abolish slavery, but not necessarily make them "as equal as white men"</a:t>
            </a:r>
          </a:p>
          <a:p>
            <a:pPr rtl="0">
              <a:lnSpc>
                <a:spcPct val="100000"/>
              </a:lnSpc>
              <a:buNone/>
            </a:pPr>
            <a:r>
              <a:rPr lang="en-US" sz="2666" dirty="0">
                <a:solidFill>
                  <a:srgbClr val="000000"/>
                </a:solidFill>
                <a:latin typeface="Arial"/>
                <a:ea typeface="Arial"/>
                <a:cs typeface="Arial"/>
                <a:sym typeface="Arial"/>
              </a:rPr>
              <a:t>-Many </a:t>
            </a:r>
            <a:r>
              <a:rPr lang="en-US" sz="2666" dirty="0" smtClean="0">
                <a:solidFill>
                  <a:srgbClr val="000000"/>
                </a:solidFill>
                <a:latin typeface="Arial"/>
                <a:ea typeface="Arial"/>
                <a:cs typeface="Arial"/>
                <a:sym typeface="Arial"/>
              </a:rPr>
              <a:t>Northern </a:t>
            </a:r>
            <a:r>
              <a:rPr lang="en-US" sz="2666" dirty="0">
                <a:solidFill>
                  <a:srgbClr val="000000"/>
                </a:solidFill>
                <a:latin typeface="Arial"/>
                <a:ea typeface="Arial"/>
                <a:cs typeface="Arial"/>
                <a:sym typeface="Arial"/>
              </a:rPr>
              <a:t>states </a:t>
            </a:r>
            <a:r>
              <a:rPr lang="en-US" sz="2666" dirty="0" smtClean="0">
                <a:solidFill>
                  <a:srgbClr val="000000"/>
                </a:solidFill>
                <a:latin typeface="Arial"/>
                <a:ea typeface="Arial"/>
                <a:cs typeface="Arial"/>
                <a:sym typeface="Arial"/>
              </a:rPr>
              <a:t>had </a:t>
            </a:r>
            <a:r>
              <a:rPr lang="en-US" sz="2666" dirty="0">
                <a:solidFill>
                  <a:srgbClr val="000000"/>
                </a:solidFill>
                <a:latin typeface="Arial"/>
                <a:ea typeface="Arial"/>
                <a:cs typeface="Arial"/>
                <a:sym typeface="Arial"/>
              </a:rPr>
              <a:t>no slavery BUT also no political inclusion of blacks and do not seek it!</a:t>
            </a:r>
          </a:p>
        </p:txBody>
      </p:sp>
      <p:sp>
        <p:nvSpPr>
          <p:cNvPr id="75" name="Shape 75"/>
          <p:cNvSpPr txBox="1">
            <a:spLocks noGrp="1"/>
          </p:cNvSpPr>
          <p:nvPr>
            <p:ph type="body" idx="2"/>
          </p:nvPr>
        </p:nvSpPr>
        <p:spPr>
          <a:xfrm>
            <a:off x="5384800" y="1828800"/>
            <a:ext cx="4546599" cy="5562600"/>
          </a:xfrm>
          <a:prstGeom prst="rect">
            <a:avLst/>
          </a:prstGeom>
        </p:spPr>
        <p:txBody>
          <a:bodyPr lIns="38100" tIns="38100" rIns="38100" bIns="38100" anchor="t" anchorCtr="0">
            <a:noAutofit/>
          </a:bodyPr>
          <a:lstStyle/>
          <a:p>
            <a:pPr>
              <a:lnSpc>
                <a:spcPct val="100000"/>
              </a:lnSpc>
              <a:buNone/>
            </a:pPr>
            <a:r>
              <a:rPr lang="en-US" sz="2666">
                <a:solidFill>
                  <a:srgbClr val="000000"/>
                </a:solidFill>
                <a:latin typeface="Arial"/>
                <a:ea typeface="Arial"/>
                <a:cs typeface="Arial"/>
                <a:sym typeface="Arial"/>
              </a:rPr>
              <a:t> </a:t>
            </a:r>
          </a:p>
        </p:txBody>
      </p:sp>
      <p:pic>
        <p:nvPicPr>
          <p:cNvPr id="76" name="Shape 76"/>
          <p:cNvPicPr preferRelativeResize="0"/>
          <p:nvPr/>
        </p:nvPicPr>
        <p:blipFill>
          <a:blip r:embed="rId3"/>
          <a:stretch>
            <a:fillRect/>
          </a:stretch>
        </p:blipFill>
        <p:spPr>
          <a:xfrm>
            <a:off x="4596250" y="1167575"/>
            <a:ext cx="5321074" cy="6274249"/>
          </a:xfrm>
          <a:prstGeom prst="rect">
            <a:avLst/>
          </a:prstGeom>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368800" y="323050"/>
            <a:ext cx="5450450" cy="866225"/>
          </a:xfrm>
          <a:prstGeom prst="rect">
            <a:avLst/>
          </a:prstGeom>
        </p:spPr>
        <p:txBody>
          <a:bodyPr lIns="38100" tIns="38100" rIns="38100" bIns="38100" anchor="t" anchorCtr="0">
            <a:noAutofit/>
          </a:bodyPr>
          <a:lstStyle/>
          <a:p>
            <a:pPr rtl="0">
              <a:lnSpc>
                <a:spcPct val="100000"/>
              </a:lnSpc>
              <a:buNone/>
            </a:pPr>
            <a:r>
              <a:rPr lang="en-US" sz="4266">
                <a:solidFill>
                  <a:srgbClr val="000000"/>
                </a:solidFill>
                <a:latin typeface="Arial"/>
                <a:ea typeface="Arial"/>
                <a:cs typeface="Arial"/>
                <a:sym typeface="Arial"/>
              </a:rPr>
              <a:t>Andrew Johnson</a:t>
            </a:r>
          </a:p>
        </p:txBody>
      </p:sp>
      <p:sp>
        <p:nvSpPr>
          <p:cNvPr id="82" name="Shape 82"/>
          <p:cNvSpPr txBox="1">
            <a:spLocks noGrp="1"/>
          </p:cNvSpPr>
          <p:nvPr>
            <p:ph type="body" idx="1"/>
          </p:nvPr>
        </p:nvSpPr>
        <p:spPr>
          <a:xfrm>
            <a:off x="304800" y="323050"/>
            <a:ext cx="3411274" cy="7805675"/>
          </a:xfrm>
          <a:prstGeom prst="rect">
            <a:avLst/>
          </a:prstGeom>
        </p:spPr>
        <p:txBody>
          <a:bodyPr lIns="38100" tIns="38100" rIns="38100" bIns="38100" anchor="t" anchorCtr="0">
            <a:noAutofit/>
          </a:bodyPr>
          <a:lstStyle/>
          <a:p>
            <a:pPr rtl="0">
              <a:lnSpc>
                <a:spcPct val="100000"/>
              </a:lnSpc>
              <a:buNone/>
            </a:pPr>
            <a:r>
              <a:rPr lang="en-US" sz="2133" dirty="0">
                <a:solidFill>
                  <a:srgbClr val="000000"/>
                </a:solidFill>
                <a:latin typeface="Arial"/>
                <a:ea typeface="Arial"/>
                <a:cs typeface="Arial"/>
                <a:sym typeface="Arial"/>
              </a:rPr>
              <a:t>-Was the sole Southern Senator who refused secession and refused to give up his Senate seat</a:t>
            </a:r>
          </a:p>
          <a:p>
            <a:pPr rtl="0">
              <a:lnSpc>
                <a:spcPct val="100000"/>
              </a:lnSpc>
              <a:buNone/>
            </a:pPr>
            <a:r>
              <a:rPr lang="en-US" sz="2133" dirty="0">
                <a:solidFill>
                  <a:srgbClr val="000000"/>
                </a:solidFill>
                <a:latin typeface="Arial"/>
                <a:ea typeface="Arial"/>
                <a:cs typeface="Arial"/>
                <a:sym typeface="Arial"/>
              </a:rPr>
              <a:t>-Lincoln rewards him by naming Johnson his VP in Election of 1864</a:t>
            </a:r>
          </a:p>
          <a:p>
            <a:pPr rtl="0">
              <a:lnSpc>
                <a:spcPct val="100000"/>
              </a:lnSpc>
              <a:buNone/>
            </a:pPr>
            <a:r>
              <a:rPr lang="en-US" sz="2133" dirty="0">
                <a:solidFill>
                  <a:srgbClr val="000000"/>
                </a:solidFill>
                <a:latin typeface="Arial"/>
                <a:ea typeface="Arial"/>
                <a:cs typeface="Arial"/>
                <a:sym typeface="Arial"/>
              </a:rPr>
              <a:t>-Also a political move that hoped to show reconciliatory feelings between Lincoln and the South</a:t>
            </a:r>
          </a:p>
          <a:p>
            <a:pPr rtl="0">
              <a:lnSpc>
                <a:spcPct val="100000"/>
              </a:lnSpc>
              <a:buNone/>
            </a:pPr>
            <a:r>
              <a:rPr lang="en-US" sz="2133" dirty="0">
                <a:solidFill>
                  <a:srgbClr val="000000"/>
                </a:solidFill>
                <a:latin typeface="Arial"/>
                <a:ea typeface="Arial"/>
                <a:cs typeface="Arial"/>
                <a:sym typeface="Arial"/>
              </a:rPr>
              <a:t>-Self-made man born of poor immigrant parents</a:t>
            </a:r>
          </a:p>
          <a:p>
            <a:pPr rtl="0">
              <a:lnSpc>
                <a:spcPct val="100000"/>
              </a:lnSpc>
              <a:buNone/>
            </a:pPr>
            <a:r>
              <a:rPr lang="en-US" sz="2133" dirty="0">
                <a:solidFill>
                  <a:srgbClr val="000000"/>
                </a:solidFill>
                <a:latin typeface="Arial"/>
                <a:ea typeface="Arial"/>
                <a:cs typeface="Arial"/>
                <a:sym typeface="Arial"/>
              </a:rPr>
              <a:t>-Owned two slaves</a:t>
            </a:r>
          </a:p>
          <a:p>
            <a:pPr rtl="0">
              <a:lnSpc>
                <a:spcPct val="100000"/>
              </a:lnSpc>
              <a:buNone/>
            </a:pPr>
            <a:r>
              <a:rPr lang="en-US" sz="2133" dirty="0">
                <a:solidFill>
                  <a:srgbClr val="000000"/>
                </a:solidFill>
                <a:latin typeface="Arial"/>
                <a:ea typeface="Arial"/>
                <a:cs typeface="Arial"/>
                <a:sym typeface="Arial"/>
              </a:rPr>
              <a:t> </a:t>
            </a:r>
          </a:p>
          <a:p>
            <a:pPr rtl="0">
              <a:lnSpc>
                <a:spcPct val="100000"/>
              </a:lnSpc>
              <a:buNone/>
            </a:pPr>
            <a:r>
              <a:rPr lang="en-US" sz="2133" dirty="0">
                <a:solidFill>
                  <a:srgbClr val="000000"/>
                </a:solidFill>
                <a:latin typeface="Arial"/>
                <a:ea typeface="Arial"/>
                <a:cs typeface="Arial"/>
                <a:sym typeface="Arial"/>
              </a:rPr>
              <a:t>-</a:t>
            </a:r>
            <a:r>
              <a:rPr lang="en-US" sz="2133" b="1" dirty="0">
                <a:solidFill>
                  <a:srgbClr val="000000"/>
                </a:solidFill>
                <a:latin typeface="Arial"/>
                <a:ea typeface="Arial"/>
                <a:cs typeface="Arial"/>
                <a:sym typeface="Arial"/>
              </a:rPr>
              <a:t>Strong dislike for Southern Aristocracy</a:t>
            </a:r>
          </a:p>
          <a:p>
            <a:pPr rtl="0">
              <a:lnSpc>
                <a:spcPct val="100000"/>
              </a:lnSpc>
              <a:buNone/>
            </a:pPr>
            <a:r>
              <a:rPr lang="en-US" sz="2133" b="1" dirty="0">
                <a:solidFill>
                  <a:srgbClr val="FF0000"/>
                </a:solidFill>
                <a:latin typeface="Arial"/>
                <a:ea typeface="Arial"/>
                <a:cs typeface="Arial"/>
                <a:sym typeface="Arial"/>
              </a:rPr>
              <a:t> </a:t>
            </a:r>
          </a:p>
          <a:p>
            <a:pPr rtl="0">
              <a:lnSpc>
                <a:spcPct val="100000"/>
              </a:lnSpc>
              <a:buNone/>
            </a:pPr>
            <a:r>
              <a:rPr lang="en-US" sz="2133" b="1" dirty="0">
                <a:solidFill>
                  <a:srgbClr val="FF0000"/>
                </a:solidFill>
                <a:latin typeface="Arial"/>
                <a:ea typeface="Arial"/>
                <a:cs typeface="Arial"/>
                <a:sym typeface="Arial"/>
              </a:rPr>
              <a:t>-Saw himself as the champion of poor white men</a:t>
            </a:r>
          </a:p>
          <a:p>
            <a:pPr rtl="0">
              <a:lnSpc>
                <a:spcPct val="100000"/>
              </a:lnSpc>
              <a:buNone/>
            </a:pPr>
            <a:r>
              <a:rPr lang="en-US" sz="2133" dirty="0">
                <a:solidFill>
                  <a:srgbClr val="000000"/>
                </a:solidFill>
                <a:latin typeface="Arial"/>
                <a:ea typeface="Arial"/>
                <a:cs typeface="Arial"/>
                <a:sym typeface="Arial"/>
              </a:rPr>
              <a:t> </a:t>
            </a:r>
          </a:p>
          <a:p>
            <a:endParaRPr lang="en-US" sz="2133" dirty="0">
              <a:solidFill>
                <a:srgbClr val="000000"/>
              </a:solidFill>
              <a:latin typeface="Arial"/>
              <a:ea typeface="Arial"/>
              <a:cs typeface="Arial"/>
              <a:sym typeface="Arial"/>
            </a:endParaRPr>
          </a:p>
        </p:txBody>
      </p:sp>
      <p:sp>
        <p:nvSpPr>
          <p:cNvPr id="83" name="Shape 83"/>
          <p:cNvSpPr txBox="1">
            <a:spLocks noGrp="1"/>
          </p:cNvSpPr>
          <p:nvPr>
            <p:ph type="body" idx="2"/>
          </p:nvPr>
        </p:nvSpPr>
        <p:spPr>
          <a:xfrm>
            <a:off x="5384800" y="1828800"/>
            <a:ext cx="4546599" cy="5562600"/>
          </a:xfrm>
          <a:prstGeom prst="rect">
            <a:avLst/>
          </a:prstGeom>
        </p:spPr>
        <p:txBody>
          <a:bodyPr lIns="38100" tIns="38100" rIns="38100" bIns="38100" anchor="t" anchorCtr="0">
            <a:noAutofit/>
          </a:bodyPr>
          <a:lstStyle/>
          <a:p>
            <a:pPr>
              <a:lnSpc>
                <a:spcPct val="100000"/>
              </a:lnSpc>
              <a:buNone/>
            </a:pPr>
            <a:r>
              <a:rPr lang="en-US" sz="2666">
                <a:solidFill>
                  <a:srgbClr val="000000"/>
                </a:solidFill>
                <a:latin typeface="Arial"/>
                <a:ea typeface="Arial"/>
                <a:cs typeface="Arial"/>
                <a:sym typeface="Arial"/>
              </a:rPr>
              <a:t> </a:t>
            </a:r>
          </a:p>
        </p:txBody>
      </p:sp>
      <p:pic>
        <p:nvPicPr>
          <p:cNvPr id="84" name="Shape 84"/>
          <p:cNvPicPr preferRelativeResize="0"/>
          <p:nvPr/>
        </p:nvPicPr>
        <p:blipFill>
          <a:blip r:embed="rId3"/>
          <a:stretch>
            <a:fillRect/>
          </a:stretch>
        </p:blipFill>
        <p:spPr>
          <a:xfrm>
            <a:off x="3759200" y="1320800"/>
            <a:ext cx="6099924" cy="5641099"/>
          </a:xfrm>
          <a:prstGeom prst="rect">
            <a:avLst/>
          </a:prstGeom>
        </p:spPr>
      </p:pic>
    </p:spTree>
  </p:cSld>
  <p:clrMapOvr>
    <a:masterClrMapping/>
  </p:clrMapOvr>
  <p:transition xmlns:p14="http://schemas.microsoft.com/office/powerpoint/2010/main" spd="slow">
    <p:cut/>
  </p:transition>
</p:sld>
</file>

<file path=ppt/theme/theme1.xml><?xml version="1.0" encoding="utf-8"?>
<a:theme xmlns:a="http://schemas.openxmlformats.org/drawingml/2006/main" name="Custom Theme">
  <a:themeElements>
    <a:clrScheme name="plainjane">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1208</Words>
  <Application>Microsoft Macintosh PowerPoint</Application>
  <PresentationFormat>Custom</PresentationFormat>
  <Paragraphs>310</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Custom Theme</vt:lpstr>
      <vt:lpstr>Reconstruction</vt:lpstr>
      <vt:lpstr>Reconstruction: Rebuilding the South</vt:lpstr>
      <vt:lpstr>Reconstruction:</vt:lpstr>
      <vt:lpstr>Lincoln vs. Congress</vt:lpstr>
      <vt:lpstr>Who should have power over Reconstruction of the South?</vt:lpstr>
      <vt:lpstr>Lincoln's Ten-Percent Plan (aka: Proclamation of Amnesty and Reconstruction)</vt:lpstr>
      <vt:lpstr>Wade-Davis Bill 1864: Lincoln Vetoed it</vt:lpstr>
      <vt:lpstr>Blacks are ignored by legislation</vt:lpstr>
      <vt:lpstr>Andrew Johnson</vt:lpstr>
      <vt:lpstr>Presidential Reconstruction</vt:lpstr>
      <vt:lpstr>Pardon......New seat in Congress?!</vt:lpstr>
      <vt:lpstr>Failure of Presidential Reconstruction</vt:lpstr>
      <vt:lpstr>Congressional Reconstruction</vt:lpstr>
      <vt:lpstr>Johnson Angers Congress</vt:lpstr>
      <vt:lpstr>The Fourteenth Amendment:</vt:lpstr>
      <vt:lpstr>Impeachment of Andrew Johnson</vt:lpstr>
      <vt:lpstr>PowerPoint Presentation</vt:lpstr>
      <vt:lpstr>Ulysses S. Grant  (18th)</vt:lpstr>
      <vt:lpstr>15th Amendment</vt:lpstr>
      <vt:lpstr>Successes of Reconstruction</vt:lpstr>
      <vt:lpstr>PowerPoint Presentation</vt:lpstr>
      <vt:lpstr>Terms....    </vt:lpstr>
      <vt:lpstr>Ku Klux Klan</vt:lpstr>
      <vt:lpstr>PowerPoint Presentation</vt:lpstr>
      <vt:lpstr>Enforcement Acts</vt:lpstr>
      <vt:lpstr> Reconstruction Utterly Fails!</vt:lpstr>
      <vt:lpstr>Scandal Distracts Reconstruction Effort    </vt:lpstr>
      <vt:lpstr>Reconstruction Fails:</vt:lpstr>
      <vt:lpstr>The Supreme Court Fails to Enforce Reconstruction</vt:lpstr>
      <vt:lpstr>Congress Bails on Reconstruction:</vt:lpstr>
      <vt:lpstr> </vt:lpstr>
      <vt:lpstr>Election of 1876: </vt:lpstr>
      <vt:lpstr>Compromise of 1877: </vt:lpstr>
      <vt:lpstr>The Legacy of Reconstruction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dc:title>
  <cp:lastModifiedBy>localadmin</cp:lastModifiedBy>
  <cp:revision>2</cp:revision>
  <dcterms:modified xsi:type="dcterms:W3CDTF">2017-01-30T16:11:50Z</dcterms:modified>
</cp:coreProperties>
</file>